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53" r:id="rId2"/>
  </p:sldIdLst>
  <p:sldSz cx="9144000" cy="6858000" type="screen4x3"/>
  <p:notesSz cx="6757988" cy="98663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400" autoAdjust="0"/>
  </p:normalViewPr>
  <p:slideViewPr>
    <p:cSldViewPr>
      <p:cViewPr>
        <p:scale>
          <a:sx n="84" d="100"/>
          <a:sy n="84" d="100"/>
        </p:scale>
        <p:origin x="-2412" y="-3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8938" cy="49371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7464" y="0"/>
            <a:ext cx="2928937" cy="49371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81312E5-FDAB-4828-BE3A-57863DED9DD8}" type="datetimeFigureOut">
              <a:rPr lang="ru-RU"/>
              <a:pPr>
                <a:defRPr/>
              </a:pPr>
              <a:t>28.04.2023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28938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7464" y="9371013"/>
            <a:ext cx="2928937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5D1F6E4-0FB1-47A8-96AD-AD288954C0A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33903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8938" cy="49371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7464" y="0"/>
            <a:ext cx="2928937" cy="49371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CCD80A4-9C71-4A17-B6C8-477303D75FB4}" type="datetimeFigureOut">
              <a:rPr lang="ru-RU"/>
              <a:pPr>
                <a:defRPr/>
              </a:pPr>
              <a:t>28.04.2023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2813" y="739775"/>
            <a:ext cx="4932362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5" y="4686300"/>
            <a:ext cx="5405438" cy="44402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28938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7464" y="9371013"/>
            <a:ext cx="2928937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C51FCFB-E059-4B45-B811-FD22C9AB9D1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74858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332710-231E-4F8C-9504-E0C3B911887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2035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442497-ADAD-4832-ACFA-4F56508DBB11}" type="datetime1">
              <a:rPr lang="ru-RU"/>
              <a:pPr>
                <a:defRPr/>
              </a:pPr>
              <a:t>28.04.2023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Сочинский центр развития образования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3E5684-D1D2-48D5-BE95-688E535E1B9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4558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D6C90-CFE8-4D9B-B7C3-D8414445F4DB}" type="datetime1">
              <a:rPr lang="ru-RU"/>
              <a:pPr>
                <a:defRPr/>
              </a:pPr>
              <a:t>28.04.2023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Сочинский центр развития образования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337232-7467-4BA8-8FFE-C0496568EA5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4868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60005-4E4A-4F26-B612-0D3E48773CDD}" type="datetime1">
              <a:rPr lang="ru-RU"/>
              <a:pPr>
                <a:defRPr/>
              </a:pPr>
              <a:t>28.04.2023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Сочинский центр развития образования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9E477E-26CC-4198-959B-8CADC04A08A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1996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4A1A96-9B6A-4A9B-9F53-64F34928E657}" type="datetime1">
              <a:rPr lang="ru-RU"/>
              <a:pPr>
                <a:defRPr/>
              </a:pPr>
              <a:t>28.04.2023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Сочинский центр развития образования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13267A-0357-43D6-A8C2-8CC21E1B149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717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7E2B7C-B4BA-4F1C-B8F8-C9F35FCB9BD7}" type="datetime1">
              <a:rPr lang="ru-RU"/>
              <a:pPr>
                <a:defRPr/>
              </a:pPr>
              <a:t>28.04.2023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Сочинский центр развития образования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D2389-D2FB-4657-ACCC-966BDF1A5A8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9602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7D8954-DE54-43B5-AC9F-3A27A9C12F10}" type="datetime1">
              <a:rPr lang="ru-RU"/>
              <a:pPr>
                <a:defRPr/>
              </a:pPr>
              <a:t>28.04.2023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Сочинский центр развития образования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C67BB6-A8D6-41F5-84C9-44AB41D8A38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8621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F337C2-1B4D-4B5F-B8BA-9BA22ACEFF7C}" type="datetime1">
              <a:rPr lang="ru-RU"/>
              <a:pPr>
                <a:defRPr/>
              </a:pPr>
              <a:t>28.04.2023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Сочинский центр развития образования</a:t>
            </a: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6C0D84-7211-4633-8302-30051EF78F3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8243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5F1E93-CAC0-44A6-92DD-09EEA415026C}" type="datetime1">
              <a:rPr lang="ru-RU"/>
              <a:pPr>
                <a:defRPr/>
              </a:pPr>
              <a:t>28.04.2023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Сочинский центр развития образования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0AE30-78C9-43AA-B36A-CA5E0CB96DC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9769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F86911-142F-4731-B22F-A7312B6D5AEC}" type="datetime1">
              <a:rPr lang="ru-RU"/>
              <a:pPr>
                <a:defRPr/>
              </a:pPr>
              <a:t>28.04.2023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Сочинский центр развития образования</a:t>
            </a: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77B204-E248-429C-9441-3E4C630A1B7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3458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7CE4C-1BAA-47A5-BFAB-9582D044C9AC}" type="datetime1">
              <a:rPr lang="ru-RU"/>
              <a:pPr>
                <a:defRPr/>
              </a:pPr>
              <a:t>28.04.2023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Сочинский центр развития образования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E8AA7-CEDC-425C-8032-54544A6E325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729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9B167-1B51-4028-BB1F-85A15D17B6B8}" type="datetime1">
              <a:rPr lang="ru-RU"/>
              <a:pPr>
                <a:defRPr/>
              </a:pPr>
              <a:t>28.04.2023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/>
              <a:t>Сочинский центр развития образования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E133A-63B2-46CD-93A6-7E0DA04F9C8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2182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8B96834-B3D1-44A9-9591-A37214F9CA07}" type="datetime1">
              <a:rPr lang="ru-RU"/>
              <a:pPr>
                <a:defRPr/>
              </a:pPr>
              <a:t>28.04.2023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 dirty="0"/>
              <a:t>Сочинский центр развития образования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9FF0FBA-E644-43EA-BF43-274822969C2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scro.ru/pic/41470.pd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9072" y="82765"/>
            <a:ext cx="7617384" cy="1193586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Совершенствование механизмов, направленных на преодоление кадрового дефицита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690954" y="6021288"/>
            <a:ext cx="4341775" cy="720080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vert="horz" lIns="91440" tIns="45720" rIns="91440" bIns="45720" rtlCol="0">
            <a:normAutofit fontScale="25000" lnSpcReduction="20000"/>
          </a:bodyPr>
          <a:lstStyle>
            <a:defPPr>
              <a:defRPr lang="ru-RU"/>
            </a:defPPr>
            <a:lvl1pPr indent="0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2000" baseline="0">
                <a:solidFill>
                  <a:schemeClr val="tx2"/>
                </a:solidFill>
              </a:defRPr>
            </a:lvl1pPr>
            <a:lvl2pPr marL="914400" indent="-384048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baseline="0">
                <a:solidFill>
                  <a:schemeClr val="tx2"/>
                </a:solidFill>
              </a:defRPr>
            </a:lvl2pPr>
            <a:lvl3pPr marL="1371600" indent="-384048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baseline="0">
                <a:solidFill>
                  <a:schemeClr val="tx2"/>
                </a:solidFill>
              </a:defRPr>
            </a:lvl3pPr>
            <a:lvl4pPr marL="1828800" indent="-384048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i="1" baseline="0">
                <a:solidFill>
                  <a:schemeClr val="tx2"/>
                </a:solidFill>
              </a:defRPr>
            </a:lvl4pPr>
            <a:lvl5pPr marL="2286000" indent="-384048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baseline="0">
                <a:solidFill>
                  <a:schemeClr val="tx2"/>
                </a:solidFill>
              </a:defRPr>
            </a:lvl5pPr>
            <a:lvl6pPr marL="2743200" indent="-384048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baseline="0">
                <a:solidFill>
                  <a:schemeClr val="tx2"/>
                </a:solidFill>
              </a:defRPr>
            </a:lvl6pPr>
            <a:lvl7pPr marL="3200400" indent="-384048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baseline="0">
                <a:solidFill>
                  <a:schemeClr val="tx2"/>
                </a:solidFill>
              </a:defRPr>
            </a:lvl7pPr>
            <a:lvl8pPr marL="3657600" indent="-384048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baseline="0">
                <a:solidFill>
                  <a:schemeClr val="tx2"/>
                </a:solidFill>
              </a:defRPr>
            </a:lvl8pPr>
            <a:lvl9pPr marL="4114800" indent="-384048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baseline="0">
                <a:solidFill>
                  <a:schemeClr val="tx2"/>
                </a:solidFill>
              </a:defRPr>
            </a:lvl9pPr>
          </a:lstStyle>
          <a:p>
            <a:r>
              <a:rPr lang="ru-RU" sz="5600" b="1" i="1" u="sng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Разработчики проекта: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ru-RU" sz="37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Церекидзе Виктория Георгиевна, телефон: 8 (8612) 2647201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Степанова 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Карина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Сергеевна, телефон: 8(8612) 2647217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251522" y="1124744"/>
            <a:ext cx="8781208" cy="2238165"/>
          </a:xfrm>
          <a:prstGeom prst="rect">
            <a:avLst/>
          </a:prstGeom>
          <a:ln w="31750">
            <a:solidFill>
              <a:schemeClr val="accent1"/>
            </a:solidFill>
          </a:ln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Franklin Gothic Book" panose="020B0503020102020204" pitchFamily="34" charset="0"/>
              <a:buNone/>
            </a:pPr>
            <a:r>
              <a:rPr lang="ru-RU" sz="5600" b="1" i="1" u="sng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НАРАБОТКИ ПО ТЕМЕ: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Проект </a:t>
            </a:r>
            <a:r>
              <a:rPr lang="ru-RU" sz="4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краевой инновационной 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площадки по </a:t>
            </a:r>
            <a:r>
              <a:rPr lang="ru-RU" sz="4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теме: «Развитие кадрового потенциала муниципальной системы образования г. Сочи через обеспечение условий для вхождения в педагогическую профессию школьников, студентов и молодых педагогов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»;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Дополнительная общеобразовательная общеразвивающая программа «Педагогический клуб»;</a:t>
            </a:r>
            <a:endParaRPr lang="ru-RU" sz="4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hangingPunct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Сборник </a:t>
            </a:r>
            <a:r>
              <a:rPr lang="ru-RU" sz="4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материалов по проведению </a:t>
            </a:r>
            <a:r>
              <a:rPr lang="ru-RU" sz="4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профориентационных</a:t>
            </a:r>
            <a:r>
              <a:rPr lang="ru-RU" sz="4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мотивационных мероприятий 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школьников</a:t>
            </a:r>
            <a:r>
              <a:rPr lang="ru-RU" sz="4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ориентированных на педагогические 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специальности;</a:t>
            </a:r>
            <a:endParaRPr lang="ru-RU" sz="4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hangingPunct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Программы элективных и </a:t>
            </a:r>
            <a:r>
              <a:rPr lang="ru-RU" sz="4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профильных курсов для 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классов социально-педагогического профиля;</a:t>
            </a:r>
          </a:p>
          <a:p>
            <a:pPr hangingPunct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Рекомендации </a:t>
            </a:r>
            <a:r>
              <a:rPr lang="ru-RU" sz="4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выявлению и психолого-педагогическому сопровождению </a:t>
            </a:r>
            <a:r>
              <a:rPr lang="ru-RU" sz="4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старшеклассников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ориентированных </a:t>
            </a:r>
            <a:r>
              <a:rPr lang="ru-RU" sz="4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выбор педагогических специальностей;</a:t>
            </a:r>
          </a:p>
          <a:p>
            <a:pPr hangingPunct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Мониторинг по выявлению кадровых потребностей (стартовый и итоговый);</a:t>
            </a:r>
          </a:p>
          <a:p>
            <a:pPr hangingPunct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 взаимодействия УОН с Сочинским филиалом ГБУ КК «Центр диагностики и консультирования»;</a:t>
            </a:r>
          </a:p>
          <a:p>
            <a:pPr hangingPunct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Концепция муниципальной </a:t>
            </a:r>
            <a:r>
              <a:rPr 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методической работы </a:t>
            </a:r>
            <a:r>
              <a:rPr lang="ru-RU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Сочи на 2020-2025 </a:t>
            </a:r>
            <a:r>
              <a:rPr lang="ru-RU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годы;</a:t>
            </a:r>
          </a:p>
          <a:p>
            <a:pPr hangingPunct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 </a:t>
            </a:r>
            <a:r>
              <a:rPr 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кадрового потенциала системы образования города Сочи </a:t>
            </a:r>
            <a:r>
              <a:rPr lang="ru-RU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2021-2023 </a:t>
            </a:r>
            <a:r>
              <a:rPr lang="ru-RU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годы.  </a:t>
            </a:r>
          </a:p>
          <a:p>
            <a:pPr hangingPunct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ru-RU" sz="4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Franklin Gothic Book" panose="020B0503020102020204" pitchFamily="34" charset="0"/>
              <a:buNone/>
            </a:pPr>
            <a:endParaRPr lang="ru-RU" sz="3200" dirty="0" smtClean="0"/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4690954" y="3589888"/>
            <a:ext cx="4341776" cy="2287384"/>
          </a:xfrm>
          <a:prstGeom prst="rect">
            <a:avLst/>
          </a:prstGeom>
          <a:ln w="31750">
            <a:solidFill>
              <a:schemeClr val="accent1"/>
            </a:solidFill>
          </a:ln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Franklin Gothic Book" panose="020B0503020102020204" pitchFamily="34" charset="0"/>
              <a:buNone/>
            </a:pPr>
            <a:r>
              <a:rPr lang="ru-RU" sz="2900" b="1" i="1" u="sng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ДОПОЛНИТЕЛЬНАЯ ИНФОРМАЦИЯ</a:t>
            </a:r>
            <a:endParaRPr lang="ru-RU" sz="2900" i="1" u="sng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5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Показатели эффективности: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количество </a:t>
            </a:r>
            <a:r>
              <a:rPr lang="ru-RU" sz="2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вакантных ставок (с указанием предмета</a:t>
            </a: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сохранность </a:t>
            </a:r>
            <a:r>
              <a:rPr lang="ru-RU" sz="2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контингента педагогических работников;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нагрузка </a:t>
            </a:r>
            <a:r>
              <a:rPr lang="ru-RU" sz="2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педагогических работников (отдельно по каждому педагогу</a:t>
            </a: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доля </a:t>
            </a:r>
            <a:r>
              <a:rPr lang="ru-RU" sz="2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педагогических работников пенсионного возраста в общей численности педагогических работников </a:t>
            </a: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школы;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доля </a:t>
            </a:r>
            <a:r>
              <a:rPr lang="ru-RU" sz="2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педагогических работников в возрасте до 30 лет в общей </a:t>
            </a: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численности педагогических </a:t>
            </a:r>
            <a:r>
              <a:rPr lang="ru-RU" sz="2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работников </a:t>
            </a: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школы;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количество </a:t>
            </a:r>
            <a:r>
              <a:rPr lang="ru-RU" sz="2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заключённых договоров о целевом обучении в педагогических вузах, </a:t>
            </a: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колледжах;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количество </a:t>
            </a:r>
            <a:r>
              <a:rPr lang="ru-RU" sz="2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обучающихся в профильных группах педагогической </a:t>
            </a: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направленности, поступивших на педагогические специальности </a:t>
            </a:r>
          </a:p>
          <a:p>
            <a:pPr mar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251521" y="6021288"/>
            <a:ext cx="4253857" cy="720080"/>
          </a:xfrm>
          <a:prstGeom prst="rect">
            <a:avLst/>
          </a:prstGeom>
          <a:ln w="31750">
            <a:solidFill>
              <a:schemeClr val="accent1"/>
            </a:solidFill>
          </a:ln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Franklin Gothic Book" panose="020B0503020102020204" pitchFamily="34" charset="0"/>
              <a:buNone/>
            </a:pPr>
            <a:r>
              <a:rPr lang="ru-RU" sz="5600" b="1" i="1" u="sng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ОЖИДАЕМЫЕ РЕЗУЛЬТАТЫ: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Franklin Gothic Book" panose="020B0503020102020204" pitchFamily="34" charset="0"/>
              <a:buNone/>
            </a:pP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Franklin Gothic Book" panose="020B0503020102020204" pitchFamily="34" charset="0"/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Сокращение количества вакансий педагогических работников Уменьшение текучести педагогических кадров в ОО</a:t>
            </a:r>
          </a:p>
          <a:p>
            <a:pPr marL="0" indent="0">
              <a:buFont typeface="Franklin Gothic Book" panose="020B0503020102020204" pitchFamily="34" charset="0"/>
              <a:buNone/>
            </a:pPr>
            <a:endParaRPr lang="ru-RU" dirty="0" smtClean="0"/>
          </a:p>
          <a:p>
            <a:pPr marL="0" indent="0">
              <a:buFont typeface="Franklin Gothic Book" panose="020B0503020102020204" pitchFamily="34" charset="0"/>
              <a:buNone/>
            </a:pPr>
            <a:endParaRPr lang="ru-RU" dirty="0" smtClean="0"/>
          </a:p>
          <a:p>
            <a:pPr marL="0" indent="0">
              <a:buFont typeface="Franklin Gothic Book" panose="020B0503020102020204" pitchFamily="34" charset="0"/>
              <a:buNone/>
            </a:pPr>
            <a:endParaRPr lang="ru-RU" dirty="0" smtClean="0"/>
          </a:p>
          <a:p>
            <a:pPr marL="0" indent="0">
              <a:buFont typeface="Franklin Gothic Book" panose="020B0503020102020204" pitchFamily="34" charset="0"/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51521" y="3589888"/>
            <a:ext cx="4253857" cy="2287384"/>
          </a:xfrm>
          <a:prstGeom prst="rect">
            <a:avLst/>
          </a:prstGeom>
          <a:ln w="31750">
            <a:solidFill>
              <a:schemeClr val="accent1"/>
            </a:solidFill>
          </a:ln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Franklin Gothic Book" panose="020B0503020102020204" pitchFamily="34" charset="0"/>
              <a:buNone/>
            </a:pPr>
            <a:r>
              <a:rPr lang="ru-RU" sz="5600" b="1" i="1" u="sng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МЕХАНИЗМЫ РЕАЛИЗАЦИИ</a:t>
            </a:r>
            <a:endParaRPr lang="ru-RU" sz="5600" i="1" u="sng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Мероприятия профориентационной направленности</a:t>
            </a:r>
            <a:r>
              <a:rPr lang="ru-RU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обучающихся</a:t>
            </a:r>
            <a:r>
              <a:rPr lang="ru-RU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ориентированных на получение педагогической </a:t>
            </a:r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профессии;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наставничества в ОО  для сохранения контингента молодых специалистов;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Компенсация стоимости съемного жилья для привлечения </a:t>
            </a:r>
            <a:r>
              <a:rPr lang="ru-RU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специалистов из других </a:t>
            </a:r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регионов;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Стимулирующие </a:t>
            </a:r>
            <a:r>
              <a:rPr lang="ru-RU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выплаты педагогам за </a:t>
            </a:r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высокие результаты работы</a:t>
            </a:r>
            <a:r>
              <a:rPr lang="ru-RU" sz="4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(специальная премия Главы </a:t>
            </a:r>
            <a:r>
              <a:rPr lang="ru-RU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города Сочи «Педагогический триумф</a:t>
            </a:r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», премия за подготовку </a:t>
            </a:r>
            <a:r>
              <a:rPr lang="ru-RU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стобалльников</a:t>
            </a:r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клубной деятельности для педагогов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5" descr="Эмблема СЦРО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2" y="119538"/>
            <a:ext cx="1008110" cy="874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вал 2"/>
          <p:cNvSpPr/>
          <p:nvPr/>
        </p:nvSpPr>
        <p:spPr>
          <a:xfrm>
            <a:off x="14005048" y="1124744"/>
            <a:ext cx="914400" cy="914400"/>
          </a:xfrm>
          <a:prstGeom prst="ellipse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pPr algn="ctr"/>
            <a:endParaRPr lang="ru-RU" sz="54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accent6">
                  <a:lumMod val="7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355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</a:spPr>
      <a:bodyPr wrap="square" lIns="91440" tIns="45720" rIns="91440" bIns="45720">
        <a:spAutoFit/>
      </a:bodyPr>
      <a:lstStyle>
        <a:defPPr algn="ctr">
          <a:defRPr sz="5400" b="1" cap="none" spc="0" dirty="0" smtClean="0">
            <a:ln w="17780" cmpd="sng">
              <a:solidFill>
                <a:srgbClr val="FFFFFF"/>
              </a:solidFill>
              <a:prstDash val="solid"/>
              <a:miter lim="800000"/>
            </a:ln>
            <a:solidFill>
              <a:schemeClr val="accent6">
                <a:lumMod val="7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latin typeface="Arial Black" pitchFamily="34" charset="0"/>
          </a:defRPr>
        </a:defPPr>
      </a:lst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3970</TotalTime>
  <Words>321</Words>
  <Application>Microsoft Office PowerPoint</Application>
  <PresentationFormat>Экран (4:3)</PresentationFormat>
  <Paragraphs>39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Совершенствование механизмов, направленных на преодоление кадрового дефицита</vt:lpstr>
    </vt:vector>
  </TitlesOfParts>
  <Company>Домашний компьютер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Землянская Илона</dc:creator>
  <cp:lastModifiedBy>СЦРО</cp:lastModifiedBy>
  <cp:revision>204</cp:revision>
  <cp:lastPrinted>2016-10-06T06:39:48Z</cp:lastPrinted>
  <dcterms:created xsi:type="dcterms:W3CDTF">2009-04-08T22:47:15Z</dcterms:created>
  <dcterms:modified xsi:type="dcterms:W3CDTF">2023-04-28T06:13:51Z</dcterms:modified>
</cp:coreProperties>
</file>