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319" r:id="rId2"/>
    <p:sldId id="323" r:id="rId3"/>
    <p:sldId id="324" r:id="rId4"/>
    <p:sldId id="325" r:id="rId5"/>
    <p:sldId id="345" r:id="rId6"/>
    <p:sldId id="326" r:id="rId7"/>
    <p:sldId id="344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22" r:id="rId26"/>
    <p:sldId id="278" r:id="rId27"/>
    <p:sldId id="302" r:id="rId28"/>
    <p:sldId id="303" r:id="rId29"/>
    <p:sldId id="300" r:id="rId30"/>
    <p:sldId id="304" r:id="rId31"/>
    <p:sldId id="308" r:id="rId32"/>
    <p:sldId id="281" r:id="rId33"/>
    <p:sldId id="305" r:id="rId34"/>
    <p:sldId id="282" r:id="rId35"/>
    <p:sldId id="283" r:id="rId36"/>
    <p:sldId id="307" r:id="rId37"/>
    <p:sldId id="284" r:id="rId38"/>
    <p:sldId id="285" r:id="rId39"/>
    <p:sldId id="309" r:id="rId40"/>
    <p:sldId id="310" r:id="rId41"/>
    <p:sldId id="312" r:id="rId42"/>
    <p:sldId id="311" r:id="rId43"/>
    <p:sldId id="315" r:id="rId44"/>
    <p:sldId id="313" r:id="rId45"/>
    <p:sldId id="316" r:id="rId46"/>
    <p:sldId id="317" r:id="rId47"/>
    <p:sldId id="318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7;&#1062;&#1056;&#1054;\Desktop\&#1048;&#1090;&#1086;&#1075;&#1086;&#1074;&#1086;&#1077;%20&#1089;&#1086;&#1095;&#1080;&#1085;&#1077;&#1085;&#1080;&#1077;\&#1048;&#1057;%202020-2021\&#1056;&#1077;&#1079;&#1091;&#1083;&#1100;&#1090;&#1072;&#1090;&#1099;%20&#1048;&#1057;_15_04_2021+12_05_2021+19_05_202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4104155730533682"/>
                  <c:y val="-4.1206255468066534E-2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11 чел.</a:t>
                    </a:r>
                    <a:endParaRPr lang="en-US" sz="160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407273622047244"/>
                  <c:y val="-2.3073053368328957E-2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1</a:t>
                    </a:r>
                    <a:r>
                      <a:rPr lang="ru-RU" sz="1600" baseline="0"/>
                      <a:t> чел.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2444881889763777E-2"/>
                  <c:y val="-0.14996901428988044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3 чел.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3069706911636045"/>
                  <c:y val="4.5242417614464861E-2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8 чел.</a:t>
                    </a:r>
                    <a:endParaRPr lang="en-US" sz="140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Лист1!$B$26:$B$29</c:f>
              <c:strCache>
                <c:ptCount val="4"/>
                <c:pt idx="0">
                  <c:v>Требование №1</c:v>
                </c:pt>
                <c:pt idx="1">
                  <c:v>Требование№2</c:v>
                </c:pt>
                <c:pt idx="2">
                  <c:v>Критерий №1</c:v>
                </c:pt>
                <c:pt idx="3">
                  <c:v>Критерий №2</c:v>
                </c:pt>
              </c:strCache>
            </c:strRef>
          </c:cat>
          <c:val>
            <c:numRef>
              <c:f>Лист1!$C$26:$C$29</c:f>
              <c:numCache>
                <c:formatCode>General</c:formatCode>
                <c:ptCount val="4"/>
                <c:pt idx="0">
                  <c:v>11</c:v>
                </c:pt>
                <c:pt idx="1">
                  <c:v>1</c:v>
                </c:pt>
                <c:pt idx="2">
                  <c:v>3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3608567758116272"/>
          <c:y val="0.36133605927843765"/>
          <c:w val="0.25175092294981272"/>
          <c:h val="0.4000195630437197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DEA7F4-6367-4EFD-BA4C-6F4B739B1F93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72F66A-43F9-46CD-963E-0ED9FBF356E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>
                <a:solidFill>
                  <a:schemeClr val="tx1"/>
                </a:solidFill>
              </a:rPr>
              <a:t>Итоговое сочинение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ru-RU" sz="2800" dirty="0" smtClean="0"/>
          </a:p>
          <a:p>
            <a:pPr algn="ctr"/>
            <a:r>
              <a:rPr lang="ru-RU" sz="3200" dirty="0" smtClean="0"/>
              <a:t>2021-2022 </a:t>
            </a:r>
            <a:r>
              <a:rPr lang="ru-RU" sz="3200" dirty="0"/>
              <a:t>учебный год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589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Критерии оценивания сочинения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Сочинение  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оценивается по пяти критериям</a:t>
            </a:r>
            <a:r>
              <a:rPr lang="ru-RU" b="1" u="sng" dirty="0">
                <a:solidFill>
                  <a:schemeClr val="accent4">
                    <a:lumMod val="50000"/>
                  </a:schemeClr>
                </a:solidFill>
              </a:rPr>
              <a:t>:</a:t>
            </a:r>
          </a:p>
          <a:p>
            <a:pPr marL="0" indent="0" algn="ctr">
              <a:buNone/>
            </a:pPr>
            <a:endParaRPr lang="ru-RU" b="1" u="sng" dirty="0">
              <a:solidFill>
                <a:schemeClr val="accent4">
                  <a:lumMod val="5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Соответствие теме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Аргументация. Привлечение литературного материала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Композиция и логика рассуждения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Качество письменной речи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Грамотность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87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Критерии оценивания сочинения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3200" u="sng" dirty="0"/>
              <a:t>Для получения оценки «зачет» </a:t>
            </a:r>
          </a:p>
          <a:p>
            <a:pPr marL="0" indent="0">
              <a:buNone/>
            </a:pPr>
            <a:r>
              <a:rPr lang="ru-RU" sz="3200" u="sng" dirty="0"/>
              <a:t>необходимо</a:t>
            </a:r>
            <a:r>
              <a:rPr lang="ru-RU" sz="3200" dirty="0"/>
              <a:t> </a:t>
            </a:r>
            <a:r>
              <a:rPr lang="ru-RU" sz="3200" u="sng" dirty="0"/>
              <a:t>иметь положительный </a:t>
            </a:r>
            <a:r>
              <a:rPr lang="ru-RU" sz="3200" u="sng" dirty="0" smtClean="0"/>
              <a:t>результат</a:t>
            </a:r>
            <a:r>
              <a:rPr lang="ru-RU" sz="3200" dirty="0" smtClean="0"/>
              <a:t> </a:t>
            </a:r>
            <a:r>
              <a:rPr lang="ru-RU" sz="3200" dirty="0"/>
              <a:t>по </a:t>
            </a:r>
            <a:r>
              <a:rPr lang="ru-RU" sz="3200" dirty="0">
                <a:solidFill>
                  <a:srgbClr val="FF0000"/>
                </a:solidFill>
              </a:rPr>
              <a:t>трем критериям </a:t>
            </a:r>
            <a:r>
              <a:rPr lang="ru-RU" sz="3200" dirty="0"/>
              <a:t>(</a:t>
            </a:r>
            <a:r>
              <a:rPr lang="ru-RU" sz="3200" dirty="0">
                <a:solidFill>
                  <a:srgbClr val="FF0000"/>
                </a:solidFill>
              </a:rPr>
              <a:t>по критериям № 1 и № 2 – в обязательном порядке</a:t>
            </a:r>
            <a:r>
              <a:rPr lang="ru-RU" sz="3200" dirty="0"/>
              <a:t>), </a:t>
            </a:r>
            <a:r>
              <a:rPr lang="ru-RU" sz="3200" dirty="0" smtClean="0"/>
              <a:t>а </a:t>
            </a:r>
            <a:r>
              <a:rPr lang="ru-RU" sz="3200" dirty="0"/>
              <a:t>также «зачет» по одному из других критериев. </a:t>
            </a:r>
          </a:p>
        </p:txBody>
      </p:sp>
    </p:spTree>
    <p:extLst>
      <p:ext uri="{BB962C8B-B14F-4D97-AF65-F5344CB8AC3E}">
        <p14:creationId xmlns:p14="http://schemas.microsoft.com/office/powerpoint/2010/main" val="194828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Критерий №1</a:t>
            </a:r>
            <a:b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«Соответствие теме»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Участник должен </a:t>
            </a:r>
            <a:r>
              <a:rPr lang="ru-RU" dirty="0">
                <a:solidFill>
                  <a:srgbClr val="FF0000"/>
                </a:solidFill>
              </a:rPr>
              <a:t>рассуждать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/>
              <a:t>на предложенную тему, выбрав путь ее </a:t>
            </a:r>
            <a:r>
              <a:rPr lang="ru-RU" b="1" dirty="0" smtClean="0"/>
              <a:t>раскрытия (</a:t>
            </a:r>
            <a:r>
              <a:rPr lang="ru-RU" b="1" u="sng" dirty="0" smtClean="0"/>
              <a:t>например</a:t>
            </a:r>
            <a:r>
              <a:rPr lang="ru-RU" b="1" u="sng" dirty="0"/>
              <a:t>, отвечает на вопрос, поставленный в теме, или размышляет над </a:t>
            </a:r>
            <a:r>
              <a:rPr lang="ru-RU" b="1" u="sng" dirty="0" smtClean="0"/>
              <a:t>предложенной проблемой </a:t>
            </a:r>
            <a:r>
              <a:rPr lang="ru-RU" b="1" u="sng" dirty="0"/>
              <a:t>и т.п</a:t>
            </a:r>
            <a:r>
              <a:rPr lang="ru-RU" b="1" dirty="0"/>
              <a:t>.). </a:t>
            </a:r>
            <a:endParaRPr lang="ru-RU" b="1" dirty="0" smtClean="0"/>
          </a:p>
          <a:p>
            <a:r>
              <a:rPr lang="ru-RU" b="1" dirty="0"/>
              <a:t>«Незачет» ставится </a:t>
            </a:r>
            <a:r>
              <a:rPr lang="ru-RU" b="1" dirty="0" smtClean="0"/>
              <a:t>в </a:t>
            </a:r>
            <a:r>
              <a:rPr lang="ru-RU" b="1" dirty="0"/>
              <a:t>случае, если сочинение не соответствует теме, в </a:t>
            </a:r>
            <a:r>
              <a:rPr lang="ru-RU" b="1" dirty="0" smtClean="0"/>
              <a:t>нем нет </a:t>
            </a:r>
            <a:r>
              <a:rPr lang="ru-RU" b="1" dirty="0"/>
              <a:t>ответа на вопрос, поставленный в теме, или в сочинении не </a:t>
            </a:r>
            <a:r>
              <a:rPr lang="ru-RU" b="1" dirty="0" smtClean="0"/>
              <a:t>прослеживается конкретной </a:t>
            </a:r>
            <a:r>
              <a:rPr lang="ru-RU" b="1" dirty="0"/>
              <a:t>цели высказывания</a:t>
            </a:r>
            <a:r>
              <a:rPr lang="ru-RU" dirty="0"/>
              <a:t>. </a:t>
            </a:r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17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63272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effectLst/>
              </a:rPr>
              <a:t/>
            </a:r>
            <a:br>
              <a:rPr lang="ru-RU" sz="4400" b="1" dirty="0" smtClean="0">
                <a:effectLst/>
              </a:rPr>
            </a:br>
            <a:r>
              <a:rPr lang="ru-RU" sz="4400" b="1" dirty="0">
                <a:effectLst/>
              </a:rPr>
              <a:t/>
            </a:r>
            <a:br>
              <a:rPr lang="ru-RU" sz="4400" b="1" dirty="0">
                <a:effectLst/>
              </a:rPr>
            </a:br>
            <a:r>
              <a:rPr lang="ru-RU" sz="4400" b="1" dirty="0" smtClean="0">
                <a:effectLst/>
              </a:rPr>
              <a:t/>
            </a:r>
            <a:br>
              <a:rPr lang="ru-RU" sz="4400" b="1" dirty="0" smtClean="0">
                <a:effectLst/>
              </a:rPr>
            </a:br>
            <a:r>
              <a:rPr lang="ru-RU" sz="4400" b="1" dirty="0" smtClean="0">
                <a:effectLst/>
              </a:rPr>
              <a:t/>
            </a:r>
            <a:br>
              <a:rPr lang="ru-RU" sz="4400" b="1" dirty="0" smtClean="0">
                <a:effectLst/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Критерий </a:t>
            </a:r>
            <a:r>
              <a:rPr lang="ru-RU" sz="3100" b="1" dirty="0">
                <a:solidFill>
                  <a:schemeClr val="accent2">
                    <a:lumMod val="75000"/>
                  </a:schemeClr>
                </a:solidFill>
              </a:rPr>
              <a:t>№2 «Аргументация.</a:t>
            </a:r>
            <a:br>
              <a:rPr lang="ru-RU" sz="31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100" b="1" dirty="0">
                <a:solidFill>
                  <a:schemeClr val="accent2">
                    <a:lumMod val="75000"/>
                  </a:schemeClr>
                </a:solidFill>
              </a:rPr>
              <a:t>Привлечение литературного материала»</a:t>
            </a:r>
            <a:r>
              <a:rPr lang="ru-RU" sz="3100" b="1" dirty="0">
                <a:solidFill>
                  <a:schemeClr val="accent2">
                    <a:lumMod val="75000"/>
                  </a:schemeClr>
                </a:solidFill>
                <a:effectLst/>
              </a:rPr>
              <a:t/>
            </a:r>
            <a:br>
              <a:rPr lang="ru-RU" sz="3100" b="1" dirty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ru-RU" sz="4400" b="1" dirty="0" smtClean="0">
                <a:effectLst/>
              </a:rPr>
              <a:t/>
            </a:r>
            <a:br>
              <a:rPr lang="ru-RU" sz="4400" b="1" dirty="0" smtClean="0">
                <a:effectLst/>
              </a:rPr>
            </a:br>
            <a:r>
              <a:rPr lang="ru-RU" sz="4400" b="1" dirty="0">
                <a:effectLst/>
              </a:rPr>
              <a:t/>
            </a:r>
            <a:br>
              <a:rPr lang="ru-RU" sz="4400" b="1" dirty="0">
                <a:effectLst/>
              </a:rPr>
            </a:br>
            <a:r>
              <a:rPr lang="ru-RU" sz="4400" b="1" dirty="0" smtClean="0">
                <a:effectLst/>
              </a:rPr>
              <a:t/>
            </a:r>
            <a:br>
              <a:rPr lang="ru-RU" sz="4400" b="1" dirty="0" smtClean="0">
                <a:effectLst/>
              </a:rPr>
            </a:br>
            <a:r>
              <a:rPr lang="ru-RU" sz="4400" b="1" dirty="0">
                <a:effectLst/>
              </a:rPr>
              <a:t/>
            </a:r>
            <a:br>
              <a:rPr lang="ru-RU" sz="4400" b="1" dirty="0">
                <a:effectLst/>
              </a:rPr>
            </a:br>
            <a:r>
              <a:rPr lang="ru-RU" sz="3600" dirty="0"/>
              <a:t>Критерий № 2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/>
              <a:t>Аргументация. Привлечение литературного материала»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208912" cy="4320480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b="1" dirty="0" smtClean="0"/>
              <a:t>Критерий </a:t>
            </a:r>
            <a:r>
              <a:rPr lang="ru-RU" b="1" dirty="0"/>
              <a:t>нацеливает на проверку </a:t>
            </a:r>
            <a:r>
              <a:rPr lang="ru-RU" u="sng" dirty="0" smtClean="0">
                <a:solidFill>
                  <a:srgbClr val="FF0000"/>
                </a:solidFill>
              </a:rPr>
              <a:t>умения строить </a:t>
            </a:r>
            <a:r>
              <a:rPr lang="ru-RU" u="sng" dirty="0">
                <a:solidFill>
                  <a:srgbClr val="FF0000"/>
                </a:solidFill>
              </a:rPr>
              <a:t>рассуждение</a:t>
            </a:r>
            <a:r>
              <a:rPr lang="ru-RU" u="sng" dirty="0">
                <a:solidFill>
                  <a:schemeClr val="tx1"/>
                </a:solidFill>
              </a:rPr>
              <a:t>, </a:t>
            </a:r>
            <a:r>
              <a:rPr lang="ru-RU" b="1" u="sng" dirty="0" smtClean="0"/>
              <a:t>доказывать свою </a:t>
            </a:r>
            <a:r>
              <a:rPr lang="ru-RU" b="1" u="sng" dirty="0"/>
              <a:t>позицию, </a:t>
            </a:r>
            <a:r>
              <a:rPr lang="ru-RU" u="sng" dirty="0">
                <a:solidFill>
                  <a:srgbClr val="FF0000"/>
                </a:solidFill>
              </a:rPr>
              <a:t>формулируя аргументы</a:t>
            </a:r>
            <a:r>
              <a:rPr lang="ru-RU" u="sng" dirty="0">
                <a:solidFill>
                  <a:schemeClr val="tx1"/>
                </a:solidFill>
              </a:rPr>
              <a:t> </a:t>
            </a:r>
            <a:r>
              <a:rPr lang="ru-RU" b="1" u="sng" dirty="0"/>
              <a:t>и</a:t>
            </a:r>
            <a:r>
              <a:rPr lang="ru-RU" u="sng" dirty="0">
                <a:solidFill>
                  <a:schemeClr val="tx1"/>
                </a:solidFill>
              </a:rPr>
              <a:t> </a:t>
            </a:r>
            <a:r>
              <a:rPr lang="ru-RU" u="sng" dirty="0">
                <a:solidFill>
                  <a:srgbClr val="FF0000"/>
                </a:solidFill>
              </a:rPr>
              <a:t>подкрепляя </a:t>
            </a:r>
            <a:r>
              <a:rPr lang="ru-RU" u="sng" dirty="0" smtClean="0">
                <a:solidFill>
                  <a:srgbClr val="FF0000"/>
                </a:solidFill>
              </a:rPr>
              <a:t>их примерами </a:t>
            </a:r>
            <a:r>
              <a:rPr lang="ru-RU" u="sng" dirty="0">
                <a:solidFill>
                  <a:srgbClr val="FF0000"/>
                </a:solidFill>
              </a:rPr>
              <a:t>из </a:t>
            </a:r>
            <a:r>
              <a:rPr lang="ru-RU" b="1" u="sng" dirty="0" smtClean="0">
                <a:solidFill>
                  <a:srgbClr val="FF0000"/>
                </a:solidFill>
              </a:rPr>
              <a:t>ОПУБЛИКОВАННЫХ</a:t>
            </a:r>
            <a:r>
              <a:rPr lang="ru-RU" u="sng" dirty="0" smtClean="0">
                <a:solidFill>
                  <a:srgbClr val="FF0000"/>
                </a:solidFill>
              </a:rPr>
              <a:t>  </a:t>
            </a:r>
            <a:r>
              <a:rPr lang="ru-RU" u="sng" dirty="0" smtClean="0">
                <a:solidFill>
                  <a:srgbClr val="FF0000"/>
                </a:solidFill>
              </a:rPr>
              <a:t>литературных </a:t>
            </a:r>
            <a:r>
              <a:rPr lang="ru-RU" u="sng" dirty="0" smtClean="0">
                <a:solidFill>
                  <a:srgbClr val="FF0000"/>
                </a:solidFill>
              </a:rPr>
              <a:t>произведений. </a:t>
            </a:r>
          </a:p>
          <a:p>
            <a:endParaRPr lang="ru-RU" u="sng" dirty="0" smtClean="0">
              <a:solidFill>
                <a:srgbClr val="FF0000"/>
              </a:solidFill>
            </a:endParaRPr>
          </a:p>
          <a:p>
            <a:r>
              <a:rPr lang="ru-RU" b="1" dirty="0"/>
              <a:t>«Незачет» ставится при условии, если сочинение не содержит </a:t>
            </a:r>
            <a:r>
              <a:rPr lang="ru-RU" b="1" dirty="0" smtClean="0"/>
              <a:t>аргументации, написано </a:t>
            </a:r>
            <a:r>
              <a:rPr lang="ru-RU" b="1" dirty="0"/>
              <a:t>без опоры на литературный материал, или в нем существенно </a:t>
            </a:r>
            <a:r>
              <a:rPr lang="ru-RU" b="1" dirty="0" smtClean="0"/>
              <a:t>искажено содержание </a:t>
            </a:r>
            <a:r>
              <a:rPr lang="ru-RU" b="1" dirty="0"/>
              <a:t>выбранного текста, или литературный материал лишь упоминается в работе</a:t>
            </a:r>
            <a:br>
              <a:rPr lang="ru-RU" b="1" dirty="0"/>
            </a:br>
            <a:r>
              <a:rPr lang="ru-RU" b="1" dirty="0"/>
              <a:t>(аргументы примерами не подкрепляются). </a:t>
            </a:r>
            <a:br>
              <a:rPr lang="ru-RU" b="1" dirty="0"/>
            </a:br>
            <a:r>
              <a:rPr lang="ru-RU" u="sng" dirty="0">
                <a:solidFill>
                  <a:schemeClr val="tx1"/>
                </a:solidFill>
              </a:rPr>
              <a:t/>
            </a:r>
            <a:br>
              <a:rPr lang="ru-RU" u="sng" dirty="0">
                <a:solidFill>
                  <a:schemeClr val="tx1"/>
                </a:solidFill>
              </a:rPr>
            </a:br>
            <a:endParaRPr lang="ru-RU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80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/>
              </a:rPr>
              <a:t>Критерий № 3 «Композиция и логика рассуждения»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/>
              <a:t>Участник </a:t>
            </a:r>
            <a:r>
              <a:rPr lang="ru-RU" b="1" dirty="0"/>
              <a:t>должен выдерживать соотношение между тезисом </a:t>
            </a:r>
            <a:r>
              <a:rPr lang="ru-RU" b="1" dirty="0" smtClean="0"/>
              <a:t>и доказательствами </a:t>
            </a:r>
          </a:p>
          <a:p>
            <a:endParaRPr lang="ru-RU" b="1" dirty="0"/>
          </a:p>
          <a:p>
            <a:r>
              <a:rPr lang="ru-RU" b="1" dirty="0"/>
              <a:t>«Незачет» ставится при условии, если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грубые логические нарушения мешают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пониманию смысла </a:t>
            </a:r>
            <a:r>
              <a:rPr lang="ru-RU" b="1" dirty="0"/>
              <a:t>сказанного или </a:t>
            </a:r>
            <a:r>
              <a:rPr lang="ru-RU" dirty="0">
                <a:solidFill>
                  <a:srgbClr val="FF0000"/>
                </a:solidFill>
              </a:rPr>
              <a:t>отсутствует </a:t>
            </a:r>
            <a:r>
              <a:rPr lang="ru-RU" dirty="0" err="1">
                <a:solidFill>
                  <a:srgbClr val="FF0000"/>
                </a:solidFill>
              </a:rPr>
              <a:t>тезисно</a:t>
            </a:r>
            <a:r>
              <a:rPr lang="ru-RU" dirty="0">
                <a:solidFill>
                  <a:srgbClr val="FF0000"/>
                </a:solidFill>
              </a:rPr>
              <a:t>-доказательная часть.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56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60020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/>
              </a:rPr>
              <a:t>Критерий № 4 «Качество письменной речи»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44824"/>
            <a:ext cx="8147248" cy="4281339"/>
          </a:xfrm>
        </p:spPr>
        <p:txBody>
          <a:bodyPr>
            <a:normAutofit fontScale="92500" lnSpcReduction="100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Учащийся </a:t>
            </a:r>
            <a:r>
              <a:rPr lang="ru-RU" dirty="0">
                <a:solidFill>
                  <a:schemeClr val="tx1"/>
                </a:solidFill>
              </a:rPr>
              <a:t>должен </a:t>
            </a:r>
            <a:r>
              <a:rPr lang="ru-RU" u="sng" dirty="0">
                <a:solidFill>
                  <a:srgbClr val="FF0000"/>
                </a:solidFill>
              </a:rPr>
              <a:t>точно выражать </a:t>
            </a:r>
            <a:r>
              <a:rPr lang="ru-RU" dirty="0">
                <a:solidFill>
                  <a:schemeClr val="tx1"/>
                </a:solidFill>
              </a:rPr>
              <a:t>мысли, используя разнообразную лексику </a:t>
            </a:r>
            <a:r>
              <a:rPr lang="ru-RU" dirty="0" smtClean="0">
                <a:solidFill>
                  <a:schemeClr val="tx1"/>
                </a:solidFill>
              </a:rPr>
              <a:t>и различные </a:t>
            </a:r>
            <a:r>
              <a:rPr lang="ru-RU" dirty="0">
                <a:solidFill>
                  <a:schemeClr val="tx1"/>
                </a:solidFill>
              </a:rPr>
              <a:t>грамматические конструкции, при </a:t>
            </a:r>
            <a:r>
              <a:rPr lang="ru-RU" dirty="0" smtClean="0">
                <a:solidFill>
                  <a:schemeClr val="tx1"/>
                </a:solidFill>
              </a:rPr>
              <a:t>необходимости </a:t>
            </a:r>
            <a:r>
              <a:rPr lang="ru-RU" dirty="0">
                <a:solidFill>
                  <a:schemeClr val="tx1"/>
                </a:solidFill>
              </a:rPr>
              <a:t>уместно </a:t>
            </a:r>
            <a:r>
              <a:rPr lang="ru-RU" dirty="0" smtClean="0">
                <a:solidFill>
                  <a:schemeClr val="tx1"/>
                </a:solidFill>
              </a:rPr>
              <a:t>употреблять термины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endParaRPr lang="ru-RU" u="sng" dirty="0" smtClean="0"/>
          </a:p>
          <a:p>
            <a:r>
              <a:rPr lang="ru-RU" dirty="0">
                <a:solidFill>
                  <a:schemeClr val="tx1"/>
                </a:solidFill>
              </a:rPr>
              <a:t>«Незачет» ставится при условии, если </a:t>
            </a:r>
            <a:r>
              <a:rPr lang="ru-RU" u="sng" dirty="0">
                <a:solidFill>
                  <a:srgbClr val="FF0000"/>
                </a:solidFill>
              </a:rPr>
              <a:t>низкое качество речи</a:t>
            </a:r>
            <a:r>
              <a:rPr lang="ru-RU" u="sng" dirty="0">
                <a:solidFill>
                  <a:schemeClr val="tx1"/>
                </a:solidFill>
              </a:rPr>
              <a:t> (в том числе речевые</a:t>
            </a:r>
            <a:br>
              <a:rPr lang="ru-RU" u="sng" dirty="0">
                <a:solidFill>
                  <a:schemeClr val="tx1"/>
                </a:solidFill>
              </a:rPr>
            </a:br>
            <a:r>
              <a:rPr lang="ru-RU" u="sng" dirty="0">
                <a:solidFill>
                  <a:schemeClr val="tx1"/>
                </a:solidFill>
              </a:rPr>
              <a:t>ошибки) </a:t>
            </a:r>
            <a:r>
              <a:rPr lang="ru-RU" u="sng" dirty="0">
                <a:solidFill>
                  <a:srgbClr val="FF0000"/>
                </a:solidFill>
              </a:rPr>
              <a:t>существенно затрудняет понимание смысла сочинения. </a:t>
            </a:r>
            <a:br>
              <a:rPr lang="ru-RU" u="sng" dirty="0">
                <a:solidFill>
                  <a:srgbClr val="FF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528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126876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/>
              </a:rPr>
              <a:t>Критерий №5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«Грамотность»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</a:t>
            </a:r>
            <a:r>
              <a:rPr lang="ru-RU" b="1" dirty="0" smtClean="0"/>
              <a:t>ритерий </a:t>
            </a:r>
            <a:r>
              <a:rPr lang="ru-RU" b="1" dirty="0"/>
              <a:t>позволяет оценить грамотность выпускника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endParaRPr lang="ru-RU" b="1" dirty="0" smtClean="0"/>
          </a:p>
          <a:p>
            <a:r>
              <a:rPr lang="ru-RU" b="1" dirty="0"/>
              <a:t>«Незачет» ставится при условии, если на 100 слов в среднем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приходится в </a:t>
            </a:r>
            <a:r>
              <a:rPr lang="ru-RU" dirty="0" smtClean="0">
                <a:solidFill>
                  <a:srgbClr val="FF0000"/>
                </a:solidFill>
              </a:rPr>
              <a:t>сумме более </a:t>
            </a:r>
            <a:r>
              <a:rPr lang="ru-RU" dirty="0">
                <a:solidFill>
                  <a:srgbClr val="FF0000"/>
                </a:solidFill>
              </a:rPr>
              <a:t>пяти ошибок</a:t>
            </a:r>
            <a:r>
              <a:rPr lang="ru-RU" dirty="0"/>
              <a:t>: </a:t>
            </a:r>
            <a:r>
              <a:rPr lang="ru-RU" b="1" dirty="0"/>
              <a:t>грамматических, орфографических, пунктуационных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12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Специфика итогового сочинения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метапредметность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Aharoni" pitchFamily="2" charset="-79"/>
              </a:rPr>
              <a:t>СОЧИНЕНИЕ</a:t>
            </a:r>
          </a:p>
          <a:p>
            <a:pPr marL="0" indent="0" algn="ctr">
              <a:buNone/>
            </a:pPr>
            <a:endParaRPr lang="ru-RU" sz="3600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</a:rPr>
              <a:t>литературоцентричность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211959" y="3188678"/>
            <a:ext cx="720000" cy="43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10800000">
            <a:off x="4211960" y="4653136"/>
            <a:ext cx="720000" cy="4320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scene3d>
            <a:camera prst="orthographicFront">
              <a:rot lat="300000" lon="21299997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20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2">
                    <a:lumMod val="75000"/>
                  </a:schemeClr>
                </a:solidFill>
              </a:rPr>
              <a:t>Специфика итогового сочинения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Сочинение- рассуждение – текст, в которого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доказывается или объясняется какое-либо положение, мысль; говорится о причинах и следствиях событий и явлений, оценках и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чувствах.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Тезис –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 кратко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сформулированная основная мысль.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 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Аргумент -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снование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, довод, приводимые для доказательства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чего-либо.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60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8147248" cy="85270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Структура итогового сочинения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19256" cy="4551784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47864" y="1772816"/>
            <a:ext cx="2304256" cy="12744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ВСТУПЛЕНИЕ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(ТЕЗИС)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19872" y="3429000"/>
            <a:ext cx="2232248" cy="10801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ОСНОВНАЯ ЧАСТЬ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(АРГУМЕНТ 1, АРГУМЕНТ 2)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19872" y="4941168"/>
            <a:ext cx="2232248" cy="10584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ЗАКЛЮЧЕНИЕ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(ВЫВОД)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413408" y="3122682"/>
            <a:ext cx="242316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413408" y="3121200"/>
            <a:ext cx="241200" cy="216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412292" y="4653136"/>
            <a:ext cx="241200" cy="216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1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74675" y="549275"/>
            <a:ext cx="8569325" cy="55768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114300" indent="0">
              <a:buNone/>
            </a:pP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Итоговое </a:t>
            </a:r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сочинение (изложение)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является условием допуска </a:t>
            </a:r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к государственной итоговой аттестации по образовательным программам среднего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23322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908720"/>
            <a:ext cx="79208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I. 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Вступление</a:t>
            </a:r>
            <a:r>
              <a:rPr lang="ru-RU" sz="2400" b="1" dirty="0">
                <a:latin typeface="Century Gothic" pitchFamily="34" charset="0"/>
                <a:cs typeface="Times New Roman" pitchFamily="18" charset="0"/>
              </a:rPr>
              <a:t> </a:t>
            </a:r>
            <a:r>
              <a:rPr lang="ru-RU" sz="2400" dirty="0">
                <a:latin typeface="Century Gothic" pitchFamily="34" charset="0"/>
                <a:cs typeface="Times New Roman" pitchFamily="18" charset="0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60-70 слов</a:t>
            </a:r>
            <a:r>
              <a:rPr lang="ru-RU" sz="2400" dirty="0">
                <a:latin typeface="Century Gothic" pitchFamily="34" charset="0"/>
                <a:cs typeface="Times New Roman" pitchFamily="18" charset="0"/>
              </a:rPr>
              <a:t>).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Отразите идею будущего сочинения и основной 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тезис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 </a:t>
            </a:r>
          </a:p>
          <a:p>
            <a:pPr algn="just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II. 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Основная часть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 (включающая несколько подпунктов) — </a:t>
            </a:r>
            <a:r>
              <a:rPr lang="ru-RU" sz="2400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200- 250 слов</a:t>
            </a:r>
            <a:r>
              <a:rPr lang="ru-RU" sz="2400" dirty="0">
                <a:latin typeface="Century Gothic" pitchFamily="34" charset="0"/>
                <a:cs typeface="Times New Roman" pitchFamily="18" charset="0"/>
              </a:rPr>
              <a:t>: 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1 аргумент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 (100 слов): п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p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им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ep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; </a:t>
            </a:r>
            <a:endParaRPr lang="en-US" sz="2400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предварительный вывод;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предложение-мостик к новой мысли (2 аргументу);</a:t>
            </a:r>
            <a:endParaRPr lang="en-US" sz="2400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2 аргумент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(150 слов): п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p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им</a:t>
            </a: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ep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; 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предварительный вывод;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предложение-мостик (переход к заключению).</a:t>
            </a:r>
          </a:p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 </a:t>
            </a:r>
          </a:p>
          <a:p>
            <a:pPr algn="just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III. 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Заключение</a:t>
            </a:r>
            <a:r>
              <a:rPr lang="ru-RU" sz="2400" b="1" dirty="0">
                <a:latin typeface="Century Gothic" pitchFamily="34" charset="0"/>
                <a:cs typeface="Times New Roman" pitchFamily="18" charset="0"/>
              </a:rPr>
              <a:t> </a:t>
            </a:r>
            <a:r>
              <a:rPr lang="ru-RU" sz="2400" dirty="0">
                <a:latin typeface="Century Gothic" pitchFamily="34" charset="0"/>
                <a:cs typeface="Times New Roman" pitchFamily="18" charset="0"/>
              </a:rPr>
              <a:t>(</a:t>
            </a:r>
            <a:r>
              <a:rPr lang="ru-RU" sz="2400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60-70 слов</a:t>
            </a:r>
            <a:r>
              <a:rPr lang="ru-RU" sz="2400" dirty="0">
                <a:latin typeface="Century Gothic" pitchFamily="34" charset="0"/>
                <a:cs typeface="Times New Roman" pitchFamily="18" charset="0"/>
              </a:rPr>
              <a:t>):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основной итог, вытекающий из всего вышесказанного.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849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8147248" cy="9247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Вступление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объяснение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ключевых слов темы или цитаты: </a:t>
            </a:r>
            <a:r>
              <a:rPr lang="ru-RU" b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«можно ли утверждать, что... », «почему можно говорить, что это высказывание справедливо» , «действительно ли... »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;</a:t>
            </a:r>
          </a:p>
          <a:p>
            <a:pPr marL="457200" indent="-457200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общие рассуждения о значимости предложенных для объяснения понятий в жизни человека;</a:t>
            </a:r>
          </a:p>
          <a:p>
            <a:pPr marL="457200" indent="-457200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ответ-тезис на главный вопрос темы.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796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8147248" cy="85270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часть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539552" y="1628800"/>
            <a:ext cx="8147248" cy="4695800"/>
          </a:xfrm>
        </p:spPr>
        <p:txBody>
          <a:bodyPr>
            <a:normAutofit fontScale="25000" lnSpcReduction="20000"/>
          </a:bodyPr>
          <a:lstStyle/>
          <a:p>
            <a:pPr algn="just"/>
            <a:endParaRPr lang="ru-RU" sz="9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b="1" u="sng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Аргументы</a:t>
            </a:r>
            <a:r>
              <a:rPr lang="ru-RU" sz="9600" u="sng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 </a:t>
            </a:r>
            <a:r>
              <a:rPr lang="ru-RU" sz="9600" u="sng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нужно</a:t>
            </a:r>
            <a:endParaRPr lang="ru-RU" sz="9600" u="sng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marL="685800" indent="-685800" algn="just">
              <a:buFont typeface="Arial" pitchFamily="34" charset="0"/>
              <a:buChar char="•"/>
            </a:pPr>
            <a:r>
              <a:rPr lang="ru-RU" sz="96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привести из литературных </a:t>
            </a:r>
            <a:r>
              <a:rPr lang="ru-RU" sz="9600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источников;</a:t>
            </a:r>
            <a:endParaRPr lang="ru-RU" sz="9600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marL="685800" indent="-685800" algn="just">
              <a:buFont typeface="Arial" pitchFamily="34" charset="0"/>
              <a:buChar char="•"/>
            </a:pPr>
            <a:r>
              <a:rPr lang="ru-RU" sz="96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выделить в отдельный </a:t>
            </a:r>
            <a:r>
              <a:rPr lang="ru-RU" sz="9600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абзац;</a:t>
            </a:r>
            <a:endParaRPr lang="ru-RU" sz="9600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marL="685800" indent="-685800" algn="just">
              <a:buFont typeface="Arial" pitchFamily="34" charset="0"/>
              <a:buChar char="•"/>
            </a:pPr>
            <a:r>
              <a:rPr lang="ru-RU" sz="9600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в конце каждого абзаца написать </a:t>
            </a:r>
            <a:r>
              <a:rPr lang="ru-RU" sz="9600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вывод.</a:t>
            </a:r>
          </a:p>
          <a:p>
            <a:pPr algn="just"/>
            <a:endParaRPr lang="ru-RU" sz="9600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r>
              <a:rPr lang="ru-RU" sz="9600" b="1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Аргумент </a:t>
            </a:r>
            <a:r>
              <a:rPr lang="ru-RU" sz="9600" b="1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состоит из 3 элементов:</a:t>
            </a:r>
          </a:p>
          <a:p>
            <a:pPr marL="1371600" indent="-1371600" algn="l">
              <a:buFont typeface="+mj-lt"/>
              <a:buAutoNum type="arabicPeriod"/>
            </a:pPr>
            <a:r>
              <a:rPr lang="ru-RU" sz="9600" u="sng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Обращение к </a:t>
            </a:r>
            <a:r>
              <a:rPr lang="ru-RU" sz="9600" u="sng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литературному </a:t>
            </a:r>
            <a:r>
              <a:rPr lang="ru-RU" sz="9600" u="sng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произведению</a:t>
            </a:r>
            <a:r>
              <a:rPr lang="ru-RU" sz="9600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.</a:t>
            </a:r>
          </a:p>
          <a:p>
            <a:pPr marL="1371600" indent="-1371600" algn="l">
              <a:buFont typeface="+mj-lt"/>
              <a:buAutoNum type="arabicPeriod"/>
            </a:pPr>
            <a:endParaRPr lang="ru-RU" sz="9600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marL="1371600" indent="-1371600" algn="l">
              <a:buFont typeface="+mj-lt"/>
              <a:buAutoNum type="arabicPeriod"/>
            </a:pPr>
            <a:r>
              <a:rPr lang="ru-RU" sz="9600" u="sng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Интерпретация/анализ героя, эпизода, сюжета в целом. </a:t>
            </a:r>
            <a:endParaRPr lang="ru-RU" sz="9600" u="sng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marL="1371600" indent="-1371600" algn="l">
              <a:buFont typeface="+mj-lt"/>
              <a:buAutoNum type="arabicPeriod"/>
            </a:pPr>
            <a:r>
              <a:rPr lang="ru-RU" sz="9600" u="sng" dirty="0" smtClean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Вывод</a:t>
            </a:r>
            <a:r>
              <a:rPr lang="ru-RU" sz="9600" u="sng" dirty="0">
                <a:solidFill>
                  <a:schemeClr val="bg2">
                    <a:lumMod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.</a:t>
            </a:r>
            <a:endParaRPr lang="ru-RU" sz="9600" dirty="0">
              <a:solidFill>
                <a:schemeClr val="bg2">
                  <a:lumMod val="25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algn="l"/>
            <a:r>
              <a:rPr lang="ru-RU" sz="9600" dirty="0">
                <a:solidFill>
                  <a:schemeClr val="tx1"/>
                </a:solidFill>
                <a:latin typeface="Century Gothic" pitchFamily="34" charset="0"/>
                <a:cs typeface="Times New Roman" pitchFamily="18" charset="0"/>
              </a:rPr>
              <a:t> 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58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9247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Заключение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19256" cy="4119736"/>
          </a:xfrm>
        </p:spPr>
        <p:txBody>
          <a:bodyPr>
            <a:normAutofit/>
          </a:bodyPr>
          <a:lstStyle/>
          <a:p>
            <a:r>
              <a:rPr lang="ru-RU" dirty="0"/>
              <a:t>Перед написанием </a:t>
            </a:r>
            <a:r>
              <a:rPr lang="ru-RU" i="1" dirty="0"/>
              <a:t>заключения</a:t>
            </a:r>
            <a:r>
              <a:rPr lang="ru-RU" dirty="0"/>
              <a:t> нужно </a:t>
            </a:r>
            <a:r>
              <a:rPr lang="ru-RU" dirty="0">
                <a:solidFill>
                  <a:srgbClr val="FF0000"/>
                </a:solidFill>
              </a:rPr>
              <a:t>перечитать вступление</a:t>
            </a:r>
            <a:r>
              <a:rPr lang="ru-RU" dirty="0"/>
              <a:t>, вспомнив проблемы, поставленные в </a:t>
            </a:r>
            <a:r>
              <a:rPr lang="ru-RU" dirty="0" smtClean="0"/>
              <a:t>нем.</a:t>
            </a:r>
          </a:p>
          <a:p>
            <a:r>
              <a:rPr lang="ru-RU" u="sng" dirty="0"/>
              <a:t>Вступление и заключение должны быть </a:t>
            </a:r>
            <a:r>
              <a:rPr lang="ru-RU" u="sng" dirty="0">
                <a:solidFill>
                  <a:srgbClr val="FF0000"/>
                </a:solidFill>
              </a:rPr>
              <a:t>логически связаны.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заключении следует дать </a:t>
            </a:r>
            <a:r>
              <a:rPr lang="ru-RU" dirty="0">
                <a:solidFill>
                  <a:srgbClr val="FF0000"/>
                </a:solidFill>
              </a:rPr>
              <a:t>краткий и точный ответ на вопрос </a:t>
            </a:r>
            <a:r>
              <a:rPr lang="ru-RU" dirty="0" smtClean="0">
                <a:solidFill>
                  <a:srgbClr val="FF0000"/>
                </a:solidFill>
              </a:rPr>
              <a:t>темы</a:t>
            </a:r>
            <a:r>
              <a:rPr lang="ru-RU" dirty="0"/>
              <a:t>.</a:t>
            </a:r>
            <a:endParaRPr lang="ru-RU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Необходимо завершать сочинение </a:t>
            </a:r>
            <a:r>
              <a:rPr lang="ru-RU" u="sng" dirty="0">
                <a:solidFill>
                  <a:srgbClr val="FF0000"/>
                </a:solidFill>
                <a:cs typeface="Times New Roman" pitchFamily="18" charset="0"/>
              </a:rPr>
              <a:t>выводом</a:t>
            </a:r>
            <a:r>
              <a:rPr lang="ru-RU" dirty="0">
                <a:solidFill>
                  <a:srgbClr val="FF0000"/>
                </a:solidFill>
                <a:cs typeface="Times New Roman" pitchFamily="18" charset="0"/>
              </a:rPr>
              <a:t> из всего вышесказанного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80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08912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Алгоритм работы над сочинением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19256" cy="483981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Внимательно прочитать формулировку темы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Выделить ключевые слова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Записать тезис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Подобрать литературный материал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Определить смысловые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фрагменты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рассуждения (составить план сочинения)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Прокомментировать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отобранный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материал, используя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элементы пересказа  и сопровождая собственными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оценками.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Обобщить, подвести 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итог сказанному,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уточнить главную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мысль,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перевести её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из тезиса-предположения в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утверждение.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Отредактировать, переписать, проверить.</a:t>
            </a:r>
          </a:p>
          <a:p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1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Направления итогового сочинения 2021-2022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85720" y="1857364"/>
            <a:ext cx="8572560" cy="4389120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Человек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путешествующий: дорога в жизни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человека.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Цивилизация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 технологии – спасение, вызов или трагедия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3. Преступление и наказание – вечная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4. Книга (музыка, спектакль, фильм) – про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меня.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5. Кому на Руси жить хорошо? – вопрос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гражданина.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15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/>
              <a:t>Человек путешествующий: дорога в жизни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размышление </a:t>
            </a:r>
            <a:r>
              <a:rPr lang="ru-RU" dirty="0"/>
              <a:t>о </a:t>
            </a:r>
            <a:r>
              <a:rPr lang="ru-RU" dirty="0" smtClean="0"/>
              <a:t>дороге реальной, воображаемой,   книжной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</a:t>
            </a:r>
            <a:r>
              <a:rPr lang="ru-RU" sz="5400" dirty="0" smtClean="0"/>
              <a:t>дорога</a:t>
            </a:r>
            <a:endParaRPr lang="ru-RU" sz="5400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конкретное значение            символическое значение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2078795">
            <a:off x="2439329" y="3909426"/>
            <a:ext cx="484632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428833">
            <a:off x="5606177" y="390974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0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Ученик может написать 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личном опыте;</a:t>
            </a:r>
          </a:p>
          <a:p>
            <a:r>
              <a:rPr lang="ru-RU" dirty="0"/>
              <a:t>д</a:t>
            </a:r>
            <a:r>
              <a:rPr lang="ru-RU" dirty="0" smtClean="0"/>
              <a:t>орожных приключениях литературных героев;</a:t>
            </a:r>
          </a:p>
          <a:p>
            <a:r>
              <a:rPr lang="ru-RU" dirty="0"/>
              <a:t>ф</a:t>
            </a:r>
            <a:r>
              <a:rPr lang="ru-RU" dirty="0" smtClean="0"/>
              <a:t>антазийных перемещениях во времени и пространстве;</a:t>
            </a:r>
          </a:p>
          <a:p>
            <a:r>
              <a:rPr lang="ru-RU" dirty="0"/>
              <a:t>т</a:t>
            </a:r>
            <a:r>
              <a:rPr lang="ru-RU" dirty="0" smtClean="0"/>
              <a:t>еме дороги в произведениях искусства.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утешествие - важное </a:t>
            </a:r>
            <a:r>
              <a:rPr lang="ru-RU" dirty="0"/>
              <a:t>средство познания действительности и внутреннего мира человека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9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Ученик может написать 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жизненном пути человека;</a:t>
            </a:r>
          </a:p>
          <a:p>
            <a:r>
              <a:rPr lang="ru-RU" dirty="0"/>
              <a:t>п</a:t>
            </a:r>
            <a:r>
              <a:rPr lang="ru-RU" dirty="0" smtClean="0"/>
              <a:t>ути научных исследований и творческих поисков.</a:t>
            </a:r>
          </a:p>
          <a:p>
            <a:pPr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Ч</a:t>
            </a:r>
            <a:r>
              <a:rPr lang="ru-RU" dirty="0" smtClean="0"/>
              <a:t>еловек </a:t>
            </a:r>
            <a:r>
              <a:rPr lang="ru-RU" dirty="0"/>
              <a:t>на жизненном пути обретает практический и духовный опыт</a:t>
            </a:r>
          </a:p>
        </p:txBody>
      </p:sp>
    </p:spTree>
    <p:extLst>
      <p:ext uri="{BB962C8B-B14F-4D97-AF65-F5344CB8AC3E}">
        <p14:creationId xmlns:p14="http://schemas.microsoft.com/office/powerpoint/2010/main" val="323844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/>
              <a:t>Человек путешествующий: дорога в жизни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>
            <a:normAutofit lnSpcReduction="10000"/>
          </a:bodyPr>
          <a:lstStyle/>
          <a:p>
            <a:endParaRPr lang="ru-RU" sz="2400" dirty="0" smtClean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Ю. Лермонтов «Герой нашего времени»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А. Некрасов «Кому на Руси жить хорошо?»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Пушкин «Капитанская дочка»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С. Лесков «Очарованный странник», «Левша»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Бунин «Господи из Сан-Франциско»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И.С. Тургенев «Отцы и дети»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Лондон «Любовь к жизни»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Айтматов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Плаха»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П.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стафьев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Васюткино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озеро»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Генри «Дороги, которые мы выбираем»</a:t>
            </a:r>
          </a:p>
        </p:txBody>
      </p:sp>
    </p:spTree>
    <p:extLst>
      <p:ext uri="{BB962C8B-B14F-4D97-AF65-F5344CB8AC3E}">
        <p14:creationId xmlns:p14="http://schemas.microsoft.com/office/powerpoint/2010/main" val="61798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Сроки написания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итогового сочинения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204864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Основной срок </a:t>
            </a:r>
            <a:r>
              <a:rPr lang="ru-RU" sz="3600" dirty="0" smtClean="0"/>
              <a:t>- </a:t>
            </a:r>
            <a:r>
              <a:rPr lang="ru-RU" sz="3600" u="sng" dirty="0" smtClean="0"/>
              <a:t>1 </a:t>
            </a:r>
            <a:r>
              <a:rPr lang="ru-RU" sz="3600" u="sng" dirty="0"/>
              <a:t>декабря </a:t>
            </a:r>
            <a:r>
              <a:rPr lang="ru-RU" sz="3600" u="sng" dirty="0" smtClean="0"/>
              <a:t>2021г. </a:t>
            </a:r>
          </a:p>
          <a:p>
            <a:endParaRPr lang="ru-RU" sz="3600" dirty="0" smtClean="0"/>
          </a:p>
          <a:p>
            <a:r>
              <a:rPr lang="ru-RU" sz="3600" dirty="0"/>
              <a:t>Д</a:t>
            </a:r>
            <a:r>
              <a:rPr lang="ru-RU" sz="3600" dirty="0" smtClean="0"/>
              <a:t>ополнительные </a:t>
            </a:r>
            <a:r>
              <a:rPr lang="ru-RU" sz="3600" dirty="0"/>
              <a:t>сроки – </a:t>
            </a:r>
            <a:endParaRPr lang="ru-RU" sz="3600" dirty="0" smtClean="0"/>
          </a:p>
          <a:p>
            <a:r>
              <a:rPr lang="ru-RU" sz="3600" u="sng" dirty="0" smtClean="0"/>
              <a:t>2 </a:t>
            </a:r>
            <a:r>
              <a:rPr lang="ru-RU" sz="3600" u="sng" dirty="0"/>
              <a:t>февраля и </a:t>
            </a:r>
            <a:r>
              <a:rPr lang="ru-RU" sz="3600" u="sng" dirty="0" smtClean="0"/>
              <a:t>4 </a:t>
            </a:r>
            <a:r>
              <a:rPr lang="ru-RU" sz="3600" u="sng" dirty="0"/>
              <a:t>мая </a:t>
            </a:r>
            <a:r>
              <a:rPr lang="ru-RU" sz="3600" u="sng" dirty="0" smtClean="0"/>
              <a:t>2022 г.</a:t>
            </a:r>
            <a:endParaRPr lang="ru-RU" sz="3600" u="sng" dirty="0"/>
          </a:p>
        </p:txBody>
      </p:sp>
    </p:spTree>
    <p:extLst>
      <p:ext uri="{BB962C8B-B14F-4D97-AF65-F5344CB8AC3E}">
        <p14:creationId xmlns:p14="http://schemas.microsoft.com/office/powerpoint/2010/main" val="300210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путешествия обогащают личность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ли путешествие изменить мировоззрение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человека?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для человека значит дорога?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тема дороги стала одной из ведущих тем в русской литературе XIX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путём человек идёт к самому себе?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Возможен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жизненный путь без ошибок?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2689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Цивилизация и технологии – спасение, вызов или трагедия?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Раздумья о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собственном опыте столкновения с технологическими новшествами и экологическими проблемами;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влиянии научно-технического прогресса на человека и окружающий 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ЦИВИЛИЗАЦИЯ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достижения            риски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надежды                  страхи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1120774">
            <a:off x="3275755" y="421295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20035890">
            <a:off x="6009231" y="420807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12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Цивилизация и технологии – спасение, вызов или трагедия?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Булгаков «Собачье сердце»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В.Г. Распутин «Прощание с Матёрой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Алексиевич «Чернобыльская молитва»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Брэдбери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«Вельд», «Улыбка»,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«451 градус по Фаренгейту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 И. Замятин «Мы»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Баранов «Каникулы онлайн»</a:t>
            </a:r>
          </a:p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Юваль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Ной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Харари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урок для XXI века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Хаксли «О дивный новый мир»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Киз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«Цветы для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Элджернона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85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Научно-технический прогресс- это зло или благо?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люди разумно пользуются плодами научно-технического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прогресса?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 ли вы с тем, что развитие цифровых технологий приводит к дефициту живого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ли научное открытие привести к тяжёлым последствиям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человечества?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2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Преступление и наказание – вечная </a:t>
            </a:r>
            <a:r>
              <a:rPr lang="ru-RU" b="1" dirty="0" smtClean="0"/>
              <a:t>тема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Осмысление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преступления»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наказания»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нравственного явления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ЧЕЛОВЕЧЕСКИЕ ПОСТУПКИ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с правовой                             с этической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точки зрения                          точки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зрения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1192505">
            <a:off x="3131840" y="364083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20066356">
            <a:off x="5839480" y="366369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07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Преступление и наказание – вечная </a:t>
            </a:r>
            <a:r>
              <a:rPr lang="ru-RU" b="1" dirty="0" smtClean="0"/>
              <a:t>тема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Достоевский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«Преступление и наказание»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В. Гоголь «Тарас Бульба», «Шинель», «Мёртвые души»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Пушкин «Дубровский», («Станционный смотритель»)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Горький «Старуха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Изергиль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«На дне»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Ю. Лермонтов «Герой нашего времени», «Песня про купца Калашникова»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Н. Островский «Гроза»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 Паустовский «Телеграмма»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П. Астафьев «Конь с розовой гривой»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32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ТЕМЫ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люди становятся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преступниками?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ли ситуации, в которых преступление может быть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оправдано?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последствия преступления для окружающих людей и самого преступника?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поступок можно считать преступлением?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ли за преступлением следует наказание?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Равнодушие- это преступление?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 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поступать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совести?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06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Книга (музыка, спектакль, фильм) – про меня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-различные виды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 (литература, музыка, театр или кино, в том числе мультипликационное или документальное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Мотивировка выбора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впечатление;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совпадение изображенных событий с жизненным опытом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выпускника;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проблематики;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близость психологических и мировоззренческих установок автора и выпускника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78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Книга (музыка, спектакль, фильм) – про </a:t>
            </a:r>
            <a:r>
              <a:rPr lang="ru-RU" b="1" dirty="0" smtClean="0"/>
              <a:t>меня 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Куприн «Гранатовый браслет», «Тапёр»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Брэдбери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«Улыбка»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Грин «Зелёная лампа»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В.Г. Короленко «Слепой музыкант»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В. Гоголь «Портрет»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С. Лихачёв «Письма о добром и прекрасном» (№32,33)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Книги, фильмы, спектакли (с указанием автора сценария) по меня- любые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0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искусство может изменить человека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может помочь человеку пережить трудное время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героя литературного произведения или фильма вы бы могли назвать родственной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душой?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591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892480" cy="151216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Итоговые сочинения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оцениваются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по системе «зачет» или «незачет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» 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04864"/>
            <a:ext cx="8208912" cy="403244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200" b="1" dirty="0" smtClean="0"/>
              <a:t>К </a:t>
            </a:r>
            <a:r>
              <a:rPr lang="ru-RU" sz="3200" b="1" dirty="0"/>
              <a:t>проверке по критериям оценивания, разработанным </a:t>
            </a:r>
            <a:r>
              <a:rPr lang="ru-RU" sz="3200" b="1" dirty="0" err="1"/>
              <a:t>Рособрнадзором</a:t>
            </a:r>
            <a:r>
              <a:rPr lang="ru-RU" sz="3200" b="1" dirty="0"/>
              <a:t>,</a:t>
            </a:r>
            <a:br>
              <a:rPr lang="ru-RU" sz="3200" b="1" dirty="0"/>
            </a:br>
            <a:r>
              <a:rPr lang="ru-RU" sz="3200" b="1" dirty="0"/>
              <a:t>допускаются итоговые сочинения </a:t>
            </a:r>
            <a:r>
              <a:rPr lang="ru-RU" sz="3200" b="1" dirty="0" smtClean="0"/>
              <a:t>соответствующие </a:t>
            </a:r>
            <a:r>
              <a:rPr lang="ru-RU" sz="3200" b="1" dirty="0"/>
              <a:t>установленным</a:t>
            </a:r>
            <a:br>
              <a:rPr lang="ru-RU" sz="3200" b="1" dirty="0"/>
            </a:br>
            <a:r>
              <a:rPr lang="ru-RU" sz="3200" b="1" dirty="0"/>
              <a:t>требованиям. </a:t>
            </a:r>
            <a:br>
              <a:rPr lang="ru-RU" sz="3200" b="1" dirty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0754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Кому на Руси жить хорошо? – вопрос </a:t>
            </a:r>
            <a:r>
              <a:rPr lang="ru-RU" dirty="0" smtClean="0"/>
              <a:t>гражданина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Рассуждения о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-понятии «гражданин»;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счастье и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долге;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причинах социальных пороков и способах их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устранения;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помогать тем, у кого возникли жизненные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путях совершенствования общественного и государственного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 справедливости и личной ответственности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986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Кому на Руси жить хорошо?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Тому, кто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живёт по совести;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-неравнодушен к судьбе страны и окружающих людей;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-добр, а потому живёт в гармонии с собой;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-влюблён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354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Кому на Руси жить хорошо? – вопрос гражданина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А. Некрасов «Кому на Руси жить хорошо?»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И. Фонвизин «Недоросль»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Пушкин «Капитанская дочка»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Платонов «Песчаная учительница»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Платонов «Юшка»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Шукшин «Чудик»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Солженицын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Матрёнин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двор»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19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14356"/>
            <a:ext cx="79296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  <a:latin typeface="+mj-lt"/>
              </a:rPr>
              <a:t>Книга (музыка, спектакль, фильм) – про меня </a:t>
            </a:r>
            <a:endParaRPr lang="ru-RU" sz="4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2214554"/>
            <a:ext cx="9001156" cy="4236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</a:rPr>
              <a:t>Книга. </a:t>
            </a:r>
            <a:r>
              <a:rPr lang="ru-RU" sz="2400" dirty="0" smtClean="0"/>
              <a:t>Любая. Что помогла понять? Чему научила?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accent1"/>
                </a:solidFill>
              </a:rPr>
              <a:t>Музыка.</a:t>
            </a:r>
            <a:r>
              <a:rPr lang="ru-RU" sz="2400" dirty="0" smtClean="0"/>
              <a:t> Любое музыкальное произведение. Как повлияло?</a:t>
            </a:r>
          </a:p>
          <a:p>
            <a:pPr>
              <a:lnSpc>
                <a:spcPct val="200000"/>
              </a:lnSpc>
            </a:pPr>
            <a:r>
              <a:rPr lang="ru-RU" sz="2400" dirty="0" smtClean="0"/>
              <a:t> А. Куприн «Гранатовый браслет» (соната Бетховена </a:t>
            </a:r>
            <a:r>
              <a:rPr lang="ru-RU" sz="2400" dirty="0" err="1" smtClean="0"/>
              <a:t>Op</a:t>
            </a:r>
            <a:r>
              <a:rPr lang="ru-RU" sz="2400" dirty="0" smtClean="0"/>
              <a:t>. 2 № 2 </a:t>
            </a:r>
            <a:r>
              <a:rPr lang="ru-RU" sz="2400" dirty="0" err="1" smtClean="0"/>
              <a:t>Largo</a:t>
            </a:r>
            <a:r>
              <a:rPr lang="ru-RU" sz="2400" dirty="0" smtClean="0"/>
              <a:t> </a:t>
            </a:r>
            <a:r>
              <a:rPr lang="en-US" sz="2400" dirty="0" err="1" smtClean="0"/>
              <a:t>A</a:t>
            </a:r>
            <a:r>
              <a:rPr lang="ru-RU" sz="2400" dirty="0" err="1" smtClean="0"/>
              <a:t>ppassionato</a:t>
            </a:r>
            <a:r>
              <a:rPr lang="ru-RU" sz="2400" dirty="0" smtClean="0"/>
              <a:t>). 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accent1"/>
                </a:solidFill>
              </a:rPr>
              <a:t>Живопись.</a:t>
            </a:r>
            <a:r>
              <a:rPr lang="ru-RU" sz="2400" dirty="0" smtClean="0"/>
              <a:t> Любая картина. Какое впечатление произвела? </a:t>
            </a:r>
          </a:p>
          <a:p>
            <a:pPr>
              <a:lnSpc>
                <a:spcPct val="200000"/>
              </a:lnSpc>
            </a:pPr>
            <a:r>
              <a:rPr lang="ru-RU" sz="2400" dirty="0" smtClean="0"/>
              <a:t>Р. </a:t>
            </a:r>
            <a:r>
              <a:rPr lang="ru-RU" sz="2400" dirty="0" err="1" smtClean="0"/>
              <a:t>Брэдбери</a:t>
            </a:r>
            <a:r>
              <a:rPr lang="ru-RU" sz="2400" dirty="0" smtClean="0"/>
              <a:t> «Улыбка» (Леонардо да Винчи «</a:t>
            </a:r>
            <a:r>
              <a:rPr lang="ru-RU" sz="2400" dirty="0" err="1" smtClean="0"/>
              <a:t>Мона</a:t>
            </a:r>
            <a:r>
              <a:rPr lang="ru-RU" sz="2400" dirty="0" smtClean="0"/>
              <a:t>  Лиза»). 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071538" y="3429000"/>
            <a:ext cx="214314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1142976" y="5715016"/>
            <a:ext cx="214314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7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7554" y="2857496"/>
            <a:ext cx="2790825" cy="11430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effectLst/>
                <a:latin typeface="Times New Roman"/>
                <a:ea typeface="Calibri"/>
                <a:cs typeface="Times New Roman"/>
              </a:rPr>
              <a:t>Ф. М. Достоевский 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effectLst/>
                <a:latin typeface="Times New Roman"/>
                <a:ea typeface="Calibri"/>
                <a:cs typeface="Times New Roman"/>
              </a:rPr>
              <a:t>«Преступление и наказание»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643570" y="777091"/>
            <a:ext cx="3000485" cy="1478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Цивилизация и технологии</a:t>
            </a:r>
          </a:p>
          <a:p>
            <a:r>
              <a:rPr lang="ru-RU" sz="1600" dirty="0" smtClean="0"/>
              <a:t>-ответственность за идеи (теории), преобразования общества</a:t>
            </a:r>
            <a:endParaRPr lang="ru-RU" sz="1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78082" y="836712"/>
            <a:ext cx="2897807" cy="1478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Человек путешествующий</a:t>
            </a:r>
          </a:p>
          <a:p>
            <a:r>
              <a:rPr lang="ru-RU" sz="1600" dirty="0" smtClean="0"/>
              <a:t>-путь исканий главного героя</a:t>
            </a:r>
            <a:endParaRPr lang="ru-RU" sz="1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4875070"/>
            <a:ext cx="3143240" cy="143948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Преступление и наказание</a:t>
            </a:r>
          </a:p>
          <a:p>
            <a:r>
              <a:rPr lang="ru-RU" sz="1600" dirty="0" smtClean="0"/>
              <a:t>-преступление Раскольникова</a:t>
            </a:r>
          </a:p>
          <a:p>
            <a:r>
              <a:rPr lang="ru-RU" sz="1600" dirty="0" smtClean="0"/>
              <a:t>-Преступник ли Лужин? Мармеладов?</a:t>
            </a:r>
            <a:endParaRPr lang="ru-RU" sz="1600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255657"/>
            <a:ext cx="7489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52400" y="55602"/>
            <a:ext cx="8194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43515" y="4929199"/>
            <a:ext cx="2857641" cy="1285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Кому на Руси жить хорошо?</a:t>
            </a:r>
          </a:p>
          <a:p>
            <a:r>
              <a:rPr lang="ru-RU" sz="1600" dirty="0" smtClean="0"/>
              <a:t>-Соня Мармеладова и Раскольников в эпилоге романа</a:t>
            </a:r>
            <a:endParaRPr lang="ru-RU" sz="16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14678" y="4929198"/>
            <a:ext cx="2857641" cy="1285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Книга (музыка…)про меня</a:t>
            </a:r>
          </a:p>
          <a:p>
            <a:r>
              <a:rPr lang="ru-RU" sz="1600" dirty="0" smtClean="0"/>
              <a:t>-Библия для Сони</a:t>
            </a:r>
            <a:endParaRPr lang="ru-RU" sz="1600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2714612" y="4071942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V="1">
            <a:off x="2928926" y="2428868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429918" y="442833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143636" y="2428868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6036479" y="4107661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41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7554" y="2857496"/>
            <a:ext cx="2790825" cy="11430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Н. А. Некрасов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«Кому на Руси жить хорошо?»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643570" y="777091"/>
            <a:ext cx="3000485" cy="1478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Цивилизация и технологии</a:t>
            </a:r>
          </a:p>
          <a:p>
            <a:r>
              <a:rPr lang="ru-RU" sz="1600" dirty="0" smtClean="0"/>
              <a:t>-отмена крепостного права</a:t>
            </a:r>
            <a:endParaRPr lang="ru-RU" sz="1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78082" y="836712"/>
            <a:ext cx="2897807" cy="1478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Человек путешествующий</a:t>
            </a:r>
          </a:p>
          <a:p>
            <a:r>
              <a:rPr lang="ru-RU" sz="1600" dirty="0" smtClean="0"/>
              <a:t>-мужики, путешествующие в поисках счастливой жизни</a:t>
            </a:r>
            <a:endParaRPr lang="ru-RU" sz="1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929198"/>
            <a:ext cx="2857520" cy="1285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Преступление и наказание</a:t>
            </a:r>
          </a:p>
          <a:p>
            <a:r>
              <a:rPr lang="ru-RU" sz="1600" dirty="0" smtClean="0"/>
              <a:t>-</a:t>
            </a:r>
            <a:r>
              <a:rPr lang="ru-RU" sz="1600" smtClean="0"/>
              <a:t>история богатыря Савелия</a:t>
            </a:r>
            <a:endParaRPr lang="ru-RU" sz="1600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255657"/>
            <a:ext cx="7489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52400" y="55602"/>
            <a:ext cx="8194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43515" y="4929199"/>
            <a:ext cx="2857641" cy="1285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Кому на Руси жить хорошо?</a:t>
            </a:r>
          </a:p>
          <a:p>
            <a:r>
              <a:rPr lang="ru-RU" sz="1600" dirty="0" smtClean="0"/>
              <a:t>-Гриша </a:t>
            </a:r>
            <a:r>
              <a:rPr lang="ru-RU" sz="1600" dirty="0" err="1" smtClean="0"/>
              <a:t>Добросклонов</a:t>
            </a:r>
            <a:endParaRPr lang="ru-RU" sz="16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14678" y="4929198"/>
            <a:ext cx="2857641" cy="1285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Книга (музыка…)про меня</a:t>
            </a:r>
          </a:p>
          <a:p>
            <a:r>
              <a:rPr lang="ru-RU" sz="1600" b="1" dirty="0" smtClean="0">
                <a:solidFill>
                  <a:srgbClr val="0070C0"/>
                </a:solidFill>
              </a:rPr>
              <a:t>-</a:t>
            </a:r>
            <a:r>
              <a:rPr lang="ru-RU" sz="1600" dirty="0" err="1" smtClean="0">
                <a:solidFill>
                  <a:schemeClr val="tx1"/>
                </a:solidFill>
              </a:rPr>
              <a:t>Яким</a:t>
            </a:r>
            <a:r>
              <a:rPr lang="ru-RU" sz="1600" dirty="0" smtClean="0">
                <a:solidFill>
                  <a:schemeClr val="tx1"/>
                </a:solidFill>
              </a:rPr>
              <a:t> Нагой, спасший во время пожара картинки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2714612" y="4071942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V="1">
            <a:off x="2928926" y="2428868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429918" y="442833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143636" y="2428868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6036479" y="4107661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41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7554" y="2857496"/>
            <a:ext cx="2790825" cy="11430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А.С. Пушкин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«Капитанская дочка»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72132" y="928670"/>
            <a:ext cx="3071923" cy="132707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Цивилизация и технологии</a:t>
            </a:r>
          </a:p>
          <a:p>
            <a:r>
              <a:rPr lang="ru-RU" sz="1600" dirty="0" smtClean="0"/>
              <a:t>-восстание Пугачёва</a:t>
            </a:r>
            <a:endParaRPr lang="ru-RU" sz="1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78082" y="836712"/>
            <a:ext cx="3250976" cy="1478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Человек путешествующий</a:t>
            </a:r>
          </a:p>
          <a:p>
            <a:r>
              <a:rPr lang="ru-RU" sz="1600" dirty="0" smtClean="0"/>
              <a:t>-путь, который преодолевает главный герой</a:t>
            </a:r>
          </a:p>
          <a:p>
            <a:pPr algn="just"/>
            <a:r>
              <a:rPr lang="ru-RU" sz="1600" dirty="0" smtClean="0"/>
              <a:t>-дорога жизни П. Гринёва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929198"/>
            <a:ext cx="2857520" cy="1285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Преступление и наказание</a:t>
            </a:r>
          </a:p>
          <a:p>
            <a:r>
              <a:rPr lang="ru-RU" sz="1200" dirty="0" smtClean="0"/>
              <a:t>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предательство Швабрина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-бунт Пугачёва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255657"/>
            <a:ext cx="7489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52400" y="55602"/>
            <a:ext cx="8194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43515" y="4929199"/>
            <a:ext cx="2857641" cy="1285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Кому на Руси жить хорошо?</a:t>
            </a:r>
          </a:p>
          <a:p>
            <a:r>
              <a:rPr lang="ru-RU" sz="1600" dirty="0" smtClean="0"/>
              <a:t>-Пётр Гринёв и Маша Миронова</a:t>
            </a:r>
            <a:endParaRPr lang="ru-RU" sz="16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14678" y="4929198"/>
            <a:ext cx="2857641" cy="1285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Книга (музыка…)про меня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-</a:t>
            </a:r>
            <a:r>
              <a:rPr lang="ru-RU" sz="1600" dirty="0" smtClean="0">
                <a:solidFill>
                  <a:schemeClr val="tx1"/>
                </a:solidFill>
              </a:rPr>
              <a:t>книга про человека, который является образцом для подражания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2714612" y="4071942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V="1">
            <a:off x="2928926" y="2428868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429918" y="442833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143636" y="2428868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6036479" y="4107661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41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7554" y="2857496"/>
            <a:ext cx="2790825" cy="11430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err="1" smtClean="0">
                <a:latin typeface="Times New Roman"/>
                <a:ea typeface="Calibri"/>
                <a:cs typeface="Times New Roman"/>
              </a:rPr>
              <a:t>Рэй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err="1" smtClean="0">
                <a:latin typeface="Times New Roman"/>
                <a:ea typeface="Calibri"/>
                <a:cs typeface="Times New Roman"/>
              </a:rPr>
              <a:t>Брэдбери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«Улыбка»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72132" y="928670"/>
            <a:ext cx="3071923" cy="132707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Цивилизация и технологии</a:t>
            </a:r>
          </a:p>
          <a:p>
            <a:r>
              <a:rPr lang="ru-RU" sz="1600" dirty="0" smtClean="0"/>
              <a:t>-цивилизация- объект мщения</a:t>
            </a:r>
            <a:endParaRPr lang="ru-RU" sz="1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857232"/>
            <a:ext cx="3250976" cy="1478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Человек путешествующий</a:t>
            </a:r>
          </a:p>
          <a:p>
            <a:r>
              <a:rPr lang="ru-RU" sz="1600" dirty="0" smtClean="0"/>
              <a:t>-ситуация выбора на жизненном пути (выбор Тома)</a:t>
            </a:r>
          </a:p>
          <a:p>
            <a:pPr algn="just"/>
            <a:endParaRPr lang="ru-RU" sz="1600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929198"/>
            <a:ext cx="3143272" cy="13573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Преступление и наказание</a:t>
            </a:r>
          </a:p>
          <a:p>
            <a:r>
              <a:rPr lang="ru-RU" sz="1200" dirty="0" smtClean="0"/>
              <a:t>-</a:t>
            </a:r>
            <a:r>
              <a:rPr lang="ru-RU" sz="1600" dirty="0" smtClean="0"/>
              <a:t>уничтожение произведений искусства как преступление</a:t>
            </a:r>
            <a:endParaRPr lang="ru-RU" sz="1600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255657"/>
            <a:ext cx="7489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52400" y="55602"/>
            <a:ext cx="8194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  <a:tab pos="4770438" algn="l"/>
                <a:tab pos="4860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43570" y="4929198"/>
            <a:ext cx="3071955" cy="13573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Книга (музыка…)про меня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-</a:t>
            </a:r>
            <a:r>
              <a:rPr lang="ru-RU" sz="1600" dirty="0" smtClean="0"/>
              <a:t>«</a:t>
            </a:r>
            <a:r>
              <a:rPr lang="ru-RU" sz="1600" dirty="0" err="1" smtClean="0"/>
              <a:t>Мона</a:t>
            </a:r>
            <a:r>
              <a:rPr lang="ru-RU" sz="1600" dirty="0" smtClean="0"/>
              <a:t> Лиза»-бессмертное произведение. Искусство меняет человека.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2714612" y="4071942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V="1">
            <a:off x="2928926" y="2428868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143636" y="2428868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6036479" y="4107661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41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Итоговое сочинение 2020-2021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Участники  - 2197 человек</a:t>
            </a:r>
          </a:p>
          <a:p>
            <a:pPr marL="0" indent="0">
              <a:buNone/>
            </a:pPr>
            <a:r>
              <a:rPr lang="ru-RU" sz="2400" dirty="0" smtClean="0"/>
              <a:t>Незачеты – 23 человек</a:t>
            </a: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32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9975444"/>
              </p:ext>
            </p:extLst>
          </p:nvPr>
        </p:nvGraphicFramePr>
        <p:xfrm>
          <a:off x="1475656" y="2924944"/>
          <a:ext cx="626469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1345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Требование № 1. «Объем итогового сочинения (изложения)»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Рекомендуемое количество слов – от 350. </a:t>
            </a:r>
            <a:br>
              <a:rPr lang="ru-RU" dirty="0"/>
            </a:br>
            <a:endParaRPr lang="ru-RU" dirty="0" smtClean="0"/>
          </a:p>
          <a:p>
            <a:r>
              <a:rPr lang="ru-RU" dirty="0"/>
              <a:t>Максимальное количество слов в сочинении не устанавливается. </a:t>
            </a:r>
            <a:br>
              <a:rPr lang="ru-RU" dirty="0"/>
            </a:br>
            <a:endParaRPr lang="ru-RU" dirty="0" smtClean="0"/>
          </a:p>
          <a:p>
            <a:r>
              <a:rPr lang="ru-RU" dirty="0"/>
              <a:t>Если </a:t>
            </a:r>
            <a:r>
              <a:rPr lang="ru-RU" dirty="0" smtClean="0"/>
              <a:t>в сочинении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менее 250 слов </a:t>
            </a:r>
            <a:r>
              <a:rPr lang="ru-RU" dirty="0"/>
              <a:t>(в подсчёт включаются все слова, в том числе и служебные),</a:t>
            </a:r>
            <a:br>
              <a:rPr lang="ru-RU" dirty="0"/>
            </a:br>
            <a:r>
              <a:rPr lang="ru-RU" dirty="0"/>
              <a:t>то выставляется </a:t>
            </a:r>
            <a:r>
              <a:rPr lang="ru-RU" dirty="0">
                <a:solidFill>
                  <a:srgbClr val="FF0000"/>
                </a:solidFill>
              </a:rPr>
              <a:t>«незачет» </a:t>
            </a:r>
            <a:r>
              <a:rPr lang="ru-RU" dirty="0"/>
              <a:t>за невыполнение требования № 1 </a:t>
            </a:r>
            <a:r>
              <a:rPr lang="ru-RU" dirty="0">
                <a:solidFill>
                  <a:srgbClr val="FF0000"/>
                </a:solidFill>
              </a:rPr>
              <a:t>и «незачет» за работу в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целом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04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Требование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№ 1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«Объем итогового сочинения (изложения)»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Подсчитывается любая последовательность слов, написанных без пробела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всё-таки» – одно слово, «всё же» – два </a:t>
            </a:r>
            <a:r>
              <a:rPr lang="ru-RU" dirty="0" smtClean="0"/>
              <a:t>слова;</a:t>
            </a:r>
          </a:p>
          <a:p>
            <a:pPr marL="0" indent="0">
              <a:buNone/>
            </a:pPr>
            <a:r>
              <a:rPr lang="ru-RU" dirty="0"/>
              <a:t>«Александр Сергеевич Пушкин» – 3 слова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«А.С. Пушкин» – 1 </a:t>
            </a:r>
            <a:r>
              <a:rPr lang="ru-RU" dirty="0" smtClean="0"/>
              <a:t>слово;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в возрасте двадцати двух лет» – 5 слов;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в возрасте 22 лет» – 3 слова;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err="1"/>
              <a:t>влесу</a:t>
            </a:r>
            <a:r>
              <a:rPr lang="ru-RU" dirty="0"/>
              <a:t> (ошибочное слитное написание)» – 1 слово; «черно белый (ошибочное раздельное написание)» – 2 слова).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87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Требование №2 «Самостоятельность написания итогового сочинения»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92500" lnSpcReduction="20000"/>
          </a:bodyPr>
          <a:lstStyle/>
          <a:p>
            <a:r>
              <a:rPr lang="ru-RU" u="sng" dirty="0"/>
              <a:t>Итоговое сочинение выполняется </a:t>
            </a:r>
            <a:r>
              <a:rPr lang="ru-RU" u="sng" dirty="0">
                <a:solidFill>
                  <a:srgbClr val="FF0000"/>
                </a:solidFill>
              </a:rPr>
              <a:t>самостоятельно</a:t>
            </a:r>
            <a:r>
              <a:rPr lang="ru-RU" u="sng" dirty="0">
                <a:solidFill>
                  <a:schemeClr val="tx1"/>
                </a:solidFill>
              </a:rPr>
              <a:t>. </a:t>
            </a:r>
            <a:br>
              <a:rPr lang="ru-RU" u="sng" dirty="0">
                <a:solidFill>
                  <a:schemeClr val="tx1"/>
                </a:solidFill>
              </a:rPr>
            </a:br>
            <a:r>
              <a:rPr lang="ru-RU" u="sng" dirty="0"/>
              <a:t>Не допускается </a:t>
            </a:r>
            <a:r>
              <a:rPr lang="ru-RU" u="sng" dirty="0" smtClean="0"/>
              <a:t>списывание сочинения </a:t>
            </a:r>
            <a:r>
              <a:rPr lang="ru-RU" dirty="0"/>
              <a:t>(фрагментов сочинения) из какого-либо источника </a:t>
            </a:r>
            <a:r>
              <a:rPr lang="ru-RU" dirty="0" smtClean="0"/>
              <a:t>или воспроизведение по памяти </a:t>
            </a:r>
            <a:r>
              <a:rPr lang="ru-RU" dirty="0"/>
              <a:t>чужого текста (работа другого участника, текст, опубликованный в </a:t>
            </a:r>
            <a:r>
              <a:rPr lang="ru-RU" dirty="0" smtClean="0"/>
              <a:t>бумажном и </a:t>
            </a:r>
            <a:r>
              <a:rPr lang="ru-RU" dirty="0"/>
              <a:t>(или) электронном виде, и др</a:t>
            </a:r>
            <a:r>
              <a:rPr lang="ru-RU" dirty="0" smtClean="0"/>
              <a:t>.).</a:t>
            </a:r>
          </a:p>
          <a:p>
            <a:r>
              <a:rPr lang="ru-RU" dirty="0"/>
              <a:t>Допускается прямое или косвенное цитирование с обязательной ссылкой на</a:t>
            </a:r>
            <a:br>
              <a:rPr lang="ru-RU" dirty="0"/>
            </a:br>
            <a:r>
              <a:rPr lang="ru-RU" dirty="0"/>
              <a:t>источник (ссылка дается в свободной форме). </a:t>
            </a:r>
            <a:endParaRPr lang="ru-RU" dirty="0" smtClean="0"/>
          </a:p>
          <a:p>
            <a:r>
              <a:rPr lang="ru-RU" dirty="0"/>
              <a:t>Объем цитирования не должен</a:t>
            </a:r>
            <a:br>
              <a:rPr lang="ru-RU" dirty="0"/>
            </a:br>
            <a:r>
              <a:rPr lang="ru-RU" dirty="0"/>
              <a:t>превышать объем собственного текста участника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.</a:t>
            </a:r>
            <a:br>
              <a:rPr lang="ru-RU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11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Требование №2 «Самостоятельность написания итогового сочинения»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04864"/>
            <a:ext cx="8568952" cy="4104456"/>
          </a:xfrm>
        </p:spPr>
        <p:txBody>
          <a:bodyPr/>
          <a:lstStyle/>
          <a:p>
            <a:r>
              <a:rPr lang="ru-RU" dirty="0"/>
              <a:t>Если сочинение признано несамостоятельным, то выставляется «незачет» за невыполнение требования № 2 и </a:t>
            </a:r>
            <a:r>
              <a:rPr lang="ru-RU" dirty="0">
                <a:solidFill>
                  <a:srgbClr val="FF0000"/>
                </a:solidFill>
              </a:rPr>
              <a:t>«незачет» за работу в целом </a:t>
            </a:r>
            <a:r>
              <a:rPr lang="ru-RU" dirty="0"/>
              <a:t>(такое сочинение </a:t>
            </a:r>
            <a:r>
              <a:rPr lang="ru-RU" dirty="0" smtClean="0"/>
              <a:t>не проверяется </a:t>
            </a:r>
            <a:r>
              <a:rPr lang="ru-RU" dirty="0"/>
              <a:t>по критериям оценивания).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09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2379</TotalTime>
  <Words>1827</Words>
  <Application>Microsoft Office PowerPoint</Application>
  <PresentationFormat>Экран (4:3)</PresentationFormat>
  <Paragraphs>341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Поток</vt:lpstr>
      <vt:lpstr>Итоговое сочинение</vt:lpstr>
      <vt:lpstr>Презентация PowerPoint</vt:lpstr>
      <vt:lpstr>Сроки написания  итогового сочинения</vt:lpstr>
      <vt:lpstr>Итоговые сочинения оцениваются по системе «зачет» или «незачет»  </vt:lpstr>
      <vt:lpstr>Итоговое сочинение 2020-2021</vt:lpstr>
      <vt:lpstr>Требование № 1. «Объем итогового сочинения (изложения)» </vt:lpstr>
      <vt:lpstr> Требование № 1.  «Объем итогового сочинения (изложения)» </vt:lpstr>
      <vt:lpstr>Требование №2 «Самостоятельность написания итогового сочинения»</vt:lpstr>
      <vt:lpstr>Требование №2 «Самостоятельность написания итогового сочинения»</vt:lpstr>
      <vt:lpstr>Критерии оценивания сочинения</vt:lpstr>
      <vt:lpstr>Критерии оценивания сочинения</vt:lpstr>
      <vt:lpstr>Критерий №1  «Соответствие теме»</vt:lpstr>
      <vt:lpstr>    Критерий №2 «Аргументация. Привлечение литературного материала»     Критерий № 2  «Аргументация. Привлечение литературного материала»</vt:lpstr>
      <vt:lpstr>Критерий № 3 «Композиция и логика рассуждения» </vt:lpstr>
      <vt:lpstr>Критерий № 4 «Качество письменной речи» </vt:lpstr>
      <vt:lpstr>Критерий №5 «Грамотность»</vt:lpstr>
      <vt:lpstr>Специфика итогового сочинения</vt:lpstr>
      <vt:lpstr>Специфика итогового сочинения</vt:lpstr>
      <vt:lpstr>Структура итогового сочинения</vt:lpstr>
      <vt:lpstr>Презентация PowerPoint</vt:lpstr>
      <vt:lpstr>Вступление</vt:lpstr>
      <vt:lpstr> Основная часть</vt:lpstr>
      <vt:lpstr>Заключение</vt:lpstr>
      <vt:lpstr> Алгоритм работы над сочинением</vt:lpstr>
      <vt:lpstr>Направления итогового сочинения 2021-2022</vt:lpstr>
      <vt:lpstr>Человек путешествующий: дорога в жизни человека</vt:lpstr>
      <vt:lpstr>Ученик может написать о</vt:lpstr>
      <vt:lpstr>Ученик может написать о</vt:lpstr>
      <vt:lpstr>Человек путешествующий: дорога в жизни человека</vt:lpstr>
      <vt:lpstr>ТЕМЫ</vt:lpstr>
      <vt:lpstr>Цивилизация и технологии – спасение, вызов или трагедия?</vt:lpstr>
      <vt:lpstr>Цивилизация и технологии – спасение, вызов или трагедия?</vt:lpstr>
      <vt:lpstr>ТЕМЫ</vt:lpstr>
      <vt:lpstr>Преступление и наказание – вечная тема</vt:lpstr>
      <vt:lpstr>Преступление и наказание – вечная тема</vt:lpstr>
      <vt:lpstr>ТЕМЫ</vt:lpstr>
      <vt:lpstr>Книга (музыка, спектакль, фильм) – про меня</vt:lpstr>
      <vt:lpstr>Книга (музыка, спектакль, фильм) – про меня </vt:lpstr>
      <vt:lpstr>ТЕМЫ</vt:lpstr>
      <vt:lpstr>Кому на Руси жить хорошо? – вопрос гражданина</vt:lpstr>
      <vt:lpstr>Кому на Руси жить хорошо?  </vt:lpstr>
      <vt:lpstr>Кому на Руси жить хорошо? – вопрос гражданина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сочинение</dc:title>
  <dc:creator>СЦРО</dc:creator>
  <cp:lastModifiedBy>СЦРО</cp:lastModifiedBy>
  <cp:revision>103</cp:revision>
  <dcterms:created xsi:type="dcterms:W3CDTF">2020-09-25T06:04:27Z</dcterms:created>
  <dcterms:modified xsi:type="dcterms:W3CDTF">2021-09-24T06:25:01Z</dcterms:modified>
</cp:coreProperties>
</file>