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83" r:id="rId4"/>
    <p:sldId id="261" r:id="rId5"/>
    <p:sldId id="258" r:id="rId6"/>
    <p:sldId id="259" r:id="rId7"/>
    <p:sldId id="260" r:id="rId8"/>
    <p:sldId id="284" r:id="rId9"/>
    <p:sldId id="285" r:id="rId10"/>
    <p:sldId id="289" r:id="rId11"/>
    <p:sldId id="290" r:id="rId12"/>
    <p:sldId id="295" r:id="rId13"/>
    <p:sldId id="296" r:id="rId14"/>
    <p:sldId id="286" r:id="rId15"/>
    <p:sldId id="262" r:id="rId16"/>
    <p:sldId id="282" r:id="rId17"/>
    <p:sldId id="287" r:id="rId18"/>
    <p:sldId id="270" r:id="rId19"/>
    <p:sldId id="291" r:id="rId20"/>
    <p:sldId id="29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A7783E5-FE69-4B47-9C1B-CB4BBB414AA2}">
          <p14:sldIdLst>
            <p14:sldId id="256"/>
            <p14:sldId id="257"/>
            <p14:sldId id="283"/>
            <p14:sldId id="261"/>
            <p14:sldId id="258"/>
            <p14:sldId id="259"/>
            <p14:sldId id="260"/>
            <p14:sldId id="284"/>
            <p14:sldId id="285"/>
            <p14:sldId id="289"/>
            <p14:sldId id="290"/>
            <p14:sldId id="295"/>
            <p14:sldId id="296"/>
            <p14:sldId id="286"/>
            <p14:sldId id="262"/>
            <p14:sldId id="282"/>
            <p14:sldId id="287"/>
            <p14:sldId id="270"/>
            <p14:sldId id="291"/>
            <p14:sldId id="29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19" autoAdjust="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748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027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34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709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589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00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006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017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062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735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208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912C3-6DEB-4F4C-94FA-BA0B46CD532C}" type="datetimeFigureOut">
              <a:rPr lang="ru-RU" smtClean="0"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2FA16-4D5D-44F2-8E17-DCE7E39CBF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740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fioco.ru/%D0%B2%D0%BF%D1%80-%D0%B2-%D0%BE%D0%BE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fgosreestr.ru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89007/b004fed0b70d0f223e4a81f8ad6cd92af90a7e3b/#dst100013" TargetMode="External"/><Relationship Id="rId2" Type="http://schemas.openxmlformats.org/officeDocument/2006/relationships/hyperlink" Target="http://www.instrao.ru/prim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iro23.ru/organizacionno-metodicheskayapomoshch-pri-organizacii-obrazovatelnoy-deyatelnosti-s-ispolzovanie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iro23.ru/sites/default/files/2020/individualnyy_obrazovatelnyy_proekt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764704"/>
            <a:ext cx="7634808" cy="2952328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Установочный семинар для руководителей школьных методических объединений учителей русского языка и литературы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5517232"/>
            <a:ext cx="6400800" cy="74448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МКУ СЦРО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2021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5" descr="Эмблема СЦРО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81" y="304800"/>
            <a:ext cx="1268921" cy="110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822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778098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Элективные курсы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507288" cy="521744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1.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Аннушкин, В. И. Риторика.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10–11 классы / В. И. Аннушкин. – Москва: Просвещение, 2012 .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2.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Григорьев, Д. В, Степанов, П. В. Внеурочная деятельность школьников.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Методический конструктор / Д. В. Григорьев, П. В.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Степанов.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</a:rPr>
              <a:t>Ладыженская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, Т. А. Риторика. 11 класс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: учебное пособие / Т. А.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</a:rPr>
              <a:t>Ладыженская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и др. ; под редакцией Т. А.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</a:rPr>
              <a:t>Ладыженской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. – Москва :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</a:rPr>
              <a:t>Баласс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: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</a:rPr>
              <a:t>Ювента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2010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</a:rPr>
              <a:t>Мазнева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, О. А., Михайлова, И. М. Стилистика. 10-11 классы: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методическое пособие / О. А.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</a:rPr>
              <a:t>Мазнева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, И. М. Михайлова.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</a:rPr>
              <a:t>Михальская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, А. К. Русский язык. Риторика. 10–11 классы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: учебник для общеобразовательных учреждений филологического профиля / А. К.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</a:rPr>
              <a:t>Михальская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. – 6-е издание, стереотипное. – Москва : Дрофа,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2011</a:t>
            </a:r>
          </a:p>
        </p:txBody>
      </p:sp>
    </p:spTree>
    <p:extLst>
      <p:ext uri="{BB962C8B-B14F-4D97-AF65-F5344CB8AC3E}">
        <p14:creationId xmlns:p14="http://schemas.microsoft.com/office/powerpoint/2010/main" val="393326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В преподавании курсов по выбору по русскому языку рекомендуем использовать программы курсов для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учащихся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7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, 8, 9 классов, опубликованные в изданиях: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1.Белова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С.В. Элективные курсы гуманитарной направленности для различных профилей обучения: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учебно-методическое пособие. М.: Глобус, 2008.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Львова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С.И. Программы по русскому языку. Элективные курсы. 7, 8, 9 классы.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// Программы по русскому языку. 5-11 классы. М.: Мнемозина, 2011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3.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Предпрофильная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подготовка учащихся 9 классов. Курсы по выбору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.//«Кубанская школа», 2004, № 1-2.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4.Программы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по русскому языку для общеобразовательных учреждений. 5-11 классы. Основной курс. Элективные курсы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. М.: Мнемозина, 2008.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5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. Программы элективных курсов.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Предпрофильное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обучение. 9 класс.//Авт.-сост. С.К. Семенина. М.: Дрофа, 2006.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190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Приказ ГКУ КК ЦОКО от 08.09.2021 № 136 «Об утверждении графика проведения региональных оценочных процедур»</a:t>
            </a:r>
          </a:p>
        </p:txBody>
      </p:sp>
      <p:pic>
        <p:nvPicPr>
          <p:cNvPr id="3074" name="Picture 2" descr="C:\Users\СЦРО\Desktop\Безымянный1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6624736" cy="4939008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91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Приказ ГКУ КК ЦОКО от 08.09.2021 № 136 «Об утверждении графика проведения региональных оценочных процедур</a:t>
            </a:r>
            <a:endParaRPr lang="ru-RU" sz="2400" dirty="0"/>
          </a:p>
        </p:txBody>
      </p:sp>
      <p:pic>
        <p:nvPicPr>
          <p:cNvPr id="4098" name="Picture 2" descr="C:\Users\СЦРО\Desktop\Безымянный2222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5"/>
            <a:ext cx="7118450" cy="4417032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67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Всероссийские проверочные работы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</a:rPr>
              <a:t>ОО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Федеральный институт оценки качества 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образования</a:t>
            </a:r>
            <a:endParaRPr lang="ru-RU" b="1" dirty="0" smtClean="0">
              <a:solidFill>
                <a:schemeClr val="tx2">
                  <a:lumMod val="75000"/>
                </a:schemeClr>
              </a:solidFill>
              <a:hlinkClick r:id="rId2"/>
            </a:endParaRP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://fioco.ru/%D0%B2%D0%BF%D1%80-%D0%B2-%</a:t>
            </a:r>
            <a:r>
              <a:rPr lang="en-US" dirty="0" smtClean="0">
                <a:hlinkClick r:id="rId2"/>
              </a:rPr>
              <a:t>D0%BE%D0%BE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0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</a:rPr>
              <a:t>Результаты ЕГЭ-2021</a:t>
            </a:r>
            <a:endParaRPr lang="ru-RU" sz="4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5587399"/>
              </p:ext>
            </p:extLst>
          </p:nvPr>
        </p:nvGraphicFramePr>
        <p:xfrm>
          <a:off x="395536" y="2348880"/>
          <a:ext cx="8435281" cy="23762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52052"/>
                <a:gridCol w="1894564"/>
                <a:gridCol w="2222136"/>
                <a:gridCol w="1666529"/>
              </a:tblGrid>
              <a:tr h="792088">
                <a:tc rowSpan="2">
                  <a:txBody>
                    <a:bodyPr/>
                    <a:lstStyle/>
                    <a:p>
                      <a:pPr marL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 marL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Предмет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Средний балл </a:t>
                      </a:r>
                      <a:r>
                        <a:rPr lang="ru-RU" sz="1600" dirty="0" smtClean="0">
                          <a:effectLst/>
                        </a:rPr>
                        <a:t>ЕГЭ-2020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Средний балл </a:t>
                      </a:r>
                      <a:r>
                        <a:rPr lang="ru-RU" sz="1600" dirty="0" smtClean="0">
                          <a:effectLst/>
                        </a:rPr>
                        <a:t>ЕГЭ-2021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2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г. Сочи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г. Сочи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Краснодарский край</a:t>
                      </a:r>
                      <a:endParaRPr lang="ru-RU" sz="16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русский язык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72,25</a:t>
                      </a:r>
                      <a:endParaRPr lang="ru-RU" sz="16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Calibri"/>
                        </a:rPr>
                        <a:t>73,9</a:t>
                      </a:r>
                      <a:endParaRPr lang="ru-RU" sz="16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74,0</a:t>
                      </a:r>
                      <a:endParaRPr lang="ru-RU" sz="16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литература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68,34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</a:rPr>
                        <a:t>67,8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66,1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256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Планируемые изменения в КИМ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ЕГЭ по русскому языку 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2022 г.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67000" y="3543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Все основные характеристики экзаменационной работы сохранены. В работу внесены следующие изменения.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Из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части 1 экзаменационной работы исключено составное задание (1– 3), проверяющее умение сжато передавать главную информацию прочитанного текста. Вместо него в экзаменационную работу включено составное задание, проверяющее умение выполнять стилистический анализ текста.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Изменены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формулировка, оценивание и спектр предъявляемого языкового материала задания 16.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Расширен языковой материал, предъявляемый для пунктуационного анализа в задании 19.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Уточнены нормы оценивания сочинения объёмом от 70 до 150 слов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Изменён первичный балл за выполнение работы с 59 до 58.</a:t>
            </a:r>
          </a:p>
        </p:txBody>
      </p:sp>
    </p:spTree>
    <p:extLst>
      <p:ext uri="{BB962C8B-B14F-4D97-AF65-F5344CB8AC3E}">
        <p14:creationId xmlns:p14="http://schemas.microsoft.com/office/powerpoint/2010/main" val="364148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Планируемые изменения в КИМ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ЕГЭ по литературе 2022 </a:t>
            </a:r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г.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67000" y="3543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72608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Обогащён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литературный материал: </a:t>
            </a:r>
            <a:r>
              <a:rPr lang="ru-RU" sz="1600" dirty="0">
                <a:solidFill>
                  <a:srgbClr val="FF0000"/>
                </a:solidFill>
              </a:rPr>
              <a:t>шире представлена поэзия второй половины ХIХ – ХХ в., отечественная литература ХХI в.; включена зарубежная 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>
                <a:solidFill>
                  <a:srgbClr val="FF0000"/>
                </a:solidFill>
              </a:rPr>
              <a:t>литература: 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>
                <a:solidFill>
                  <a:srgbClr val="FF0000"/>
                </a:solidFill>
              </a:rPr>
              <a:t>в заданиях 7–11 произведения зарубежной лирики могут привлекаться в качестве опорного текста для формулирования заданий разных видов с кратким и развёрнутым ответами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; в ряде случаев </a:t>
            </a:r>
            <a:r>
              <a:rPr lang="ru-RU" sz="1600" dirty="0">
                <a:solidFill>
                  <a:srgbClr val="FF0000"/>
                </a:solidFill>
              </a:rPr>
              <a:t>при выполнении заданий 6 и 11 допускается выбор примера для контекстного сопоставления не только из отечественной, но и из зарубежной литературы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;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некоторых формулировках тем </a:t>
            </a:r>
            <a:r>
              <a:rPr lang="ru-RU" sz="1600" dirty="0">
                <a:solidFill>
                  <a:srgbClr val="FF0000"/>
                </a:solidFill>
              </a:rPr>
              <a:t>сочинений части 2 предусмотрена возможность обращения к произведению отечественной или зарубежной литературы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(по выбору участника). 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Количество заданий базового уровня сложности (с кратким ответом) сокращено с 12 до 7, в результате чего изменилась нумерация заданий. 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Увеличено количество заданий на выбор в части 1 (5.1/5.2, 10.1/10.2) и в части 2 (</a:t>
            </a:r>
            <a:r>
              <a:rPr lang="ru-RU" sz="1600" dirty="0">
                <a:solidFill>
                  <a:srgbClr val="FF0000"/>
                </a:solidFill>
              </a:rPr>
              <a:t>добавлена пятая тема сочинения с опорой на «диалог искусств</a:t>
            </a:r>
            <a:r>
              <a:rPr lang="ru-RU" sz="1600" dirty="0" smtClean="0">
                <a:solidFill>
                  <a:srgbClr val="FF0000"/>
                </a:solidFill>
              </a:rPr>
              <a:t>»).</a:t>
            </a:r>
          </a:p>
          <a:p>
            <a:pPr marL="514350" indent="-514350">
              <a:buAutoNum type="arabicPeriod"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Изменены требования к выполнению заданий 6 (ранее – 9) и 11 (ранее – 16): требуется подобрать не два, а одно произведение для сопоставления с предложенным текстом; уточнены критерии оценивания данных заданий. 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Повышены требования к объёму сочинения (минимальное количество слов – 200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).</a:t>
            </a:r>
          </a:p>
          <a:p>
            <a:pPr marL="514350" indent="-514350">
              <a:buAutoNum type="arabicPeriod"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Увеличен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с 2 до 3 баллов максимальный балл оценивания сочинения (12.1–12.5) по критерию 3 «Опора на теоретико-литературные понятия». 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>
                <a:solidFill>
                  <a:srgbClr val="FF0000"/>
                </a:solidFill>
              </a:rPr>
              <a:t>Введены критерии оценивания грамотности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. 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Изменён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максимальный первичный балл за выполнение всей экзаменационной работы – 55 (в 2021 г. – 58 баллов). </a:t>
            </a:r>
          </a:p>
        </p:txBody>
      </p:sp>
    </p:spTree>
    <p:extLst>
      <p:ext uri="{BB962C8B-B14F-4D97-AF65-F5344CB8AC3E}">
        <p14:creationId xmlns:p14="http://schemas.microsoft.com/office/powerpoint/2010/main" val="37145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27584" y="764704"/>
            <a:ext cx="7402016" cy="53614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Изменения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в КИМ ОГЭ 2022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года относительно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КИМ ОГЭ 2021 года </a:t>
            </a:r>
            <a:r>
              <a:rPr lang="ru-RU" sz="3600" b="1" dirty="0">
                <a:solidFill>
                  <a:srgbClr val="FF0000"/>
                </a:solidFill>
              </a:rPr>
              <a:t>отсутствуют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21025" y="1600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67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Предметные недели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11.11.2021г. -200-летие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со дня рождения Ф.М.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Достоевского;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10.12.2021 г. -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200-летие со дня рождения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Н.А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Некрасова;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 2023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 году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200-летие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со дня рождения великого русского драматурга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А.Н.Островского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( предметная неделя запланирована на ноябрь 2021 г.)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54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92887" cy="187220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Методические рекомендации для ОО Краснодарского края о преподавании учебных предметов в 2021-2022 учебном году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157592" cy="4165923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письмо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министерства образования, науки и молодёжной политики Краснодарского края от </a:t>
            </a:r>
            <a:r>
              <a:rPr lang="ru-RU" dirty="0">
                <a:solidFill>
                  <a:srgbClr val="FF0000"/>
                </a:solidFill>
              </a:rPr>
              <a:t>13.07.2021 г. № 47-01-13- 14546/21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«О рекомендациях по составлению рабочих программ учебных предметов, курсов и календарно-тематического планирования»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99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лан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мероприятий по подготовке и проведению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празднования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200-летия со дня рождения  Ф.М. Достоевского </a:t>
            </a:r>
          </a:p>
        </p:txBody>
      </p:sp>
      <p:pic>
        <p:nvPicPr>
          <p:cNvPr id="2050" name="Picture 2" descr="C:\Users\СЦРО\Desktop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84" y="1293924"/>
            <a:ext cx="7734748" cy="4943388"/>
          </a:xfrm>
          <a:prstGeom prst="rect">
            <a:avLst/>
          </a:prstGeom>
          <a:noFill/>
          <a:ln w="3810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7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6863" cy="115212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Структура рабочей программы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72816"/>
            <a:ext cx="8157592" cy="416592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1) планируемые результаты освоения учебного предмета, курса;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2) содержание учебного предмета, курса;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3) тематическое планирование</a:t>
            </a:r>
            <a:r>
              <a:rPr lang="ru-RU" dirty="0"/>
              <a:t> в </a:t>
            </a:r>
            <a:r>
              <a:rPr lang="ru-RU" b="1" dirty="0">
                <a:solidFill>
                  <a:srgbClr val="FF0000"/>
                </a:solidFill>
              </a:rPr>
              <a:t>том числе с учетом рабочей программы воспитания с указанием количества часов, отводимых на освоение каждой темы.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(п.18.2.2 ФГОС ООО, утвержденный приказом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Министерства образования и науки Российской Федерации от 17 декабря 2010г.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№ 1897 (с изменениями от 11 декабря 2020 г. в ред. приказов </a:t>
            </a:r>
            <a:r>
              <a:rPr lang="ru-RU" dirty="0" err="1">
                <a:solidFill>
                  <a:srgbClr val="002060"/>
                </a:solidFill>
              </a:rPr>
              <a:t>Минобрнауки</a:t>
            </a:r>
            <a:r>
              <a:rPr lang="ru-RU" dirty="0">
                <a:solidFill>
                  <a:srgbClr val="002060"/>
                </a:solidFill>
              </a:rPr>
              <a:t> РФ от 31.12.2015 N 1577, </a:t>
            </a:r>
            <a:r>
              <a:rPr lang="ru-RU" dirty="0" err="1">
                <a:solidFill>
                  <a:srgbClr val="002060"/>
                </a:solidFill>
              </a:rPr>
              <a:t>Минпросвещения</a:t>
            </a:r>
            <a:r>
              <a:rPr lang="ru-RU" dirty="0">
                <a:solidFill>
                  <a:srgbClr val="002060"/>
                </a:solidFill>
              </a:rPr>
              <a:t> РФ от 11.12.2020 N 712)</a:t>
            </a:r>
          </a:p>
          <a:p>
            <a:pPr marL="0" indent="0">
              <a:buNone/>
            </a:pP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63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35038" y="836613"/>
            <a:ext cx="8208962" cy="528955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Примерная основная образовательная программа основного общего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образования. Одобрена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решением федерального учебно-методического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объединения по общему образованию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(</a:t>
            </a:r>
            <a:r>
              <a:rPr lang="ru-RU" u="sng" dirty="0">
                <a:solidFill>
                  <a:srgbClr val="FF0000"/>
                </a:solidFill>
              </a:rPr>
              <a:t>протокол от 8 апреля 2015 г. № </a:t>
            </a:r>
            <a:r>
              <a:rPr lang="ru-RU" u="sng" dirty="0" smtClean="0">
                <a:solidFill>
                  <a:srgbClr val="FF0000"/>
                </a:solidFill>
              </a:rPr>
              <a:t>1/15 </a:t>
            </a:r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редакции протокола № 1/20 от </a:t>
            </a:r>
            <a:r>
              <a:rPr lang="ru-RU" dirty="0" smtClean="0">
                <a:solidFill>
                  <a:srgbClr val="FF0000"/>
                </a:solidFill>
              </a:rPr>
              <a:t>04.02.2020) 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Примерная основная образовательная программа среднего общего образования </a:t>
            </a:r>
            <a:r>
              <a:rPr lang="ru-RU" dirty="0">
                <a:solidFill>
                  <a:srgbClr val="FF0000"/>
                </a:solidFill>
              </a:rPr>
              <a:t>(10-11 классы</a:t>
            </a:r>
            <a:r>
              <a:rPr lang="ru-RU" dirty="0" smtClean="0">
                <a:solidFill>
                  <a:srgbClr val="FF0000"/>
                </a:solidFill>
              </a:rPr>
              <a:t>)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 Одобрена решением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федерального учебно-методического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объединения по общему образованию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(</a:t>
            </a:r>
            <a:r>
              <a:rPr lang="ru-RU" u="sng" dirty="0">
                <a:solidFill>
                  <a:srgbClr val="FF0000"/>
                </a:solidFill>
              </a:rPr>
              <a:t>протокол от 28 июня 2016 г. № 2/16-з</a:t>
            </a:r>
            <a:r>
              <a:rPr lang="ru-RU" dirty="0">
                <a:solidFill>
                  <a:srgbClr val="FF0000"/>
                </a:solidFill>
              </a:rPr>
              <a:t>)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chemeClr val="accent3"/>
                </a:solidFill>
                <a:hlinkClick r:id="rId2"/>
              </a:rPr>
              <a:t>https://fgosreestr.ru</a:t>
            </a:r>
            <a:r>
              <a:rPr lang="en-US" dirty="0" smtClean="0">
                <a:solidFill>
                  <a:schemeClr val="accent3"/>
                </a:solidFill>
                <a:hlinkClick r:id="rId2"/>
              </a:rPr>
              <a:t>/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endParaRPr lang="ru-RU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09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solidFill>
                  <a:schemeClr val="tx2">
                    <a:lumMod val="75000"/>
                  </a:schemeClr>
                </a:solidFill>
              </a:rPr>
              <a:t>ФГБНУ Институт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стратеги и 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развития </a:t>
            </a:r>
            <a:r>
              <a:rPr lang="ru-RU" sz="3100" dirty="0">
                <a:solidFill>
                  <a:schemeClr val="tx2">
                    <a:lumMod val="75000"/>
                  </a:schemeClr>
                </a:solidFill>
              </a:rPr>
              <a:t>образования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РАО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100" u="sng" dirty="0" smtClean="0">
                <a:solidFill>
                  <a:schemeClr val="tx2">
                    <a:lumMod val="75000"/>
                  </a:schemeClr>
                </a:solidFill>
                <a:hlinkClick r:id="rId2"/>
              </a:rPr>
              <a:t>http</a:t>
            </a:r>
            <a:r>
              <a:rPr lang="ru-RU" sz="3100" u="sng" dirty="0">
                <a:solidFill>
                  <a:schemeClr val="tx2">
                    <a:lumMod val="75000"/>
                  </a:schemeClr>
                </a:solidFill>
                <a:hlinkClick r:id="rId2"/>
              </a:rPr>
              <a:t>://www.instrao.ru/prime</a:t>
            </a:r>
            <a:endParaRPr lang="ru-RU" sz="31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7.2. При разработке основной общеобразовательной программы </a:t>
            </a:r>
            <a:r>
              <a:rPr lang="ru-RU" dirty="0" smtClean="0">
                <a:solidFill>
                  <a:srgbClr val="FF0000"/>
                </a:solidFill>
              </a:rPr>
              <a:t>организация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осуществляющая образовательную деятельность, </a:t>
            </a:r>
            <a:r>
              <a:rPr lang="ru-RU" dirty="0" smtClean="0">
                <a:solidFill>
                  <a:srgbClr val="FF0000"/>
                </a:solidFill>
              </a:rPr>
              <a:t>вправе предусмотреть применение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при реализации соответствующей образовательной программы примерного учебного плана и (или) примерного календарного учебного графика, и (или) </a:t>
            </a:r>
            <a:r>
              <a:rPr lang="ru-RU" dirty="0" smtClean="0">
                <a:solidFill>
                  <a:srgbClr val="FF0000"/>
                </a:solidFill>
              </a:rPr>
              <a:t>примерных рабочих программ учебных предметов, курсов, дисциплин (модулей),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включенных в соответствующую примерную основную общеобразовательную программу. </a:t>
            </a:r>
            <a:r>
              <a:rPr lang="ru-RU" dirty="0" smtClean="0">
                <a:solidFill>
                  <a:srgbClr val="FF0000"/>
                </a:solidFill>
              </a:rPr>
              <a:t>В этом случае такая учебно-методическая документация не разрабатывается.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(часть 7.2 введена Федеральным 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законом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 от 02.07.2021 N 322-ФЗ)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8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М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етодическое обеспечение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реализации внеурочной деятельности 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.Внеурочная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деятельность школьников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. Методический конструктор/ Д.В. Григорьев, П.В. Степанов. – М.: Просвещение, 2010 -233с.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2. Письмо министерства образования, науки и молодежной политики Краснодарского края от 14.07.2017 № 47-13507/17-11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«Об организации внеурочной деятельности в образовательных организациях Краснодарского края».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3. Письмо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Минобрнауки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России от 18.08.2017 № 09-1672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«О направлении Методических рекомендаций по уточнению понятий и содержания внеурочной деятельности в рамках реализации основных общеобразовательных программ, в том числе в части проектной деятельности».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130534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4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Структура рабочих программ 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курсов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внеурочной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деятельности: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19256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1)результаты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освоения курса внеурочной деятельности;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) содержание курса внеурочной деятельности с указанием форм организации и видов деятельности;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) тематическое планирование. </a:t>
            </a:r>
          </a:p>
        </p:txBody>
      </p:sp>
    </p:spTree>
    <p:extLst>
      <p:ext uri="{BB962C8B-B14F-4D97-AF65-F5344CB8AC3E}">
        <p14:creationId xmlns:p14="http://schemas.microsoft.com/office/powerpoint/2010/main" val="389702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132856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  <a:t>Порядок применения </a:t>
            </a:r>
            <a:r>
              <a:rPr lang="ru-RU" sz="3100" b="1" dirty="0" smtClean="0">
                <a:solidFill>
                  <a:schemeClr val="accent1">
                    <a:lumMod val="50000"/>
                  </a:schemeClr>
                </a:solidFill>
              </a:rPr>
              <a:t>организациями электронного 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  <a:t>обучения, дистанционных образовательных технологий при реализации образовательных программ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hlinkClick r:id="rId2"/>
              </a:rPr>
              <a:t>ГБОУ ИРО Краснодарского края:</a:t>
            </a:r>
          </a:p>
          <a:p>
            <a:endParaRPr lang="ru-RU" sz="2400" u="sng" dirty="0">
              <a:hlinkClick r:id="rId2"/>
            </a:endParaRPr>
          </a:p>
          <a:p>
            <a:pPr marL="0" indent="0">
              <a:buNone/>
            </a:pPr>
            <a:r>
              <a:rPr lang="ru-RU" sz="2400" u="sng" dirty="0" smtClean="0">
                <a:hlinkClick r:id="rId2"/>
              </a:rPr>
              <a:t>http</a:t>
            </a:r>
            <a:r>
              <a:rPr lang="ru-RU" sz="2400" u="sng" dirty="0">
                <a:hlinkClick r:id="rId2"/>
              </a:rPr>
              <a:t>://iro23.ru/organizacionno-metodicheskayapomoshch-pri-organizacii-obrazovatelnoy-deyatelnosti-s-ispolzovaniem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72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Индивидуальный образовательный проект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материалы и методические рекомендации в помощь учителям и учащимся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10-11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по разработке, управлению подготовкой и защите индивидуального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образовательного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проекта или учебного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исследования: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hlinkClick r:id="rId2"/>
              </a:rPr>
              <a:t>http://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hlinkClick r:id="rId2"/>
              </a:rPr>
              <a:t>iro23.ru/sites/default/files/2020/individualnyy_obrazovatelnyy_proekt.pdf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1.Абрамова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, С. В. Русский язык. Проектная работа старшеклассников. 9-11 классы. Пособие для учителей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Арцев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, М. Н. Учебно-исследовательская работа учащихся: методические рекомендации для учащихся и педагогов / М. Н. Логинов. – Текст : непосредственный // Завуч. – 2005. – № 6. 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3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. Воробьёв, В. К. Примеры тем учебно-исследовательских работ старшеклассников, носящих междисциплинарный характер / В. К. Воробьёв. – Текст : непосредственный // Практика административной работы в школе. – 2007. – № 6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4.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Пентин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, А. Ю. Исследовательская и проектная деятельности: структура и цели / А. Ю.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Пентин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. – Текст : непосредственный // Школьные технологии. – 2007. – № 5. – С. 111-115.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  <a:p>
            <a:pPr marL="0" indent="0">
              <a:buNone/>
            </a:pP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13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942</TotalTime>
  <Words>1313</Words>
  <Application>Microsoft Office PowerPoint</Application>
  <PresentationFormat>Экран (4:3)</PresentationFormat>
  <Paragraphs>102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Установочный семинар для руководителей школьных методических объединений учителей русского языка и литературы</vt:lpstr>
      <vt:lpstr> Методические рекомендации для ОО Краснодарского края о преподавании учебных предметов в 2021-2022 учебном году</vt:lpstr>
      <vt:lpstr>Структура рабочей программы </vt:lpstr>
      <vt:lpstr>Презентация PowerPoint</vt:lpstr>
      <vt:lpstr>ФГБНУ Институт стратеги и  развития образования РАО  http://www.instrao.ru/prime</vt:lpstr>
      <vt:lpstr>Методическое обеспечение реализации внеурочной деятельности </vt:lpstr>
      <vt:lpstr>Структура рабочих программ  курсов внеурочной деятельности:</vt:lpstr>
      <vt:lpstr>Порядок применения организациями электронного обучения, дистанционных образовательных технологий при реализации образовательных программ </vt:lpstr>
      <vt:lpstr>Индивидуальный образовательный проект</vt:lpstr>
      <vt:lpstr>Элективные курсы</vt:lpstr>
      <vt:lpstr>В преподавании курсов по выбору по русскому языку рекомендуем использовать программы курсов для учащихся 7, 8, 9 классов, опубликованные в изданиях:</vt:lpstr>
      <vt:lpstr>Приказ ГКУ КК ЦОКО от 08.09.2021 № 136 «Об утверждении графика проведения региональных оценочных процедур»</vt:lpstr>
      <vt:lpstr>Приказ ГКУ КК ЦОКО от 08.09.2021 № 136 «Об утверждении графика проведения региональных оценочных процедур</vt:lpstr>
      <vt:lpstr>Всероссийские проверочные работы  в ОО</vt:lpstr>
      <vt:lpstr>Результаты ЕГЭ-2021</vt:lpstr>
      <vt:lpstr>Планируемые изменения в КИМ ЕГЭ по русскому языку  2022 г.</vt:lpstr>
      <vt:lpstr>Планируемые изменения в КИМ ЕГЭ по литературе 2022 г.</vt:lpstr>
      <vt:lpstr>Презентация PowerPoint</vt:lpstr>
      <vt:lpstr>Предметные недели</vt:lpstr>
      <vt:lpstr>План мероприятий по подготовке и проведению празднования  200-летия со дня рождения  Ф.М. Достоевского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Установочный семинар для руководителей ШМО учителей русского языка и литературы</dc:title>
  <dc:creator>СЦРО</dc:creator>
  <cp:lastModifiedBy>СЦРО</cp:lastModifiedBy>
  <cp:revision>45</cp:revision>
  <dcterms:created xsi:type="dcterms:W3CDTF">2020-08-28T08:27:18Z</dcterms:created>
  <dcterms:modified xsi:type="dcterms:W3CDTF">2021-09-20T10:54:15Z</dcterms:modified>
</cp:coreProperties>
</file>