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4" r:id="rId10"/>
    <p:sldId id="269" r:id="rId11"/>
    <p:sldId id="267" r:id="rId12"/>
    <p:sldId id="271" r:id="rId13"/>
    <p:sldId id="274" r:id="rId14"/>
    <p:sldId id="265" r:id="rId15"/>
    <p:sldId id="268" r:id="rId16"/>
    <p:sldId id="276" r:id="rId17"/>
    <p:sldId id="277" r:id="rId18"/>
    <p:sldId id="270" r:id="rId19"/>
    <p:sldId id="272" r:id="rId20"/>
    <p:sldId id="273" r:id="rId21"/>
    <p:sldId id="275" r:id="rId22"/>
    <p:sldId id="27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а Боклаг" initials="ВБ" lastIdx="5" clrIdx="0">
    <p:extLst>
      <p:ext uri="{19B8F6BF-5375-455C-9EA6-DF929625EA0E}">
        <p15:presenceInfo xmlns:p15="http://schemas.microsoft.com/office/powerpoint/2012/main" userId="7938d86d374d79f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90" d="100"/>
          <a:sy n="90" d="100"/>
        </p:scale>
        <p:origin x="4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2T20:21:26.24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90 0 4729,'-84'11'1640,"84"-12"-1464,-1 6-176,0-5 0,-1 0-40,1 0-136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21:17:17.95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8 8 4353,'0'-2'1544,"-4"0"-1352,0-1 248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21:17:17.51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 1 4321,'-32'38'1440,"37"-37"-1392,-1 5-80,1 3-16,1 1-32,-5 1-24,0-3-56,1-1-136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21:17:18.34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 41 4401,'-3'-7'1800,"-1"-7"-863,1 5-817,2 2-8,1 4-40,5 3-16,2 3-104,15 6-240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20:50:45.97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37 0 4985,'-36'59'1640,"35"-54"-1720,4 4-16,-3 4-224,4 1-312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20:52:40.52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5913,'37'29'2049,"-28"-37"-1945,-5 4-8,9 7-80,-1 5-32,-2 8-248,9 2 192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4T04:54:32.7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69 1 6329,'-15'4'1849,"-14"7"-2377,4 5-281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4T04:57:46.24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 0 6225,'-3'13'1977,"3"9"-2337,4-2 120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4T04:59:58.97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6833,'89'67'2105,"-73"-61"-2257,10 18-480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4T05:00:00.16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5025,'55'57'1720,"-50"-66"-1680,1 5-88,2-1-560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4T12:01:45.15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27 60 6281,'-10'-45'2249,"6"42"-1897,3 2 112,-1-1-16,1 1-80,0-1-152,-1 1-24,1 0-144,-1-1 0,1 1-264,0 1 72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10:17:53.66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55 0 4897,'-51'10'2080,"53"-10"-1823,-2 1 231,-2-1-256,1 0-32,-1 0-176,1 0-280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4T15:28:40.5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14 0 4841,'-4'0'1248,"-3"0"-1712,5 0 256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4T05:05:17.80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 4 4121,'0'-2'1472,"-2"2"-1496,2-1-280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4T05:08:34.19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6665,'13'33'2273,"-17"-33"-2121,4 2-56,0-1-96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4T05:37:09.47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1 4025,'-1'2'1384,"-1"0"-1352,1 1 8,0-1-96,-1-2-88,1 0-184,0 0-136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4T05:37:10.55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1 0 2977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4T05:51:41.16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0 1 5873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4T05:51:42.1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60 1 3337,'-60'53'1184,"62"-51"-1120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10:17:54.2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5297,'43'37'2033,"-38"-35"-1169,1 1-784,-6-2 88,-2-1-120,1 0-8,0 0-216,-1 0-296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10:17:54.74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 0 6193,'4'0'2137,"-2"2"-2001,-2-1-40,-2-1-64,1 0 24,0 0 8,-1 0-64,1 0-424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10:17:55.06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5953,'47'21'2169,"-54"-15"-1633,1 5-1056,1-3-296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10:18:01.94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5897,'51'34'2001,"-51"-31"-2169,1-2-104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20:12:14.66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4297,'33'58'1472,"-33"-61"-1360,1 1-24,2 4 576,-4-2-167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20:17:17.57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0 0 3169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21:17:16.21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53 7322,'31'-39'2560,"-36"33"-2184,3 1-456,1 3-56,0 2-8,-1 0 24,1 0-112,-1 0 112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ustomXml" Target="../ink/ink17.xml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image" Target="../media/image55.png"/><Relationship Id="rId7" Type="http://schemas.openxmlformats.org/officeDocument/2006/relationships/image" Target="../media/image57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image" Target="../media/image120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6.xml"/><Relationship Id="rId11" Type="http://schemas.openxmlformats.org/officeDocument/2006/relationships/image" Target="../media/image59.png"/><Relationship Id="rId5" Type="http://schemas.openxmlformats.org/officeDocument/2006/relationships/image" Target="../media/image56.png"/><Relationship Id="rId15" Type="http://schemas.openxmlformats.org/officeDocument/2006/relationships/image" Target="../media/image63.png"/><Relationship Id="rId10" Type="http://schemas.openxmlformats.org/officeDocument/2006/relationships/customXml" Target="../ink/ink18.xml"/><Relationship Id="rId4" Type="http://schemas.openxmlformats.org/officeDocument/2006/relationships/customXml" Target="../ink/ink15.xml"/><Relationship Id="rId9" Type="http://schemas.openxmlformats.org/officeDocument/2006/relationships/image" Target="../media/image58.png"/><Relationship Id="rId1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0.xml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ustomXml" Target="../ink/ink22.xml"/><Relationship Id="rId13" Type="http://schemas.openxmlformats.org/officeDocument/2006/relationships/image" Target="../media/image92.png"/><Relationship Id="rId18" Type="http://schemas.openxmlformats.org/officeDocument/2006/relationships/customXml" Target="../ink/ink23.xml"/><Relationship Id="rId3" Type="http://schemas.openxmlformats.org/officeDocument/2006/relationships/image" Target="../media/image570.png"/><Relationship Id="rId21" Type="http://schemas.openxmlformats.org/officeDocument/2006/relationships/customXml" Target="../ink/ink25.xml"/><Relationship Id="rId7" Type="http://schemas.openxmlformats.org/officeDocument/2006/relationships/image" Target="../media/image87.png"/><Relationship Id="rId12" Type="http://schemas.openxmlformats.org/officeDocument/2006/relationships/image" Target="../media/image91.png"/><Relationship Id="rId17" Type="http://schemas.openxmlformats.org/officeDocument/2006/relationships/image" Target="../media/image96.png"/><Relationship Id="rId2" Type="http://schemas.openxmlformats.org/officeDocument/2006/relationships/image" Target="../media/image560.png"/><Relationship Id="rId16" Type="http://schemas.openxmlformats.org/officeDocument/2006/relationships/image" Target="../media/image95.png"/><Relationship Id="rId20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openxmlformats.org/officeDocument/2006/relationships/image" Target="../media/image90.png"/><Relationship Id="rId5" Type="http://schemas.openxmlformats.org/officeDocument/2006/relationships/customXml" Target="../ink/ink21.xml"/><Relationship Id="rId15" Type="http://schemas.openxmlformats.org/officeDocument/2006/relationships/image" Target="../media/image94.png"/><Relationship Id="rId23" Type="http://schemas.openxmlformats.org/officeDocument/2006/relationships/image" Target="../media/image98.png"/><Relationship Id="rId10" Type="http://schemas.openxmlformats.org/officeDocument/2006/relationships/image" Target="../media/image89.png"/><Relationship Id="rId19" Type="http://schemas.openxmlformats.org/officeDocument/2006/relationships/customXml" Target="../ink/ink24.xml"/><Relationship Id="rId4" Type="http://schemas.openxmlformats.org/officeDocument/2006/relationships/image" Target="../media/image86.png"/><Relationship Id="rId9" Type="http://schemas.openxmlformats.org/officeDocument/2006/relationships/image" Target="../media/image88.png"/><Relationship Id="rId14" Type="http://schemas.openxmlformats.org/officeDocument/2006/relationships/image" Target="../media/image93.png"/><Relationship Id="rId22" Type="http://schemas.openxmlformats.org/officeDocument/2006/relationships/customXml" Target="../ink/ink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16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12" Type="http://schemas.openxmlformats.org/officeDocument/2006/relationships/image" Target="../media/image115.png"/><Relationship Id="rId17" Type="http://schemas.openxmlformats.org/officeDocument/2006/relationships/image" Target="../media/image121.png"/><Relationship Id="rId2" Type="http://schemas.openxmlformats.org/officeDocument/2006/relationships/image" Target="../media/image105.png"/><Relationship Id="rId16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11" Type="http://schemas.openxmlformats.org/officeDocument/2006/relationships/image" Target="../media/image114.png"/><Relationship Id="rId5" Type="http://schemas.openxmlformats.org/officeDocument/2006/relationships/image" Target="../media/image108.png"/><Relationship Id="rId15" Type="http://schemas.openxmlformats.org/officeDocument/2006/relationships/image" Target="../media/image118.png"/><Relationship Id="rId10" Type="http://schemas.openxmlformats.org/officeDocument/2006/relationships/image" Target="../media/image113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Relationship Id="rId14" Type="http://schemas.openxmlformats.org/officeDocument/2006/relationships/image" Target="../media/image1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shkolapifagora" TargetMode="External"/><Relationship Id="rId2" Type="http://schemas.openxmlformats.org/officeDocument/2006/relationships/hyperlink" Target="https://math100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ath.shkolkovo.net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customXml" Target="../ink/ink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5.png"/><Relationship Id="rId21" Type="http://schemas.openxmlformats.org/officeDocument/2006/relationships/image" Target="../media/image18.png"/><Relationship Id="rId7" Type="http://schemas.openxmlformats.org/officeDocument/2006/relationships/image" Target="../media/image7.png"/><Relationship Id="rId12" Type="http://schemas.openxmlformats.org/officeDocument/2006/relationships/customXml" Target="../ink/ink6.xml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image" Target="../media/image9.png"/><Relationship Id="rId24" Type="http://schemas.openxmlformats.org/officeDocument/2006/relationships/image" Target="../media/image21.png"/><Relationship Id="rId5" Type="http://schemas.openxmlformats.org/officeDocument/2006/relationships/image" Target="../media/image6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customXml" Target="../ink/ink5.xml"/><Relationship Id="rId19" Type="http://schemas.openxmlformats.org/officeDocument/2006/relationships/image" Target="../media/image16.png"/><Relationship Id="rId4" Type="http://schemas.openxmlformats.org/officeDocument/2006/relationships/customXml" Target="../ink/ink2.xml"/><Relationship Id="rId9" Type="http://schemas.openxmlformats.org/officeDocument/2006/relationships/image" Target="../media/image8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8.xml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customXml" Target="../ink/ink7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11.xml"/><Relationship Id="rId3" Type="http://schemas.openxmlformats.org/officeDocument/2006/relationships/image" Target="../media/image32.png"/><Relationship Id="rId7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0.xml"/><Relationship Id="rId11" Type="http://schemas.openxmlformats.org/officeDocument/2006/relationships/image" Target="../media/image35.png"/><Relationship Id="rId5" Type="http://schemas.openxmlformats.org/officeDocument/2006/relationships/image" Target="../media/image33.png"/><Relationship Id="rId10" Type="http://schemas.openxmlformats.org/officeDocument/2006/relationships/customXml" Target="../ink/ink12.xml"/><Relationship Id="rId4" Type="http://schemas.openxmlformats.org/officeDocument/2006/relationships/customXml" Target="../ink/ink9.xml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4.xml"/><Relationship Id="rId5" Type="http://schemas.openxmlformats.org/officeDocument/2006/relationships/image" Target="../media/image38.png"/><Relationship Id="rId4" Type="http://schemas.openxmlformats.org/officeDocument/2006/relationships/customXml" Target="../ink/ink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9454-DF18-4A65-B6A6-6775E5F9CE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55863" y="647700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ЕГЭ. </a:t>
            </a:r>
            <a:br>
              <a:rPr lang="ru-RU" b="1" dirty="0"/>
            </a:br>
            <a:r>
              <a:rPr lang="ru-RU" b="1" dirty="0"/>
              <a:t>Профильная математика.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1785EBB-DA58-435E-9B32-65A3BF81E2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731371"/>
          </a:xfrm>
        </p:spPr>
        <p:txBody>
          <a:bodyPr>
            <a:normAutofit fontScale="55000" lnSpcReduction="20000"/>
          </a:bodyPr>
          <a:lstStyle/>
          <a:p>
            <a:r>
              <a:rPr lang="ru-RU" sz="2400" b="1" dirty="0"/>
              <a:t>Задание 13.</a:t>
            </a:r>
          </a:p>
          <a:p>
            <a:r>
              <a:rPr lang="ru-RU" sz="2400" b="1" dirty="0"/>
              <a:t>Тригонометрические уравнения.</a:t>
            </a:r>
          </a:p>
          <a:p>
            <a:r>
              <a:rPr lang="ru-RU" sz="2400" b="1" dirty="0"/>
              <a:t> Виды. Способы решения  </a:t>
            </a:r>
          </a:p>
          <a:p>
            <a:endParaRPr lang="ru-RU" sz="2400" b="1" dirty="0"/>
          </a:p>
          <a:p>
            <a:r>
              <a:rPr lang="ru-RU" sz="2400" b="1" dirty="0"/>
              <a:t>Учитель математики МОБУ СОШ №10, г. Сочи имени атамана С.И. Белого</a:t>
            </a:r>
          </a:p>
          <a:p>
            <a:r>
              <a:rPr lang="ru-RU" sz="2400" b="1" dirty="0"/>
              <a:t>Боклаг Валентина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027211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429898-F679-4E47-A1A2-400A315AB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897" y="169079"/>
            <a:ext cx="6554115" cy="447737"/>
          </a:xfrm>
          <a:prstGeom prst="rect">
            <a:avLst/>
          </a:prstGeom>
        </p:spPr>
      </p:pic>
      <p:sp>
        <p:nvSpPr>
          <p:cNvPr id="6" name="Прямоугольник: скругленные противолежащие углы 5">
            <a:extLst>
              <a:ext uri="{FF2B5EF4-FFF2-40B4-BE49-F238E27FC236}">
                <a16:creationId xmlns:a16="http://schemas.microsoft.com/office/drawing/2014/main" id="{AE774619-A59E-4F2B-9141-1E174C373101}"/>
              </a:ext>
            </a:extLst>
          </p:cNvPr>
          <p:cNvSpPr/>
          <p:nvPr/>
        </p:nvSpPr>
        <p:spPr>
          <a:xfrm>
            <a:off x="9512590" y="683813"/>
            <a:ext cx="2631881" cy="144713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55122C-B484-4817-893C-5989D526E8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7012" y="842425"/>
            <a:ext cx="2313469" cy="29419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F94F8B8-00B5-4FEA-B087-376A61655D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0659" y="1501316"/>
            <a:ext cx="2435741" cy="26494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FE2C5AC-9589-48DD-933A-8739633B98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3302" y="554670"/>
            <a:ext cx="6219191" cy="49052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81B3ABE-EC44-4E2D-83B2-F5910E62BA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5857" y="1051755"/>
            <a:ext cx="4122597" cy="49541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249A4E0-F59D-4BFC-9D3F-79A874E541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5221" y="1464053"/>
            <a:ext cx="2778581" cy="40556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BB47A7E-F8C8-4DDB-957F-3C7D293DAE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53302" y="1863697"/>
            <a:ext cx="5747334" cy="392501"/>
          </a:xfrm>
          <a:prstGeom prst="rect">
            <a:avLst/>
          </a:prstGeom>
        </p:spPr>
      </p:pic>
      <p:sp>
        <p:nvSpPr>
          <p:cNvPr id="19" name="Пятиугольник 18">
            <a:extLst>
              <a:ext uri="{FF2B5EF4-FFF2-40B4-BE49-F238E27FC236}">
                <a16:creationId xmlns:a16="http://schemas.microsoft.com/office/drawing/2014/main" id="{EEB80C7B-5828-4A3C-ABC0-6A86288B4E72}"/>
              </a:ext>
            </a:extLst>
          </p:cNvPr>
          <p:cNvSpPr/>
          <p:nvPr/>
        </p:nvSpPr>
        <p:spPr>
          <a:xfrm>
            <a:off x="1653871" y="151075"/>
            <a:ext cx="882595" cy="636104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!!!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C48766E-3566-434E-B290-822D630695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76739" y="2334892"/>
            <a:ext cx="4415460" cy="38906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4CEE40C-F46A-4334-ABBF-BA1CB49DC43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76739" y="2734271"/>
            <a:ext cx="4594075" cy="47683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E0016CF-2B31-421E-9AA5-7595EAD51B4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67233" y="3097303"/>
            <a:ext cx="3062721" cy="46921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B36378E-53A6-463B-95E0-82A6CDF9690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6739" y="3581191"/>
            <a:ext cx="3234195" cy="62625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C8116104-62D7-4DE1-9267-56C7C7FDAE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87012" y="4207441"/>
            <a:ext cx="6417975" cy="263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11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A16418F-8266-4A17-935D-3807FC72A0B4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2165032" y="298990"/>
                <a:ext cx="8911687" cy="2413730"/>
              </a:xfrm>
            </p:spPr>
            <p:txBody>
              <a:bodyPr>
                <a:normAutofit/>
              </a:bodyPr>
              <a:lstStyle/>
              <a:p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а) Решите уравнение </a:t>
                </a:r>
                <a14:m>
                  <m:oMath xmlns:m="http://schemas.openxmlformats.org/officeDocument/2006/math">
                    <m:r>
                      <a:rPr lang="ru-RU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sin</m:t>
                        </m:r>
                      </m:fName>
                      <m:e>
                        <m:r>
                          <a:rPr lang="ru-RU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2х −</m:t>
                        </m:r>
                        <m:rad>
                          <m:radPr>
                            <m:degHide m:val="on"/>
                            <m:ctrlPr>
                              <a:rPr lang="ru-RU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2 </m:t>
                            </m:r>
                          </m:e>
                        </m:rad>
                      </m:e>
                    </m:func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m:rPr>
                            <m:nor/>
                          </m:rPr>
                          <a:rPr lang="en-US" sz="2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</m:func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sin x.</a:t>
                </a:r>
                <a:b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б) Найдите корни этого уравнения, принадлежащие отрезку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ru-RU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ru-RU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  <m:r>
                              <a:rPr lang="ru-RU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ru-RU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;−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e>
                    </m:d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7A16418F-8266-4A17-935D-3807FC72A0B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165032" y="298990"/>
                <a:ext cx="8911687" cy="2413730"/>
              </a:xfrm>
              <a:blipFill>
                <a:blip r:embed="rId2"/>
                <a:stretch>
                  <a:fillRect l="-6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2AEE5735-3545-4E45-8E59-C69CF08FC08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698667" y="1110996"/>
                <a:ext cx="6168429" cy="492851"/>
              </a:xfrm>
            </p:spPr>
            <p:txBody>
              <a:bodyPr/>
              <a:lstStyle/>
              <a:p>
                <a:r>
                  <a:rPr lang="ru-RU" i="1" dirty="0"/>
                  <a:t>Решение:</a:t>
                </a:r>
                <a14:m>
                  <m:oMath xmlns:m="http://schemas.openxmlformats.org/officeDocument/2006/math">
                    <m:r>
                      <a:rPr lang="ru-RU" b="0" i="1" smtClean="0">
                        <a:latin typeface="Cambria Math" panose="02040503050406030204" pitchFamily="18" charset="0"/>
                      </a:rPr>
                      <m:t>             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2</m:t>
                    </m:r>
                    <m:func>
                      <m:func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i="1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func>
                      <m:func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i="1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ad>
                      <m:radPr>
                        <m:degHide m:val="on"/>
                        <m:ctrlPr>
                          <a:rPr lang="ru-RU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func>
                      <m:func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i="1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ru-RU" i="1" dirty="0"/>
                  <a:t>   </a:t>
                </a:r>
              </a:p>
              <a:p>
                <a:endParaRPr lang="ru-RU" i="1" dirty="0"/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2AEE5735-3545-4E45-8E59-C69CF08FC08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98667" y="1110996"/>
                <a:ext cx="6168429" cy="492851"/>
              </a:xfrm>
              <a:blipFill>
                <a:blip r:embed="rId3"/>
                <a:stretch>
                  <a:fillRect l="-692" t="-12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Овал 3">
            <a:extLst>
              <a:ext uri="{FF2B5EF4-FFF2-40B4-BE49-F238E27FC236}">
                <a16:creationId xmlns:a16="http://schemas.microsoft.com/office/drawing/2014/main" id="{BD5F8DC8-FF98-48FF-AD5C-14ABC1F5676F}"/>
              </a:ext>
            </a:extLst>
          </p:cNvPr>
          <p:cNvSpPr/>
          <p:nvPr/>
        </p:nvSpPr>
        <p:spPr>
          <a:xfrm>
            <a:off x="1457366" y="151075"/>
            <a:ext cx="707666" cy="6202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E1A716E3-9E77-4813-91EC-DB9A0E9086FE}"/>
                  </a:ext>
                </a:extLst>
              </p14:cNvPr>
              <p14:cNvContentPartPr/>
              <p14:nvPr/>
            </p14:nvContentPartPr>
            <p14:xfrm>
              <a:off x="9244096" y="3057167"/>
              <a:ext cx="25200" cy="11880"/>
            </p14:xfrm>
          </p:contentPart>
        </mc:Choice>
        <mc:Fallback xmlns="">
          <p:pic>
            <p:nvPicPr>
              <p:cNvPr id="5" name="Рукописный ввод 4">
                <a:extLst>
                  <a:ext uri="{FF2B5EF4-FFF2-40B4-BE49-F238E27FC236}">
                    <a16:creationId xmlns:a16="http://schemas.microsoft.com/office/drawing/2014/main" id="{E1A716E3-9E77-4813-91EC-DB9A0E9086F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235096" y="3048527"/>
                <a:ext cx="4284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A9A4971E-E2F5-4EB8-B961-8F54AC270AF5}"/>
                  </a:ext>
                </a:extLst>
              </p14:cNvPr>
              <p14:cNvContentPartPr/>
              <p14:nvPr/>
            </p14:nvContentPartPr>
            <p14:xfrm>
              <a:off x="3672376" y="1583687"/>
              <a:ext cx="1800" cy="2016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A9A4971E-E2F5-4EB8-B961-8F54AC270AF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663376" y="1574687"/>
                <a:ext cx="19440" cy="3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EAAD214E-4B20-46BE-B1DB-13D09EE3FD44}"/>
                  </a:ext>
                </a:extLst>
              </p14:cNvPr>
              <p14:cNvContentPartPr/>
              <p14:nvPr/>
            </p14:nvContentPartPr>
            <p14:xfrm>
              <a:off x="7331416" y="1499087"/>
              <a:ext cx="47880" cy="3528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EAAD214E-4B20-46BE-B1DB-13D09EE3FD4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322776" y="1490447"/>
                <a:ext cx="65520" cy="5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074FB436-5E3D-4EA3-BE3C-8E5EA984B45B}"/>
                  </a:ext>
                </a:extLst>
              </p14:cNvPr>
              <p14:cNvContentPartPr/>
              <p14:nvPr/>
            </p14:nvContentPartPr>
            <p14:xfrm>
              <a:off x="7867096" y="1518887"/>
              <a:ext cx="27000" cy="2124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074FB436-5E3D-4EA3-BE3C-8E5EA984B45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858096" y="1510247"/>
                <a:ext cx="44640" cy="38880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Объект 2">
            <a:extLst>
              <a:ext uri="{FF2B5EF4-FFF2-40B4-BE49-F238E27FC236}">
                <a16:creationId xmlns:a16="http://schemas.microsoft.com/office/drawing/2014/main" id="{072A0359-CDE6-4075-9F03-7B56946140A2}"/>
              </a:ext>
            </a:extLst>
          </p:cNvPr>
          <p:cNvSpPr txBox="1">
            <a:spLocks/>
          </p:cNvSpPr>
          <p:nvPr/>
        </p:nvSpPr>
        <p:spPr>
          <a:xfrm>
            <a:off x="6881744" y="1149650"/>
            <a:ext cx="6163624" cy="492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i="1" dirty="0"/>
              <a:t>|:2</a:t>
            </a:r>
            <a:endParaRPr lang="ru-RU" i="1" dirty="0"/>
          </a:p>
          <a:p>
            <a:endParaRPr lang="ru-RU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4721EBC-EA68-40DA-83E5-7A7F564E9A8A}"/>
                  </a:ext>
                </a:extLst>
              </p:cNvPr>
              <p:cNvSpPr txBox="1"/>
              <p:nvPr/>
            </p:nvSpPr>
            <p:spPr>
              <a:xfrm>
                <a:off x="4019594" y="1485158"/>
                <a:ext cx="2818400" cy="5818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i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i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4721EBC-EA68-40DA-83E5-7A7F564E9A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9594" y="1485158"/>
                <a:ext cx="2818400" cy="581826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EB07AA1-FDF1-4BFB-8E13-1728A02F698A}"/>
                  </a:ext>
                </a:extLst>
              </p:cNvPr>
              <p:cNvSpPr txBox="1"/>
              <p:nvPr/>
            </p:nvSpPr>
            <p:spPr>
              <a:xfrm>
                <a:off x="4019594" y="2102651"/>
                <a:ext cx="3219215" cy="96045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i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f>
                            <m:f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func>
                            <m:func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u-RU" i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i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f>
                            <m:f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func>
                            <m:func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u-RU" i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e>
                      </m:func>
                    </m:oMath>
                    <m:oMath xmlns:m="http://schemas.openxmlformats.org/officeDocument/2006/math"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ru-RU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ru-RU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EB07AA1-FDF1-4BFB-8E13-1728A02F6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9594" y="2102651"/>
                <a:ext cx="3219215" cy="960456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6FADFBA-7DAA-4092-9010-8574D99BE70F}"/>
                  </a:ext>
                </a:extLst>
              </p:cNvPr>
              <p:cNvSpPr txBox="1"/>
              <p:nvPr/>
            </p:nvSpPr>
            <p:spPr>
              <a:xfrm>
                <a:off x="4019594" y="3109227"/>
                <a:ext cx="3553216" cy="11397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ru-RU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ru-RU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ru-RU">
                          <a:latin typeface="Cambria Math" panose="02040503050406030204" pitchFamily="18" charset="0"/>
                        </a:rPr>
                        <m:t>=0</m:t>
                      </m:r>
                    </m:oMath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2</m:t>
                      </m:r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f>
                            <m:fPr>
                              <m:ctrlPr>
                                <a:rPr lang="ru-RU" i="1" smtClean="0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ru-RU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ru-RU" i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ru-RU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ru-RU" i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ru-RU" i="1" smtClean="0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 smtClean="0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ru-RU" i="0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num>
                            <m:den>
                              <m:r>
                                <a:rPr lang="ru-RU" i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func>
                            <m:funcPr>
                              <m:ctrlPr>
                                <a:rPr lang="ru-RU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u-RU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ru-RU" i="1" smtClean="0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ru-RU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ru-RU" i="0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ru-RU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ru-RU" i="0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ru-RU" i="1" smtClean="0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i="1" smtClean="0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ru-RU" i="0" smtClean="0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num>
                                <m:den>
                                  <m:r>
                                    <a:rPr lang="ru-RU" i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func>
                        </m:e>
                      </m:func>
                      <m:r>
                        <a:rPr lang="ru-RU" i="0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6FADFBA-7DAA-4092-9010-8574D99BE7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9594" y="3109227"/>
                <a:ext cx="3553216" cy="1139799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84B7A46-7BBF-40C7-AB5F-82B92A0B18AF}"/>
                  </a:ext>
                </a:extLst>
              </p:cNvPr>
              <p:cNvSpPr txBox="1"/>
              <p:nvPr/>
            </p:nvSpPr>
            <p:spPr>
              <a:xfrm>
                <a:off x="4489850" y="4271430"/>
                <a:ext cx="2612703" cy="6499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2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i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f>
                            <m:f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ru-RU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num>
                            <m:den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func>
                            <m:func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u-RU" i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ru-RU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ru-RU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ru-RU" i="0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num>
                                <m:den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func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84B7A46-7BBF-40C7-AB5F-82B92A0B18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9850" y="4271430"/>
                <a:ext cx="2612703" cy="64998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70B312F-A2A7-4BC5-AFB4-B1181B550A95}"/>
                  </a:ext>
                </a:extLst>
              </p:cNvPr>
              <p:cNvSpPr txBox="1"/>
              <p:nvPr/>
            </p:nvSpPr>
            <p:spPr>
              <a:xfrm>
                <a:off x="4092049" y="4943820"/>
                <a:ext cx="3942425" cy="6223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ru-RU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ru-RU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=0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         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i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ru-RU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70B312F-A2A7-4BC5-AFB4-B1181B550A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2049" y="4943820"/>
                <a:ext cx="3942425" cy="62235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8064797-4403-432E-B59F-D5AD8BF88C34}"/>
                  </a:ext>
                </a:extLst>
              </p:cNvPr>
              <p:cNvSpPr txBox="1"/>
              <p:nvPr/>
            </p:nvSpPr>
            <p:spPr>
              <a:xfrm>
                <a:off x="4019594" y="5566170"/>
                <a:ext cx="5131789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𝛱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|∗2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                        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|∗2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8064797-4403-432E-B59F-D5AD8BF88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9594" y="5566170"/>
                <a:ext cx="5131789" cy="520399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BC4F6C2-CE0C-4C7E-984F-FC6DBF954F10}"/>
                  </a:ext>
                </a:extLst>
              </p:cNvPr>
              <p:cNvSpPr txBox="1"/>
              <p:nvPr/>
            </p:nvSpPr>
            <p:spPr>
              <a:xfrm>
                <a:off x="4192878" y="6188520"/>
                <a:ext cx="4641271" cy="4706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                      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BC4F6C2-CE0C-4C7E-984F-FC6DBF954F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2878" y="6188520"/>
                <a:ext cx="4641271" cy="47064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5969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E461994-84E6-40E6-8AEB-9E7EADF3CE1A}"/>
                  </a:ext>
                </a:extLst>
              </p:cNvPr>
              <p:cNvSpPr txBox="1"/>
              <p:nvPr/>
            </p:nvSpPr>
            <p:spPr>
              <a:xfrm>
                <a:off x="4480557" y="179881"/>
                <a:ext cx="4318426" cy="104451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ru-RU" b="0" i="0" smtClean="0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|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𝛱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𝑘</m:t>
                          </m:r>
                        </m:num>
                        <m:den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E461994-84E6-40E6-8AEB-9E7EADF3CE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0557" y="179881"/>
                <a:ext cx="4318426" cy="10445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CFC93D1-FA90-45B0-8699-BC75F52CE258}"/>
                  </a:ext>
                </a:extLst>
              </p:cNvPr>
              <p:cNvSpPr txBox="1"/>
              <p:nvPr/>
            </p:nvSpPr>
            <p:spPr>
              <a:xfrm>
                <a:off x="2452954" y="1132786"/>
                <a:ext cx="8373638" cy="6163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0" smtClean="0">
                          <a:solidFill>
                            <a:srgbClr val="836967"/>
                          </a:solidFill>
                          <a:latin typeface="Cambria Math" panose="02040503050406030204" pitchFamily="18" charset="0"/>
                        </a:rPr>
                        <m:t>Произведём отбор с помощью двойного неравенства на промежутке</m:t>
                      </m:r>
                      <m:d>
                        <m:dPr>
                          <m:begChr m:val="["/>
                          <m:endChr m:val="]"/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CFC93D1-FA90-45B0-8699-BC75F52CE2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2954" y="1132786"/>
                <a:ext cx="8373638" cy="6163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D7DD7A5-8B92-45BF-BD01-8DFE2887D563}"/>
                  </a:ext>
                </a:extLst>
              </p:cNvPr>
              <p:cNvSpPr txBox="1"/>
              <p:nvPr/>
            </p:nvSpPr>
            <p:spPr>
              <a:xfrm>
                <a:off x="5501288" y="1757209"/>
                <a:ext cx="3002553" cy="52418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≤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≤−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|−</m:t>
                      </m:r>
                      <m:f>
                        <m:fPr>
                          <m:ctrlPr>
                            <a:rPr lang="ru-RU" i="1" dirty="0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𝛱</m:t>
                          </m:r>
                        </m:num>
                        <m:den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D7DD7A5-8B92-45BF-BD01-8DFE2887D5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1288" y="1757209"/>
                <a:ext cx="3002553" cy="5241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0BD88C1-0762-40FC-9829-9EAEA6DB5A9D}"/>
                  </a:ext>
                </a:extLst>
              </p:cNvPr>
              <p:cNvSpPr txBox="1"/>
              <p:nvPr/>
            </p:nvSpPr>
            <p:spPr>
              <a:xfrm>
                <a:off x="5228713" y="2406516"/>
                <a:ext cx="2822119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≤2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≤−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0BD88C1-0762-40FC-9829-9EAEA6DB5A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713" y="2406516"/>
                <a:ext cx="2822119" cy="51860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9AD439B-7DA7-4319-A3FA-DD53F0BDDB89}"/>
                  </a:ext>
                </a:extLst>
              </p:cNvPr>
              <p:cNvSpPr txBox="1"/>
              <p:nvPr/>
            </p:nvSpPr>
            <p:spPr>
              <a:xfrm>
                <a:off x="5547838" y="2988169"/>
                <a:ext cx="2848537" cy="52418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11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≤2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𝛱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≤−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|:</m:t>
                      </m:r>
                      <m:r>
                        <a:rPr lang="ru-RU" dirty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ru-RU" i="1" dirty="0">
                          <a:latin typeface="Cambria Math" panose="02040503050406030204" pitchFamily="18" charset="0"/>
                        </a:rPr>
                        <m:t>𝛱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9AD439B-7DA7-4319-A3FA-DD53F0BDDB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7838" y="2988169"/>
                <a:ext cx="2848537" cy="52418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9BAE9DB-6059-4C87-A6BC-CCD4FEF8D73E}"/>
                  </a:ext>
                </a:extLst>
              </p:cNvPr>
              <p:cNvSpPr txBox="1"/>
              <p:nvPr/>
            </p:nvSpPr>
            <p:spPr>
              <a:xfrm>
                <a:off x="5611060" y="3575400"/>
                <a:ext cx="2057423" cy="13197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≤−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>
                          <a:latin typeface="Cambria Math" panose="02040503050406030204" pitchFamily="18" charset="0"/>
                        </a:rPr>
                        <m:t>=−1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9BAE9DB-6059-4C87-A6BC-CCD4FEF8D7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1060" y="3575400"/>
                <a:ext cx="2057423" cy="1319720"/>
              </a:xfrm>
              <a:prstGeom prst="rect">
                <a:avLst/>
              </a:prstGeom>
              <a:blipFill>
                <a:blip r:embed="rId7"/>
                <a:stretch>
                  <a:fillRect l="-20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0490CE0-D1B0-44CF-B1D4-AA407AA1CACE}"/>
                  </a:ext>
                </a:extLst>
              </p:cNvPr>
              <p:cNvSpPr txBox="1"/>
              <p:nvPr/>
            </p:nvSpPr>
            <p:spPr>
              <a:xfrm>
                <a:off x="5547838" y="4895120"/>
                <a:ext cx="2472215" cy="9248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≤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𝑘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≤−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br>
                  <a:rPr lang="en-US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ru-RU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>
                            <a:latin typeface="Cambria Math" panose="02040503050406030204" pitchFamily="18" charset="0"/>
                          </a:rPr>
                          <m:t>11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ctrlPr>
                          <a:rPr lang="ru-RU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ru-RU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>
                        <a:latin typeface="Cambria Math" panose="02040503050406030204" pitchFamily="18" charset="0"/>
                      </a:rPr>
                      <m:t>≤−</m:t>
                    </m:r>
                    <m:f>
                      <m:fPr>
                        <m:ctrlPr>
                          <a:rPr lang="ru-RU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dirty="0"/>
                  <a:t>  |*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dirty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i="0" dirty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 dirty="0">
                            <a:latin typeface="Cambria Math" panose="02040503050406030204" pitchFamily="18" charset="0"/>
                          </a:rPr>
                          <m:t>𝛱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0490CE0-D1B0-44CF-B1D4-AA407AA1C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7838" y="4895120"/>
                <a:ext cx="2472215" cy="924869"/>
              </a:xfrm>
              <a:prstGeom prst="rect">
                <a:avLst/>
              </a:prstGeom>
              <a:blipFill>
                <a:blip r:embed="rId8"/>
                <a:stretch>
                  <a:fillRect l="-1478" r="-1724" b="-72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77120A8-C24F-4AF2-8295-21938C4E0F01}"/>
                  </a:ext>
                </a:extLst>
              </p:cNvPr>
              <p:cNvSpPr txBox="1"/>
              <p:nvPr/>
            </p:nvSpPr>
            <p:spPr>
              <a:xfrm>
                <a:off x="5771584" y="5985064"/>
                <a:ext cx="1736373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33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≤−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77120A8-C24F-4AF2-8295-21938C4E0F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1584" y="5985064"/>
                <a:ext cx="1736373" cy="52597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4665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DA3F208A-1963-4102-9D04-345B3422577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058557" y="2342823"/>
                <a:ext cx="3530379" cy="1086178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i="1" dirty="0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 dirty="0">
                          <a:latin typeface="Cambria Math" panose="02040503050406030204" pitchFamily="18" charset="0"/>
                        </a:rPr>
                        <m:t>=−4</m:t>
                      </m:r>
                    </m:oMath>
                    <m:oMath xmlns:m="http://schemas.openxmlformats.org/officeDocument/2006/math">
                      <m:f>
                        <m:fPr>
                          <m:ctrlPr>
                            <a:rPr lang="ru-RU" i="1" dirty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 dirty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i="1" dirty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ru-RU" i="0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 dirty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−32</m:t>
                          </m:r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ru-RU" i="0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 dirty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−29</m:t>
                          </m:r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DA3F208A-1963-4102-9D04-345B3422577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58557" y="2342823"/>
                <a:ext cx="3530379" cy="108617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E437905-69C7-42B7-A6BF-FD3309A0D52A}"/>
                  </a:ext>
                </a:extLst>
              </p:cNvPr>
              <p:cNvSpPr txBox="1"/>
              <p:nvPr/>
            </p:nvSpPr>
            <p:spPr>
              <a:xfrm>
                <a:off x="6242845" y="485610"/>
                <a:ext cx="80021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=−2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E437905-69C7-42B7-A6BF-FD3309A0D5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2845" y="485610"/>
                <a:ext cx="800219" cy="276999"/>
              </a:xfrm>
              <a:prstGeom prst="rect">
                <a:avLst/>
              </a:prstGeom>
              <a:blipFill>
                <a:blip r:embed="rId3"/>
                <a:stretch>
                  <a:fillRect l="-6107" r="-6870" b="-1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46034A9-D43B-49F1-8C37-92A882B33632}"/>
                  </a:ext>
                </a:extLst>
              </p:cNvPr>
              <p:cNvSpPr txBox="1"/>
              <p:nvPr/>
            </p:nvSpPr>
            <p:spPr>
              <a:xfrm>
                <a:off x="5371106" y="946778"/>
                <a:ext cx="290528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0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−16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0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46034A9-D43B-49F1-8C37-92A882B33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1106" y="946778"/>
                <a:ext cx="2905283" cy="5203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1BEDE04-16BE-4F8D-9B9F-CD5B344EF949}"/>
                  </a:ext>
                </a:extLst>
              </p:cNvPr>
              <p:cNvSpPr txBox="1"/>
              <p:nvPr/>
            </p:nvSpPr>
            <p:spPr>
              <a:xfrm>
                <a:off x="5382673" y="1506301"/>
                <a:ext cx="2520562" cy="7973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=−3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 </m:t>
                      </m:r>
                    </m:oMath>
                    <m:oMath xmlns:m="http://schemas.openxmlformats.org/officeDocument/2006/math"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0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1BEDE04-16BE-4F8D-9B9F-CD5B344EF9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2673" y="1506301"/>
                <a:ext cx="2520562" cy="7973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FE53C21-C57A-4A0C-A91B-8D9D164909B6}"/>
                  </a:ext>
                </a:extLst>
              </p:cNvPr>
              <p:cNvSpPr txBox="1"/>
              <p:nvPr/>
            </p:nvSpPr>
            <p:spPr>
              <a:xfrm>
                <a:off x="2361537" y="4548146"/>
                <a:ext cx="5047920" cy="1158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/>
                  <a:t>Ответ: а)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i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i="0">
                        <a:latin typeface="Cambria Math" panose="02040503050406030204" pitchFamily="18" charset="0"/>
                      </a:rPr>
                      <m:t>+2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i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ru-RU" b="0" i="0" smtClean="0">
                        <a:latin typeface="Cambria Math" panose="02040503050406030204" pitchFamily="18" charset="0"/>
                      </a:rPr>
                      <m:t> ; 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𝛱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dirty="0"/>
                  <a:t>;</a:t>
                </a:r>
              </a:p>
              <a:p>
                <a:r>
                  <a:rPr lang="ru-RU" dirty="0"/>
                  <a:t>б) </a:t>
                </a:r>
                <a14:m>
                  <m:oMath xmlns:m="http://schemas.openxmlformats.org/officeDocument/2006/math">
                    <m:r>
                      <a:rPr lang="ru-RU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dirty="0"/>
                  <a:t>; </a:t>
                </a:r>
                <a14:m>
                  <m:oMath xmlns:m="http://schemas.openxmlformats.org/officeDocument/2006/math">
                    <m:r>
                      <a:rPr lang="ru-RU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dirty="0"/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dirty="0">
                            <a:latin typeface="Cambria Math" panose="02040503050406030204" pitchFamily="18" charset="0"/>
                          </a:rPr>
                          <m:t>−29</m:t>
                        </m:r>
                        <m:r>
                          <a:rPr lang="ru-RU" i="1" dirty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dirty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FE53C21-C57A-4A0C-A91B-8D9D164909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1537" y="4548146"/>
                <a:ext cx="5047920" cy="1158330"/>
              </a:xfrm>
              <a:prstGeom prst="rect">
                <a:avLst/>
              </a:prstGeom>
              <a:blipFill>
                <a:blip r:embed="rId6"/>
                <a:stretch>
                  <a:fillRect l="-966" r="-1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5678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B1E29D-21BA-47F8-905E-5733AE66D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220229"/>
            <a:ext cx="8911687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2FA48C8-FBB9-42D9-B9E1-6C4432414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212" y="220229"/>
            <a:ext cx="4892966" cy="1473399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42D802EF-3528-42AF-AB32-DA1C5E47CCA3}"/>
              </a:ext>
            </a:extLst>
          </p:cNvPr>
          <p:cNvSpPr/>
          <p:nvPr/>
        </p:nvSpPr>
        <p:spPr>
          <a:xfrm>
            <a:off x="1447137" y="278296"/>
            <a:ext cx="811033" cy="5327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0E360E47-E58C-4BE3-A171-126EE4224BC7}"/>
                  </a:ext>
                </a:extLst>
              </p14:cNvPr>
              <p14:cNvContentPartPr/>
              <p14:nvPr/>
            </p14:nvContentPartPr>
            <p14:xfrm>
              <a:off x="6523936" y="3618767"/>
              <a:ext cx="9720" cy="21600"/>
            </p14:xfrm>
          </p:contentPart>
        </mc:Choice>
        <mc:Fallback xmlns="">
          <p:pic>
            <p:nvPicPr>
              <p:cNvPr id="5" name="Рукописный ввод 4">
                <a:extLst>
                  <a:ext uri="{FF2B5EF4-FFF2-40B4-BE49-F238E27FC236}">
                    <a16:creationId xmlns:a16="http://schemas.microsoft.com/office/drawing/2014/main" id="{0E360E47-E58C-4BE3-A171-126EE4224BC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15296" y="3610127"/>
                <a:ext cx="27360" cy="39240"/>
              </a:xfrm>
              <a:prstGeom prst="rect">
                <a:avLst/>
              </a:prstGeom>
            </p:spPr>
          </p:pic>
        </mc:Fallback>
      </mc:AlternateContent>
      <p:pic>
        <p:nvPicPr>
          <p:cNvPr id="103" name="Рисунок 102">
            <a:extLst>
              <a:ext uri="{FF2B5EF4-FFF2-40B4-BE49-F238E27FC236}">
                <a16:creationId xmlns:a16="http://schemas.microsoft.com/office/drawing/2014/main" id="{7C9CE45C-E465-4CAE-B8F5-EB608B87E9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3153" y="1789993"/>
            <a:ext cx="7125694" cy="506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027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id="{8AC17261-F77B-4BEC-9B62-BF83CB78DC7C}"/>
              </a:ext>
            </a:extLst>
          </p:cNvPr>
          <p:cNvSpPr/>
          <p:nvPr/>
        </p:nvSpPr>
        <p:spPr>
          <a:xfrm>
            <a:off x="9257969" y="2046052"/>
            <a:ext cx="2934031" cy="1001865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EAC32FF-D798-43F7-825E-7747CDEF1592}"/>
                  </a:ext>
                </a:extLst>
              </p:cNvPr>
              <p:cNvSpPr txBox="1"/>
              <p:nvPr/>
            </p:nvSpPr>
            <p:spPr>
              <a:xfrm>
                <a:off x="3300269" y="216081"/>
                <a:ext cx="7194085" cy="9143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ru-RU" b="0" i="0" smtClean="0">
                              <a:latin typeface="Cambria Math" panose="02040503050406030204" pitchFamily="18" charset="0"/>
                            </a:rPr>
                            <m:t>а) Решите уравнение  </m:t>
                          </m:r>
                          <m:r>
                            <m:rPr>
                              <m:sty m:val="p"/>
                            </m:rPr>
                            <a:rPr lang="en-US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3х</m:t>
                          </m:r>
                        </m:e>
                      </m:func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func>
                            <m:func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u-RU" b="0" i="1" smtClean="0">
                                      <a:latin typeface="Cambria Math" panose="02040503050406030204" pitchFamily="18" charset="0"/>
                                    </a:rPr>
                                    <m:t>7х−</m:t>
                                  </m:r>
                                  <m:f>
                                    <m:fPr>
                                      <m:ctrlPr>
                                        <a:rPr lang="ru-RU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ru-RU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ru-RU" b="0" i="1" smtClean="0">
                                      <a:latin typeface="Cambria Math" panose="02040503050406030204" pitchFamily="18" charset="0"/>
                                    </a:rPr>
                                    <m:t>5х </m:t>
                                  </m:r>
                                </m:e>
                              </m:func>
                            </m:e>
                          </m:func>
                        </m:fName>
                        <m:e/>
                      </m:func>
                    </m:oMath>
                  </m:oMathPara>
                </a14:m>
                <a:endParaRPr lang="ru-RU" dirty="0"/>
              </a:p>
              <a:p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б) Укажите корни этого уравнения , принадлежащие промежутку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ru-RU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ru-RU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EAC32FF-D798-43F7-825E-7747CDEF15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0269" y="216081"/>
                <a:ext cx="7194085" cy="914353"/>
              </a:xfrm>
              <a:prstGeom prst="rect">
                <a:avLst/>
              </a:prstGeom>
              <a:blipFill>
                <a:blip r:embed="rId2"/>
                <a:stretch>
                  <a:fillRect l="-1948" r="-1016" b="-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Овал 4">
            <a:extLst>
              <a:ext uri="{FF2B5EF4-FFF2-40B4-BE49-F238E27FC236}">
                <a16:creationId xmlns:a16="http://schemas.microsoft.com/office/drawing/2014/main" id="{C9CCBF1D-4BEC-4FFC-8BD0-5779E6B1E142}"/>
              </a:ext>
            </a:extLst>
          </p:cNvPr>
          <p:cNvSpPr/>
          <p:nvPr/>
        </p:nvSpPr>
        <p:spPr>
          <a:xfrm>
            <a:off x="1860605" y="365760"/>
            <a:ext cx="728607" cy="6758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A3A12FC9-4FA6-4431-BF63-B75CCF9D7E7D}"/>
                  </a:ext>
                </a:extLst>
              </p14:cNvPr>
              <p14:cNvContentPartPr/>
              <p14:nvPr/>
            </p14:nvContentPartPr>
            <p14:xfrm>
              <a:off x="10634776" y="1618247"/>
              <a:ext cx="5400" cy="36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A3A12FC9-4FA6-4431-BF63-B75CCF9D7E7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26136" y="1609247"/>
                <a:ext cx="2304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741525A-628F-411E-B217-D3D47C55503D}"/>
                  </a:ext>
                </a:extLst>
              </p:cNvPr>
              <p:cNvSpPr txBox="1"/>
              <p:nvPr/>
            </p:nvSpPr>
            <p:spPr>
              <a:xfrm>
                <a:off x="9600323" y="2375968"/>
                <a:ext cx="2430345" cy="48981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ru-RU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=−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i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741525A-628F-411E-B217-D3D47C555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0323" y="2375968"/>
                <a:ext cx="2430345" cy="48981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 descr="Изображение выглядит как текст, квитанция&#10;&#10;Автоматически созданное описание">
            <a:extLst>
              <a:ext uri="{FF2B5EF4-FFF2-40B4-BE49-F238E27FC236}">
                <a16:creationId xmlns:a16="http://schemas.microsoft.com/office/drawing/2014/main" id="{01EAB844-3EEC-4AC0-9C4D-1CDE937DF7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2647761" y="1008767"/>
            <a:ext cx="5388350" cy="587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901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08107B-7FDB-4C3B-9D0A-D3E4E76F6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476" y="524540"/>
            <a:ext cx="5569758" cy="633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904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5">
            <a:extLst>
              <a:ext uri="{FF2B5EF4-FFF2-40B4-BE49-F238E27FC236}">
                <a16:creationId xmlns:a16="http://schemas.microsoft.com/office/drawing/2014/main" id="{B8B9CA84-ED6E-46A0-BD31-923C863B86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3052"/>
          <a:stretch/>
        </p:blipFill>
        <p:spPr>
          <a:xfrm>
            <a:off x="3026917" y="2119423"/>
            <a:ext cx="6472492" cy="3792427"/>
          </a:xfrm>
        </p:spPr>
      </p:pic>
    </p:spTree>
    <p:extLst>
      <p:ext uri="{BB962C8B-B14F-4D97-AF65-F5344CB8AC3E}">
        <p14:creationId xmlns:p14="http://schemas.microsoft.com/office/powerpoint/2010/main" val="10419334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EF11F62F-7F06-4AC3-8ACF-14B0292489A0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sz="2000" dirty="0"/>
                  <a:t>а)Решите уравнение</a:t>
                </a:r>
                <a:br>
                  <a:rPr lang="ru-RU" sz="2000" dirty="0"/>
                </a:br>
                <a:r>
                  <a:rPr lang="ru-RU" sz="2000" dirty="0"/>
                  <a:t>б)Найдите все корни этого уравнения, принадлежащие отрезку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ru-RU" sz="2000" i="1" dirty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ru-RU" sz="2000" i="0" dirty="0">
                            <a:latin typeface="Cambria Math" panose="020405030504060302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ru-RU" sz="2000" i="1" dirty="0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i="0" dirty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ru-RU" sz="2000" i="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ru-RU" sz="2000" dirty="0"/>
              </a:p>
            </p:txBody>
          </p:sp>
        </mc:Choice>
        <mc:Fallback xmlns="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EF11F62F-7F06-4AC3-8ACF-14B0292489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684" t="-23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Объект 2">
            <a:extLst>
              <a:ext uri="{FF2B5EF4-FFF2-40B4-BE49-F238E27FC236}">
                <a16:creationId xmlns:a16="http://schemas.microsoft.com/office/drawing/2014/main" id="{93B386AF-80FE-4891-A529-D2100EBD0E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Решение.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609A0701-A9C3-43F8-A513-94A3B80D8500}"/>
              </a:ext>
            </a:extLst>
          </p:cNvPr>
          <p:cNvSpPr/>
          <p:nvPr/>
        </p:nvSpPr>
        <p:spPr>
          <a:xfrm>
            <a:off x="1677725" y="286247"/>
            <a:ext cx="842838" cy="5168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B59989F-E6A4-481A-AA13-0D8A379B299D}"/>
                  </a:ext>
                </a:extLst>
              </p:cNvPr>
              <p:cNvSpPr txBox="1"/>
              <p:nvPr/>
            </p:nvSpPr>
            <p:spPr>
              <a:xfrm>
                <a:off x="5323399" y="577446"/>
                <a:ext cx="4790660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smtClean="0">
                          <a:latin typeface="Cambria Math" panose="02040503050406030204" pitchFamily="18" charset="0"/>
                        </a:rPr>
                        <m:t>4</m:t>
                      </m:r>
                      <m:func>
                        <m:funcPr>
                          <m:ctrlPr>
                            <a:rPr lang="ru-R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sz="2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sz="2400" i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ru-RU" sz="2400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fName>
                        <m:e>
                          <m:r>
                            <a:rPr lang="ru-RU" sz="24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sz="2400" i="0">
                          <a:latin typeface="Cambria Math" panose="02040503050406030204" pitchFamily="18" charset="0"/>
                        </a:rPr>
                        <m:t>+3</m:t>
                      </m:r>
                      <m:func>
                        <m:funcPr>
                          <m:ctrlPr>
                            <a:rPr lang="ru-R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sz="2400" i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sz="2400" i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ru-RU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sz="2400" i="0">
                          <a:latin typeface="Cambria Math" panose="02040503050406030204" pitchFamily="18" charset="0"/>
                        </a:rPr>
                        <m:t>−1=0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B59989F-E6A4-481A-AA13-0D8A379B29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3399" y="577446"/>
                <a:ext cx="4790660" cy="369332"/>
              </a:xfrm>
              <a:prstGeom prst="rect">
                <a:avLst/>
              </a:prstGeom>
              <a:blipFill>
                <a:blip r:embed="rId3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D8ED3D8-5843-4BCF-85E3-737B064BA301}"/>
                  </a:ext>
                </a:extLst>
              </p:cNvPr>
              <p:cNvSpPr txBox="1"/>
              <p:nvPr/>
            </p:nvSpPr>
            <p:spPr>
              <a:xfrm>
                <a:off x="4512365" y="2174646"/>
                <a:ext cx="362304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4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i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fName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+3</m:t>
                      </m:r>
                      <m:d>
                        <m:d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1−2</m:t>
                          </m:r>
                          <m:func>
                            <m:func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ru-RU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e>
                      </m:d>
                      <m:r>
                        <a:rPr lang="ru-RU" i="0">
                          <a:latin typeface="Cambria Math" panose="02040503050406030204" pitchFamily="18" charset="0"/>
                        </a:rPr>
                        <m:t>−1=0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D8ED3D8-5843-4BCF-85E3-737B064BA3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2365" y="2174646"/>
                <a:ext cx="3623043" cy="276999"/>
              </a:xfrm>
              <a:prstGeom prst="rect">
                <a:avLst/>
              </a:prstGeom>
              <a:blipFill>
                <a:blip r:embed="rId4"/>
                <a:stretch>
                  <a:fillRect l="-840" r="-840" b="-1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A18C0D8E-B509-46AB-A3A2-853F0D75EDEE}"/>
                  </a:ext>
                </a:extLst>
              </p14:cNvPr>
              <p14:cNvContentPartPr/>
              <p14:nvPr/>
            </p14:nvContentPartPr>
            <p14:xfrm>
              <a:off x="5652016" y="3177047"/>
              <a:ext cx="720" cy="144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A18C0D8E-B509-46AB-A3A2-853F0D75EDE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43016" y="3168407"/>
                <a:ext cx="1836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6DC1B83-4A9D-4A1A-B9F0-B2B221B8C3B4}"/>
                  </a:ext>
                </a:extLst>
              </p:cNvPr>
              <p:cNvSpPr txBox="1"/>
              <p:nvPr/>
            </p:nvSpPr>
            <p:spPr>
              <a:xfrm>
                <a:off x="4807681" y="2441347"/>
                <a:ext cx="331122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mtClean="0">
                        <a:latin typeface="Cambria Math" panose="02040503050406030204" pitchFamily="18" charset="0"/>
                      </a:rPr>
                      <m:t>4</m:t>
                    </m:r>
                    <m:func>
                      <m:func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ru-RU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ru-RU" i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ru-RU" i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fName>
                      <m:e>
                        <m:r>
                          <a:rPr lang="ru-RU" i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i="0">
                        <a:latin typeface="Cambria Math" panose="02040503050406030204" pitchFamily="18" charset="0"/>
                      </a:rPr>
                      <m:t>−6</m:t>
                    </m:r>
                    <m:func>
                      <m:func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ru-RU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ru-RU" i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ru-RU" i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ru-RU" i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i="0">
                        <a:latin typeface="Cambria Math" panose="02040503050406030204" pitchFamily="18" charset="0"/>
                      </a:rPr>
                      <m:t>+2=0</m:t>
                    </m:r>
                  </m:oMath>
                </a14:m>
                <a:r>
                  <a:rPr lang="en-US" dirty="0"/>
                  <a:t>  |:2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dirty="0" smtClean="0">
                          <a:latin typeface="Cambria Math" panose="02040503050406030204" pitchFamily="18" charset="0"/>
                        </a:rPr>
                        <m:t>2</m:t>
                      </m:r>
                      <m:func>
                        <m:funcPr>
                          <m:ctrlPr>
                            <a:rPr lang="ru-RU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i="1" dirty="0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i="0" dirty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ru-RU" i="0" dirty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fName>
                        <m:e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 dirty="0">
                          <a:latin typeface="Cambria Math" panose="02040503050406030204" pitchFamily="18" charset="0"/>
                        </a:rPr>
                        <m:t>−3</m:t>
                      </m:r>
                      <m:func>
                        <m:funcPr>
                          <m:ctrlPr>
                            <a:rPr lang="ru-RU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i="1" dirty="0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i="0" dirty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ru-RU" i="0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 dirty="0">
                          <a:latin typeface="Cambria Math" panose="02040503050406030204" pitchFamily="18" charset="0"/>
                        </a:rPr>
                        <m:t>+1=0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6DC1B83-4A9D-4A1A-B9F0-B2B221B8C3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7681" y="2441347"/>
                <a:ext cx="3311227" cy="553998"/>
              </a:xfrm>
              <a:prstGeom prst="rect">
                <a:avLst/>
              </a:prstGeom>
              <a:blipFill>
                <a:blip r:embed="rId7"/>
                <a:stretch>
                  <a:fillRect l="-2578" t="-14286" r="-3683" b="-54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35E3CCC5-F89B-4B4D-8689-7233641073F4}"/>
                  </a:ext>
                </a:extLst>
              </p14:cNvPr>
              <p14:cNvContentPartPr/>
              <p14:nvPr/>
            </p14:nvContentPartPr>
            <p14:xfrm>
              <a:off x="7410976" y="3636767"/>
              <a:ext cx="4680" cy="1332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35E3CCC5-F89B-4B4D-8689-7233641073F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401976" y="3627767"/>
                <a:ext cx="2232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E5EC0CD-6358-4DB6-9529-52A026B61BD8}"/>
                  </a:ext>
                </a:extLst>
              </p:cNvPr>
              <p:cNvSpPr txBox="1"/>
              <p:nvPr/>
            </p:nvSpPr>
            <p:spPr>
              <a:xfrm>
                <a:off x="5625487" y="2967887"/>
                <a:ext cx="178548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ru-RU" dirty="0">
                    <a:solidFill>
                      <a:srgbClr val="836967"/>
                    </a:solidFill>
                  </a:rPr>
                  <a:t>Пусть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i="1" dirty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ru-RU" i="1" dirty="0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ru-RU" dirty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ru-RU" i="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ru-RU" i="0" dirty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i="0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i="1" dirty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E5EC0CD-6358-4DB6-9529-52A026B61B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487" y="2967887"/>
                <a:ext cx="1785489" cy="276999"/>
              </a:xfrm>
              <a:prstGeom prst="rect">
                <a:avLst/>
              </a:prstGeom>
              <a:blipFill>
                <a:blip r:embed="rId10"/>
                <a:stretch>
                  <a:fillRect l="-8191" t="-28889" r="-2730" b="-5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7B04C0E-0D71-4DD0-955F-43EA90362B48}"/>
                  </a:ext>
                </a:extLst>
              </p:cNvPr>
              <p:cNvSpPr txBox="1"/>
              <p:nvPr/>
            </p:nvSpPr>
            <p:spPr>
              <a:xfrm>
                <a:off x="5625487" y="3262046"/>
                <a:ext cx="162255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0"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+1=0</m:t>
                      </m:r>
                    </m:oMath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ru-RU">
                          <a:latin typeface="Cambria Math" panose="02040503050406030204" pitchFamily="18" charset="0"/>
                        </a:rPr>
                        <m:t>=9−8=1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7B04C0E-0D71-4DD0-955F-43EA90362B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487" y="3262046"/>
                <a:ext cx="1622559" cy="553998"/>
              </a:xfrm>
              <a:prstGeom prst="rect">
                <a:avLst/>
              </a:prstGeom>
              <a:blipFill>
                <a:blip r:embed="rId11"/>
                <a:stretch>
                  <a:fillRect l="-2632" r="-2256" b="-54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295EA5F-C602-43B0-8F48-A54C91EABCA7}"/>
                  </a:ext>
                </a:extLst>
              </p:cNvPr>
              <p:cNvSpPr txBox="1"/>
              <p:nvPr/>
            </p:nvSpPr>
            <p:spPr>
              <a:xfrm>
                <a:off x="4512365" y="3849922"/>
                <a:ext cx="4195636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ru-RU" i="0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ru-RU" i="0" smtClean="0">
                          <a:solidFill>
                            <a:srgbClr val="836967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3+1</m:t>
                          </m:r>
                        </m:num>
                        <m:den>
                          <m:r>
                            <a:rPr lang="ru-RU" i="0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 smtClean="0">
                          <a:solidFill>
                            <a:srgbClr val="836967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ru-RU" i="0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 smtClean="0">
                          <a:solidFill>
                            <a:srgbClr val="836967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ru-RU" b="0" i="0" smtClean="0">
                          <a:solidFill>
                            <a:srgbClr val="836967"/>
                          </a:solidFill>
                          <a:latin typeface="Cambria Math" panose="02040503050406030204" pitchFamily="18" charset="0"/>
                        </a:rPr>
                        <m:t>      </m:t>
                      </m:r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3−1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295EA5F-C602-43B0-8F48-A54C91EABC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2365" y="3849922"/>
                <a:ext cx="4195636" cy="51860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F6845BD-7B9B-4F58-8108-200F84CFCC87}"/>
                  </a:ext>
                </a:extLst>
              </p:cNvPr>
              <p:cNvSpPr txBox="1"/>
              <p:nvPr/>
            </p:nvSpPr>
            <p:spPr>
              <a:xfrm>
                <a:off x="7046912" y="4383861"/>
                <a:ext cx="1189941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F6845BD-7B9B-4F58-8108-200F84CFCC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6912" y="4383861"/>
                <a:ext cx="1189941" cy="51860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9BD758F-8F32-4508-A956-DC150138B003}"/>
                  </a:ext>
                </a:extLst>
              </p:cNvPr>
              <p:cNvSpPr txBox="1"/>
              <p:nvPr/>
            </p:nvSpPr>
            <p:spPr>
              <a:xfrm>
                <a:off x="5030516" y="4366164"/>
                <a:ext cx="118994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9BD758F-8F32-4508-A956-DC150138B0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0516" y="4366164"/>
                <a:ext cx="1189941" cy="276999"/>
              </a:xfrm>
              <a:prstGeom prst="rect">
                <a:avLst/>
              </a:prstGeom>
              <a:blipFill>
                <a:blip r:embed="rId14"/>
                <a:stretch>
                  <a:fillRect l="-3590" r="-4103" b="-108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9A8CC01-C616-4EE3-ABD1-3FCDDFB2DAE9}"/>
                  </a:ext>
                </a:extLst>
              </p:cNvPr>
              <p:cNvSpPr txBox="1"/>
              <p:nvPr/>
            </p:nvSpPr>
            <p:spPr>
              <a:xfrm>
                <a:off x="7046912" y="4832470"/>
                <a:ext cx="1553122" cy="5818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=±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9A8CC01-C616-4EE3-ABD1-3FCDDFB2DA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6912" y="4832470"/>
                <a:ext cx="1553122" cy="58182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1CFC4F0-B568-47DB-B1E3-69274E331EB3}"/>
                  </a:ext>
                </a:extLst>
              </p:cNvPr>
              <p:cNvSpPr txBox="1"/>
              <p:nvPr/>
            </p:nvSpPr>
            <p:spPr>
              <a:xfrm>
                <a:off x="4997622" y="4643163"/>
                <a:ext cx="125572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dirty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 dirty="0">
                          <a:latin typeface="Cambria Math" panose="02040503050406030204" pitchFamily="18" charset="0"/>
                        </a:rPr>
                        <m:t>=±1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1CFC4F0-B568-47DB-B1E3-69274E331E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7622" y="4643163"/>
                <a:ext cx="1255728" cy="276999"/>
              </a:xfrm>
              <a:prstGeom prst="rect">
                <a:avLst/>
              </a:prstGeom>
              <a:blipFill>
                <a:blip r:embed="rId16"/>
                <a:stretch>
                  <a:fillRect l="-3883" r="-3398" b="-2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D3CC787-4C6B-4B45-94B2-D36A4AC251C5}"/>
                  </a:ext>
                </a:extLst>
              </p:cNvPr>
              <p:cNvSpPr txBox="1"/>
              <p:nvPr/>
            </p:nvSpPr>
            <p:spPr>
              <a:xfrm>
                <a:off x="6789218" y="5358304"/>
                <a:ext cx="3621632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=±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b="0" i="0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=±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D3CC787-4C6B-4B45-94B2-D36A4AC251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9218" y="5358304"/>
                <a:ext cx="3621632" cy="518604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2" name="Рукописный ввод 21">
                <a:extLst>
                  <a:ext uri="{FF2B5EF4-FFF2-40B4-BE49-F238E27FC236}">
                    <a16:creationId xmlns:a16="http://schemas.microsoft.com/office/drawing/2014/main" id="{BB8B7F80-40F8-4D51-B284-A69B2E9DD361}"/>
                  </a:ext>
                </a:extLst>
              </p14:cNvPr>
              <p14:cNvContentPartPr/>
              <p14:nvPr/>
            </p14:nvContentPartPr>
            <p14:xfrm>
              <a:off x="4585336" y="5598407"/>
              <a:ext cx="3960" cy="3960"/>
            </p14:xfrm>
          </p:contentPart>
        </mc:Choice>
        <mc:Fallback xmlns="">
          <p:pic>
            <p:nvPicPr>
              <p:cNvPr id="22" name="Рукописный ввод 21">
                <a:extLst>
                  <a:ext uri="{FF2B5EF4-FFF2-40B4-BE49-F238E27FC236}">
                    <a16:creationId xmlns:a16="http://schemas.microsoft.com/office/drawing/2014/main" id="{BB8B7F80-40F8-4D51-B284-A69B2E9DD36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76696" y="5589767"/>
                <a:ext cx="2160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3" name="Рукописный ввод 22">
                <a:extLst>
                  <a:ext uri="{FF2B5EF4-FFF2-40B4-BE49-F238E27FC236}">
                    <a16:creationId xmlns:a16="http://schemas.microsoft.com/office/drawing/2014/main" id="{ED895013-0159-452C-AE3D-B2436C78560F}"/>
                  </a:ext>
                </a:extLst>
              </p14:cNvPr>
              <p14:cNvContentPartPr/>
              <p14:nvPr/>
            </p14:nvContentPartPr>
            <p14:xfrm>
              <a:off x="4577416" y="5595527"/>
              <a:ext cx="360" cy="360"/>
            </p14:xfrm>
          </p:contentPart>
        </mc:Choice>
        <mc:Fallback xmlns="">
          <p:pic>
            <p:nvPicPr>
              <p:cNvPr id="23" name="Рукописный ввод 22">
                <a:extLst>
                  <a:ext uri="{FF2B5EF4-FFF2-40B4-BE49-F238E27FC236}">
                    <a16:creationId xmlns:a16="http://schemas.microsoft.com/office/drawing/2014/main" id="{ED895013-0159-452C-AE3D-B2436C78560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68776" y="558652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C21156E-4C9A-4D3E-8960-4D8F4F63A91E}"/>
                  </a:ext>
                </a:extLst>
              </p:cNvPr>
              <p:cNvSpPr txBox="1"/>
              <p:nvPr/>
            </p:nvSpPr>
            <p:spPr>
              <a:xfrm>
                <a:off x="4631223" y="5414371"/>
                <a:ext cx="1650516" cy="4706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=±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C21156E-4C9A-4D3E-8960-4D8F4F63A9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223" y="5414371"/>
                <a:ext cx="1650516" cy="470642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2" name="Рукописный ввод 31">
                <a:extLst>
                  <a:ext uri="{FF2B5EF4-FFF2-40B4-BE49-F238E27FC236}">
                    <a16:creationId xmlns:a16="http://schemas.microsoft.com/office/drawing/2014/main" id="{33C60C6B-4F63-4243-997F-B9F8EEB74696}"/>
                  </a:ext>
                </a:extLst>
              </p14:cNvPr>
              <p14:cNvContentPartPr/>
              <p14:nvPr/>
            </p14:nvContentPartPr>
            <p14:xfrm>
              <a:off x="12310887" y="5390084"/>
              <a:ext cx="360" cy="360"/>
            </p14:xfrm>
          </p:contentPart>
        </mc:Choice>
        <mc:Fallback xmlns="">
          <p:pic>
            <p:nvPicPr>
              <p:cNvPr id="32" name="Рукописный ввод 31">
                <a:extLst>
                  <a:ext uri="{FF2B5EF4-FFF2-40B4-BE49-F238E27FC236}">
                    <a16:creationId xmlns:a16="http://schemas.microsoft.com/office/drawing/2014/main" id="{33C60C6B-4F63-4243-997F-B9F8EEB7469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301887" y="538144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3" name="Рукописный ввод 32">
                <a:extLst>
                  <a:ext uri="{FF2B5EF4-FFF2-40B4-BE49-F238E27FC236}">
                    <a16:creationId xmlns:a16="http://schemas.microsoft.com/office/drawing/2014/main" id="{94AA6F51-6DD2-431C-8371-77965C6081F2}"/>
                  </a:ext>
                </a:extLst>
              </p14:cNvPr>
              <p14:cNvContentPartPr/>
              <p14:nvPr/>
            </p14:nvContentPartPr>
            <p14:xfrm>
              <a:off x="12378567" y="5529044"/>
              <a:ext cx="21960" cy="20520"/>
            </p14:xfrm>
          </p:contentPart>
        </mc:Choice>
        <mc:Fallback xmlns="">
          <p:pic>
            <p:nvPicPr>
              <p:cNvPr id="33" name="Рукописный ввод 32">
                <a:extLst>
                  <a:ext uri="{FF2B5EF4-FFF2-40B4-BE49-F238E27FC236}">
                    <a16:creationId xmlns:a16="http://schemas.microsoft.com/office/drawing/2014/main" id="{94AA6F51-6DD2-431C-8371-77965C6081F2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2369567" y="5520404"/>
                <a:ext cx="39600" cy="38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83606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BC3BA8-A657-4AD8-B80A-7333B1287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FA580E9-C349-44DA-AB38-702EC39AAE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139" r="5667" b="18750"/>
          <a:stretch/>
        </p:blipFill>
        <p:spPr>
          <a:xfrm>
            <a:off x="2480807" y="63612"/>
            <a:ext cx="7036904" cy="3307742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8D56FB2-E7A7-4EA8-BE79-C7B4E3A671E3}"/>
                  </a:ext>
                </a:extLst>
              </p:cNvPr>
              <p:cNvSpPr txBox="1"/>
              <p:nvPr/>
            </p:nvSpPr>
            <p:spPr>
              <a:xfrm>
                <a:off x="6961367" y="3251326"/>
                <a:ext cx="1663339" cy="4706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ru-RU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:2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8D56FB2-E7A7-4EA8-BE79-C7B4E3A671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1367" y="3251326"/>
                <a:ext cx="1663339" cy="47064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28AA7E2-2DD4-4A3F-9F12-3C39A809504E}"/>
                  </a:ext>
                </a:extLst>
              </p:cNvPr>
              <p:cNvSpPr txBox="1"/>
              <p:nvPr/>
            </p:nvSpPr>
            <p:spPr>
              <a:xfrm>
                <a:off x="3438939" y="3251326"/>
                <a:ext cx="1706749" cy="4706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:2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28AA7E2-2DD4-4A3F-9F12-3C39A80950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8939" y="3251326"/>
                <a:ext cx="1706749" cy="4706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999EFD7-7052-49AB-864C-74A1B1F152F0}"/>
                  </a:ext>
                </a:extLst>
              </p:cNvPr>
              <p:cNvSpPr txBox="1"/>
              <p:nvPr/>
            </p:nvSpPr>
            <p:spPr>
              <a:xfrm>
                <a:off x="3438939" y="3868312"/>
                <a:ext cx="1834477" cy="4724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999EFD7-7052-49AB-864C-74A1B1F152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8939" y="3868312"/>
                <a:ext cx="1834477" cy="47243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A4C79F0-AF17-4CE9-A7E9-BE4F3F6791C6}"/>
                  </a:ext>
                </a:extLst>
              </p:cNvPr>
              <p:cNvSpPr txBox="1"/>
              <p:nvPr/>
            </p:nvSpPr>
            <p:spPr>
              <a:xfrm>
                <a:off x="7020938" y="3809196"/>
                <a:ext cx="1834477" cy="4706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A4C79F0-AF17-4CE9-A7E9-BE4F3F6791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938" y="3809196"/>
                <a:ext cx="1834477" cy="47064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6C7CDDC-0C8B-4DEE-8C8C-C8BAC8AADC02}"/>
                  </a:ext>
                </a:extLst>
              </p:cNvPr>
              <p:cNvSpPr txBox="1"/>
              <p:nvPr/>
            </p:nvSpPr>
            <p:spPr>
              <a:xfrm>
                <a:off x="2786970" y="4487093"/>
                <a:ext cx="8305100" cy="6163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solidFill>
                            <a:srgbClr val="836967"/>
                          </a:solidFill>
                          <a:latin typeface="Cambria Math" panose="02040503050406030204" pitchFamily="18" charset="0"/>
                        </a:rPr>
                        <m:t>П</m:t>
                      </m:r>
                      <m:r>
                        <a:rPr lang="ru-RU" b="0" i="0" smtClean="0">
                          <a:solidFill>
                            <a:srgbClr val="836967"/>
                          </a:solidFill>
                          <a:latin typeface="Cambria Math" panose="02040503050406030204" pitchFamily="18" charset="0"/>
                        </a:rPr>
                        <m:t>роизведём отбор корней на числовой окружности на промежутке</m:t>
                      </m:r>
                      <m:d>
                        <m:dPr>
                          <m:begChr m:val="["/>
                          <m:endChr m:val="]"/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6C7CDDC-0C8B-4DEE-8C8C-C8BAC8AADC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6970" y="4487093"/>
                <a:ext cx="8305100" cy="616387"/>
              </a:xfrm>
              <a:prstGeom prst="rect">
                <a:avLst/>
              </a:prstGeom>
              <a:blipFill>
                <a:blip r:embed="rId7"/>
                <a:stretch>
                  <a:fillRect b="-9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1628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EB7F89-0964-47BA-B855-D4BD3C190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3547840"/>
          </a:xfrm>
        </p:spPr>
        <p:txBody>
          <a:bodyPr>
            <a:normAutofit/>
          </a:bodyPr>
          <a:lstStyle/>
          <a:p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26FDBD-674D-4406-8400-E7F2AE3C1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4975" y="771525"/>
            <a:ext cx="9799637" cy="3886200"/>
          </a:xfrm>
        </p:spPr>
        <p:txBody>
          <a:bodyPr>
            <a:normAutofit/>
          </a:bodyPr>
          <a:lstStyle/>
          <a:p>
            <a:r>
              <a:rPr lang="ru-RU" sz="2400" dirty="0"/>
              <a:t>За задание  можно получить </a:t>
            </a:r>
            <a:r>
              <a:rPr lang="ru-RU" sz="2400" b="1" dirty="0"/>
              <a:t>2 балла</a:t>
            </a:r>
            <a:r>
              <a:rPr lang="ru-RU" sz="2400" dirty="0"/>
              <a:t>.</a:t>
            </a:r>
          </a:p>
          <a:p>
            <a:r>
              <a:rPr lang="ru-RU" sz="2400" dirty="0"/>
              <a:t>Уровень сложности : </a:t>
            </a:r>
            <a:r>
              <a:rPr lang="ru-RU" sz="2400" b="1" dirty="0"/>
              <a:t>повышенный</a:t>
            </a:r>
            <a:r>
              <a:rPr lang="ru-RU" sz="2400" dirty="0"/>
              <a:t>.</a:t>
            </a:r>
          </a:p>
          <a:p>
            <a:r>
              <a:rPr lang="ru-RU" sz="2400" dirty="0"/>
              <a:t>Процент выполнения: </a:t>
            </a:r>
            <a:r>
              <a:rPr lang="ru-RU" sz="2400" b="1" dirty="0"/>
              <a:t>45,3%.</a:t>
            </a:r>
          </a:p>
          <a:p>
            <a:r>
              <a:rPr lang="ru-RU" sz="2400" dirty="0"/>
              <a:t>На решение отводится </a:t>
            </a:r>
            <a:r>
              <a:rPr lang="ru-RU" sz="2400" b="1" dirty="0"/>
              <a:t>10 минут.</a:t>
            </a:r>
          </a:p>
          <a:p>
            <a:r>
              <a:rPr lang="ru-RU" sz="2400" b="1" dirty="0"/>
              <a:t>Требование: </a:t>
            </a:r>
            <a:r>
              <a:rPr lang="ru-RU" sz="2400" dirty="0"/>
              <a:t>полная запись решения с обоснованием выполненных действий.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920964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1B62420-4717-468E-A9FB-3A7E13DB0F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179" r="28850" b="27102"/>
          <a:stretch/>
        </p:blipFill>
        <p:spPr>
          <a:xfrm>
            <a:off x="4348442" y="68936"/>
            <a:ext cx="3753016" cy="3079780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2BBA03B-1E37-47BB-9AEA-D6C759536E91}"/>
                  </a:ext>
                </a:extLst>
              </p:cNvPr>
              <p:cNvSpPr txBox="1"/>
              <p:nvPr/>
            </p:nvSpPr>
            <p:spPr>
              <a:xfrm>
                <a:off x="4949687" y="1470327"/>
                <a:ext cx="20531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2BBA03B-1E37-47BB-9AEA-D6C759536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9687" y="1470327"/>
                <a:ext cx="205313" cy="276999"/>
              </a:xfrm>
              <a:prstGeom prst="rect">
                <a:avLst/>
              </a:prstGeom>
              <a:blipFill>
                <a:blip r:embed="rId3"/>
                <a:stretch>
                  <a:fillRect l="-14706" r="-11765" b="-21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A4D4944-7998-4F4E-912C-59B4E673F9D1}"/>
                  </a:ext>
                </a:extLst>
              </p:cNvPr>
              <p:cNvSpPr txBox="1"/>
              <p:nvPr/>
            </p:nvSpPr>
            <p:spPr>
              <a:xfrm>
                <a:off x="6285506" y="2818737"/>
                <a:ext cx="333553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A4D4944-7998-4F4E-912C-59B4E673F9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506" y="2818737"/>
                <a:ext cx="333553" cy="5186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69ED853-C824-432F-B717-28A34F836BF7}"/>
                  </a:ext>
                </a:extLst>
              </p:cNvPr>
              <p:cNvSpPr txBox="1"/>
              <p:nvPr/>
            </p:nvSpPr>
            <p:spPr>
              <a:xfrm>
                <a:off x="8551627" y="624110"/>
                <a:ext cx="75963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𝛱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69ED853-C824-432F-B717-28A34F836B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1627" y="624110"/>
                <a:ext cx="759632" cy="276999"/>
              </a:xfrm>
              <a:prstGeom prst="rect">
                <a:avLst/>
              </a:prstGeom>
              <a:blipFill>
                <a:blip r:embed="rId5"/>
                <a:stretch>
                  <a:fillRect l="-3226" r="-5645" b="-195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66538BA-AADC-4A9A-A1D8-E53B2C0A855B}"/>
                  </a:ext>
                </a:extLst>
              </p:cNvPr>
              <p:cNvSpPr txBox="1"/>
              <p:nvPr/>
            </p:nvSpPr>
            <p:spPr>
              <a:xfrm>
                <a:off x="8551627" y="882655"/>
                <a:ext cx="89319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𝛱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66538BA-AADC-4A9A-A1D8-E53B2C0A85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1627" y="882655"/>
                <a:ext cx="893193" cy="52039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18EBB14-C665-4D50-8120-A09ED7D4500F}"/>
                  </a:ext>
                </a:extLst>
              </p:cNvPr>
              <p:cNvSpPr txBox="1"/>
              <p:nvPr/>
            </p:nvSpPr>
            <p:spPr>
              <a:xfrm>
                <a:off x="8551627" y="1416086"/>
                <a:ext cx="1621982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𝛱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𝛱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18EBB14-C665-4D50-8120-A09ED7D450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1627" y="1416086"/>
                <a:ext cx="1621982" cy="5259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87B306D-4399-4B49-96E8-A5FD8E257D3E}"/>
                  </a:ext>
                </a:extLst>
              </p:cNvPr>
              <p:cNvSpPr txBox="1"/>
              <p:nvPr/>
            </p:nvSpPr>
            <p:spPr>
              <a:xfrm>
                <a:off x="8551627" y="1955096"/>
                <a:ext cx="102143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11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𝛱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87B306D-4399-4B49-96E8-A5FD8E257D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1627" y="1955096"/>
                <a:ext cx="1021433" cy="52039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E6FBE2F-4641-47B2-A81E-84D16E94EC09}"/>
                  </a:ext>
                </a:extLst>
              </p:cNvPr>
              <p:cNvSpPr txBox="1"/>
              <p:nvPr/>
            </p:nvSpPr>
            <p:spPr>
              <a:xfrm>
                <a:off x="8551626" y="2615094"/>
                <a:ext cx="893193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𝛱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E6FBE2F-4641-47B2-A81E-84D16E94EC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1626" y="2615094"/>
                <a:ext cx="893193" cy="51860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0CED5EC-0F5E-487B-8D28-5F366D5CE13C}"/>
                  </a:ext>
                </a:extLst>
              </p:cNvPr>
              <p:cNvSpPr txBox="1"/>
              <p:nvPr/>
            </p:nvSpPr>
            <p:spPr>
              <a:xfrm>
                <a:off x="4662364" y="1402076"/>
                <a:ext cx="28732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0CED5EC-0F5E-487B-8D28-5F366D5CE1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2364" y="1402076"/>
                <a:ext cx="287323" cy="276999"/>
              </a:xfrm>
              <a:prstGeom prst="rect">
                <a:avLst/>
              </a:prstGeom>
              <a:blipFill>
                <a:blip r:embed="rId10"/>
                <a:stretch>
                  <a:fillRect l="-10638" r="-4255" b="-2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E27C9EF-8436-4D1C-ABFF-CA0A15B15756}"/>
                  </a:ext>
                </a:extLst>
              </p:cNvPr>
              <p:cNvSpPr txBox="1"/>
              <p:nvPr/>
            </p:nvSpPr>
            <p:spPr>
              <a:xfrm>
                <a:off x="4849718" y="2011556"/>
                <a:ext cx="29264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E27C9EF-8436-4D1C-ABFF-CA0A15B157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9718" y="2011556"/>
                <a:ext cx="292644" cy="276999"/>
              </a:xfrm>
              <a:prstGeom prst="rect">
                <a:avLst/>
              </a:prstGeom>
              <a:blipFill>
                <a:blip r:embed="rId11"/>
                <a:stretch>
                  <a:fillRect l="-10417" r="-4167" b="-2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9E61D43-1DA8-403D-B9A6-1FE913F71BA2}"/>
                  </a:ext>
                </a:extLst>
              </p:cNvPr>
              <p:cNvSpPr txBox="1"/>
              <p:nvPr/>
            </p:nvSpPr>
            <p:spPr>
              <a:xfrm>
                <a:off x="5261426" y="2541738"/>
                <a:ext cx="29264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9E61D43-1DA8-403D-B9A6-1FE913F71B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426" y="2541738"/>
                <a:ext cx="292644" cy="276999"/>
              </a:xfrm>
              <a:prstGeom prst="rect">
                <a:avLst/>
              </a:prstGeom>
              <a:blipFill>
                <a:blip r:embed="rId12"/>
                <a:stretch>
                  <a:fillRect l="-10417" r="-6250" b="-2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B67ED75-A0AE-4C2D-85B1-49DCC6BB8FDD}"/>
                  </a:ext>
                </a:extLst>
              </p:cNvPr>
              <p:cNvSpPr txBox="1"/>
              <p:nvPr/>
            </p:nvSpPr>
            <p:spPr>
              <a:xfrm>
                <a:off x="5767778" y="2818737"/>
                <a:ext cx="29264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B67ED75-A0AE-4C2D-85B1-49DCC6BB8F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7778" y="2818737"/>
                <a:ext cx="292644" cy="276999"/>
              </a:xfrm>
              <a:prstGeom prst="rect">
                <a:avLst/>
              </a:prstGeom>
              <a:blipFill>
                <a:blip r:embed="rId13"/>
                <a:stretch>
                  <a:fillRect l="-10417" r="-6250" b="-195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105BB37-4599-4DE7-97AC-4BB24D090470}"/>
                  </a:ext>
                </a:extLst>
              </p:cNvPr>
              <p:cNvSpPr txBox="1"/>
              <p:nvPr/>
            </p:nvSpPr>
            <p:spPr>
              <a:xfrm>
                <a:off x="6638044" y="2890249"/>
                <a:ext cx="29264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105BB37-4599-4DE7-97AC-4BB24D0904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8044" y="2890249"/>
                <a:ext cx="292644" cy="276999"/>
              </a:xfrm>
              <a:prstGeom prst="rect">
                <a:avLst/>
              </a:prstGeom>
              <a:blipFill>
                <a:blip r:embed="rId14"/>
                <a:stretch>
                  <a:fillRect l="-10417" r="-6250" b="-195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0721A07-6880-4D59-BFAB-65C4796AE000}"/>
                  </a:ext>
                </a:extLst>
              </p:cNvPr>
              <p:cNvSpPr txBox="1"/>
              <p:nvPr/>
            </p:nvSpPr>
            <p:spPr>
              <a:xfrm>
                <a:off x="2516588" y="4178410"/>
                <a:ext cx="2457789" cy="3936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ru-RU" dirty="0">
                    <a:solidFill>
                      <a:srgbClr val="836967"/>
                    </a:solidFill>
                    <a:latin typeface="Cambria Math" panose="02040503050406030204" pitchFamily="18" charset="0"/>
                  </a:rPr>
                  <a:t>Ответ: </a:t>
                </a:r>
                <a14:m>
                  <m:oMath xmlns:m="http://schemas.openxmlformats.org/officeDocument/2006/math">
                    <m:r>
                      <a:rPr lang="ru-RU" b="0" i="0" smtClean="0">
                        <a:solidFill>
                          <a:srgbClr val="836967"/>
                        </a:solidFill>
                        <a:latin typeface="Cambria Math" panose="02040503050406030204" pitchFamily="18" charset="0"/>
                      </a:rPr>
                      <m:t>а)</m:t>
                    </m:r>
                    <m:f>
                      <m:fPr>
                        <m:ctrlPr>
                          <a:rPr lang="ru-RU" i="1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𝛱</m:t>
                        </m:r>
                      </m:num>
                      <m:den>
                        <m:r>
                          <a:rPr lang="ru-RU" i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ru-RU" i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𝛱</m:t>
                        </m:r>
                      </m:num>
                      <m:den>
                        <m:r>
                          <a:rPr lang="ru-RU" i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i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ru-RU" b="0" i="1" smtClean="0">
                        <a:latin typeface="Cambria Math" panose="02040503050406030204" pitchFamily="18" charset="0"/>
                      </a:rPr>
                      <m:t>;  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0721A07-6880-4D59-BFAB-65C4796AE0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6588" y="4178410"/>
                <a:ext cx="2457789" cy="393698"/>
              </a:xfrm>
              <a:prstGeom prst="rect">
                <a:avLst/>
              </a:prstGeom>
              <a:blipFill>
                <a:blip r:embed="rId15"/>
                <a:stretch>
                  <a:fillRect l="-5955" t="-7692" b="-184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939FD66-A173-4B6B-8C39-FB26880E1926}"/>
                  </a:ext>
                </a:extLst>
              </p:cNvPr>
              <p:cNvSpPr txBox="1"/>
              <p:nvPr/>
            </p:nvSpPr>
            <p:spPr>
              <a:xfrm>
                <a:off x="4949687" y="4116886"/>
                <a:ext cx="1462195" cy="51674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𝛱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𝛱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939FD66-A173-4B6B-8C39-FB26880E19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9687" y="4116886"/>
                <a:ext cx="1462195" cy="51674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EED71C0-053B-484E-B082-D093A886BDC4}"/>
                  </a:ext>
                </a:extLst>
              </p:cNvPr>
              <p:cNvSpPr txBox="1"/>
              <p:nvPr/>
            </p:nvSpPr>
            <p:spPr>
              <a:xfrm>
                <a:off x="2516588" y="4774758"/>
                <a:ext cx="2232021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 panose="02040503050406030204" pitchFamily="18" charset="0"/>
                        </a:rPr>
                        <m:t>б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ru-RU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;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;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;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11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;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EED71C0-053B-484E-B082-D093A886BD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6588" y="4774758"/>
                <a:ext cx="2232021" cy="525978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1458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F4C104D-5F30-4811-9376-566B26E47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15E34B-5D02-4E01-A936-E8E1C0AB6F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41F1B4-92CA-47AC-BA3E-D7EF23C63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5172" y="124108"/>
            <a:ext cx="4609417" cy="5928511"/>
          </a:xfrm>
          <a:prstGeom prst="rect">
            <a:avLst/>
          </a:prstGeom>
        </p:spPr>
      </p:pic>
      <p:sp>
        <p:nvSpPr>
          <p:cNvPr id="16" name="Freeform 11">
            <a:extLst>
              <a:ext uri="{FF2B5EF4-FFF2-40B4-BE49-F238E27FC236}">
                <a16:creationId xmlns:a16="http://schemas.microsoft.com/office/drawing/2014/main" id="{7DE3414B-B032-4710-A468-D3285E38C5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4973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DF65E7C-1A27-40EE-8EA6-2C72B0D3CC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514" y="510363"/>
            <a:ext cx="8915400" cy="3777622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https://math100.ru/</a:t>
            </a:r>
            <a:endParaRPr lang="ru-RU" dirty="0"/>
          </a:p>
          <a:p>
            <a:r>
              <a:rPr lang="en-US" dirty="0">
                <a:hlinkClick r:id="rId3"/>
              </a:rPr>
              <a:t>https://vk.com/shkolapifagora</a:t>
            </a:r>
            <a:endParaRPr lang="ru-RU" dirty="0"/>
          </a:p>
          <a:p>
            <a:r>
              <a:rPr lang="en-US" dirty="0">
                <a:hlinkClick r:id="rId4"/>
              </a:rPr>
              <a:t>https://math.shkolkovo.net/</a:t>
            </a:r>
            <a:endParaRPr lang="ru-RU" dirty="0"/>
          </a:p>
          <a:p>
            <a:pPr algn="l"/>
            <a:r>
              <a:rPr lang="ru-RU" b="1" dirty="0">
                <a:solidFill>
                  <a:srgbClr val="1A1A1A"/>
                </a:solidFill>
                <a:effectLst/>
                <a:latin typeface="Arial" panose="020B0604020202020204" pitchFamily="34" charset="0"/>
              </a:rPr>
              <a:t>Балаян, Каспаров: Математика: уравнения и неравенства. Подготовка к ЕГЭ: профильный уровень</a:t>
            </a:r>
            <a:br>
              <a:rPr lang="ru-RU" b="1" dirty="0">
                <a:solidFill>
                  <a:srgbClr val="1A1A1A"/>
                </a:solidFill>
                <a:effectLst/>
                <a:latin typeface="Arial" panose="020B0604020202020204" pitchFamily="34" charset="0"/>
              </a:rPr>
            </a:br>
            <a:endParaRPr lang="ru-RU" b="1" dirty="0">
              <a:solidFill>
                <a:srgbClr val="1A1A1A"/>
              </a:solidFill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br>
              <a:rPr lang="ru-RU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9809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8ADF3C-CC4F-40F1-A454-F57920A8D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Квадратные тригонометрические уравнения.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C02267-3F21-4ED2-8335-D43CB4C1F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905000"/>
            <a:ext cx="8915400" cy="4095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2152AF0-25E3-444B-B547-DEF46F6D925D}"/>
                  </a:ext>
                </a:extLst>
              </p:cNvPr>
              <p:cNvSpPr txBox="1"/>
              <p:nvPr/>
            </p:nvSpPr>
            <p:spPr>
              <a:xfrm>
                <a:off x="2724150" y="2190750"/>
                <a:ext cx="6020116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 smtClean="0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ru-RU" sz="32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2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ru-RU" sz="32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ru-RU" sz="32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32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ru-RU" sz="32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sz="3200" i="1">
                          <a:latin typeface="Cambria Math" panose="02040503050406030204" pitchFamily="18" charset="0"/>
                        </a:rPr>
                        <m:t>𝑏𝑓</m:t>
                      </m:r>
                      <m:d>
                        <m:dPr>
                          <m:ctrlPr>
                            <a:rPr lang="ru-RU" sz="32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32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ru-RU" sz="32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sz="3200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ru-RU" sz="3200" i="0">
                          <a:latin typeface="Cambria Math" panose="02040503050406030204" pitchFamily="18" charset="0"/>
                        </a:rPr>
                        <m:t>=0;</m:t>
                      </m:r>
                      <m:r>
                        <a:rPr lang="ru-RU" sz="32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ru-RU" sz="3200" i="0">
                          <a:latin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2152AF0-25E3-444B-B547-DEF46F6D92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4150" y="2190750"/>
                <a:ext cx="6020116" cy="4924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6">
                <a:extLst>
                  <a:ext uri="{FF2B5EF4-FFF2-40B4-BE49-F238E27FC236}">
                    <a16:creationId xmlns:a16="http://schemas.microsoft.com/office/drawing/2014/main" id="{8A696ED2-E0EB-435D-A493-EAAA52447C59}"/>
                  </a:ext>
                </a:extLst>
              </p:cNvPr>
              <p:cNvSpPr txBox="1"/>
              <p:nvPr/>
            </p:nvSpPr>
            <p:spPr>
              <a:xfrm>
                <a:off x="2943225" y="3167390"/>
                <a:ext cx="6550632" cy="12618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f(x)-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одна из функций</a:t>
                </a:r>
                <a:r>
                  <a:rPr lang="ru-RU" sz="2000" dirty="0"/>
                  <a:t>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func>
                          <m:func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func>
                              <m:func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tg</m:t>
                                </m:r>
                              </m:fName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func>
                                  <m:func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800" b="0" i="0" smtClean="0">
                                        <a:latin typeface="Cambria Math" panose="02040503050406030204" pitchFamily="18" charset="0"/>
                                      </a:rPr>
                                      <m:t>ctg</m:t>
                                    </m:r>
                                  </m:fName>
                                  <m:e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func>
                              </m:e>
                            </m:func>
                          </m:e>
                        </m:func>
                      </m:e>
                    </m:func>
                  </m:oMath>
                </a14:m>
                <a:r>
                  <a:rPr lang="ru-RU" sz="2800" i="1" dirty="0"/>
                  <a:t>, 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 такое уравнение с помощью замены</a:t>
                </a:r>
                <a:r>
                  <a:rPr lang="ru-RU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f(x)=t</a:t>
                </a:r>
                <a:r>
                  <a:rPr lang="ru-RU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сводится к квадратному уравнению</a:t>
                </a:r>
              </a:p>
            </p:txBody>
          </p:sp>
        </mc:Choice>
        <mc:Fallback xmlns="">
          <p:sp>
            <p:nvSpPr>
              <p:cNvPr id="5" name="TextBox 6">
                <a:extLst>
                  <a:ext uri="{FF2B5EF4-FFF2-40B4-BE49-F238E27FC236}">
                    <a16:creationId xmlns:a16="http://schemas.microsoft.com/office/drawing/2014/main" id="{8A696ED2-E0EB-435D-A493-EAAA52447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3225" y="3167390"/>
                <a:ext cx="6550632" cy="1261884"/>
              </a:xfrm>
              <a:prstGeom prst="rect">
                <a:avLst/>
              </a:prstGeom>
              <a:blipFill>
                <a:blip r:embed="rId3"/>
                <a:stretch>
                  <a:fillRect l="-1490" t="-5314" r="-2142" b="-101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81F900C0-123E-4A16-9CBD-41E5DE50F92A}"/>
                  </a:ext>
                </a:extLst>
              </p14:cNvPr>
              <p14:cNvContentPartPr/>
              <p14:nvPr/>
            </p14:nvContentPartPr>
            <p14:xfrm>
              <a:off x="7359496" y="3413176"/>
              <a:ext cx="32400" cy="5760"/>
            </p14:xfrm>
          </p:contentPart>
        </mc:Choice>
        <mc:Fallback xmlns=""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81F900C0-123E-4A16-9CBD-41E5DE50F92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50856" y="3404176"/>
                <a:ext cx="50040" cy="23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80482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57ECFD-245F-42AA-9FA1-2B3A6AE64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622" y="451774"/>
            <a:ext cx="5692953" cy="990006"/>
          </a:xfrm>
        </p:spPr>
        <p:txBody>
          <a:bodyPr/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8581B391-4F7E-440A-8610-DA98637DF3B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27816" y="1212067"/>
                <a:ext cx="9675812" cy="1568395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ru-RU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Решение.</a:t>
                </a:r>
              </a:p>
              <a:p>
                <a:pPr marL="0" indent="0">
                  <a:buNone/>
                </a:pP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 квадратному  уравнению  относительно  </a:t>
                </a:r>
                <a:r>
                  <a:rPr lang="en-US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cos x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можно свести уравнение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20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𝑠𝑖𝑛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𝑐𝑜𝑠</m:t>
                        </m:r>
                      </m:e>
                    </m:func>
                  </m:oMath>
                </a14:m>
                <a:r>
                  <a:rPr lang="en-US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+c=0 , a ≠ 0 </a:t>
                </a:r>
                <a:r>
                  <a:rPr lang="ru-RU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если заменить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𝑠𝑖𝑛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2 </m:t>
                        </m:r>
                      </m:sup>
                    </m:sSup>
                  </m:oMath>
                </a14:m>
                <a:r>
                  <a:rPr lang="en-US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</a:t>
                </a:r>
                <a14:m>
                  <m:oMath xmlns:m="http://schemas.openxmlformats.org/officeDocument/2006/math">
                    <m:r>
                      <a:rPr lang="en-US" sz="20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000" dirty="0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ru-RU" sz="2000" i="0" dirty="0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ru-RU" sz="2000" i="1" dirty="0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ru-RU" sz="2000" i="0" dirty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e>
                          <m:sup>
                            <m:r>
                              <a:rPr lang="ru-RU" sz="2000" i="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sz="2000" b="0" i="0" dirty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8581B391-4F7E-440A-8610-DA98637DF3B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27816" y="1212067"/>
                <a:ext cx="9675812" cy="1568395"/>
              </a:xfrm>
              <a:blipFill>
                <a:blip r:embed="rId2"/>
                <a:stretch>
                  <a:fillRect l="-567" t="-38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855B9E-7F6B-4A3B-9A76-A11E6184E9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412" y="103651"/>
            <a:ext cx="5692952" cy="1297077"/>
          </a:xfrm>
          <a:prstGeom prst="rect">
            <a:avLst/>
          </a:prstGeom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AF181D15-6149-4DD9-8B11-D64574300D6E}"/>
              </a:ext>
            </a:extLst>
          </p:cNvPr>
          <p:cNvGrpSpPr/>
          <p:nvPr/>
        </p:nvGrpSpPr>
        <p:grpSpPr>
          <a:xfrm>
            <a:off x="2276656" y="3402767"/>
            <a:ext cx="56880" cy="22680"/>
            <a:chOff x="2276656" y="3402767"/>
            <a:chExt cx="56880" cy="22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4" name="Рукописный ввод 3">
                  <a:extLst>
                    <a:ext uri="{FF2B5EF4-FFF2-40B4-BE49-F238E27FC236}">
                      <a16:creationId xmlns:a16="http://schemas.microsoft.com/office/drawing/2014/main" id="{033940ED-34F0-43B9-828E-387BB360B60A}"/>
                    </a:ext>
                  </a:extLst>
                </p14:cNvPr>
                <p14:cNvContentPartPr/>
                <p14:nvPr/>
              </p14:nvContentPartPr>
              <p14:xfrm>
                <a:off x="2276656" y="3421127"/>
                <a:ext cx="20160" cy="4320"/>
              </p14:xfrm>
            </p:contentPart>
          </mc:Choice>
          <mc:Fallback xmlns="">
            <p:pic>
              <p:nvPicPr>
                <p:cNvPr id="4" name="Рукописный ввод 3">
                  <a:extLst>
                    <a:ext uri="{FF2B5EF4-FFF2-40B4-BE49-F238E27FC236}">
                      <a16:creationId xmlns:a16="http://schemas.microsoft.com/office/drawing/2014/main" id="{033940ED-34F0-43B9-828E-387BB360B60A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267656" y="3412127"/>
                  <a:ext cx="3780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6" name="Рукописный ввод 5">
                  <a:extLst>
                    <a:ext uri="{FF2B5EF4-FFF2-40B4-BE49-F238E27FC236}">
                      <a16:creationId xmlns:a16="http://schemas.microsoft.com/office/drawing/2014/main" id="{E49C5A11-321A-4DAF-88CD-F92D59881D72}"/>
                    </a:ext>
                  </a:extLst>
                </p14:cNvPr>
                <p14:cNvContentPartPr/>
                <p14:nvPr/>
              </p14:nvContentPartPr>
              <p14:xfrm>
                <a:off x="2314096" y="3402767"/>
                <a:ext cx="19440" cy="15480"/>
              </p14:xfrm>
            </p:contentPart>
          </mc:Choice>
          <mc:Fallback xmlns="">
            <p:pic>
              <p:nvPicPr>
                <p:cNvPr id="6" name="Рукописный ввод 5">
                  <a:extLst>
                    <a:ext uri="{FF2B5EF4-FFF2-40B4-BE49-F238E27FC236}">
                      <a16:creationId xmlns:a16="http://schemas.microsoft.com/office/drawing/2014/main" id="{E49C5A11-321A-4DAF-88CD-F92D59881D72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305096" y="3393767"/>
                  <a:ext cx="37080" cy="33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BC0B3DCA-F32F-45BF-B9AE-B41222321419}"/>
              </a:ext>
            </a:extLst>
          </p:cNvPr>
          <p:cNvGrpSpPr/>
          <p:nvPr/>
        </p:nvGrpSpPr>
        <p:grpSpPr>
          <a:xfrm>
            <a:off x="2602096" y="3375767"/>
            <a:ext cx="37800" cy="36360"/>
            <a:chOff x="2602096" y="3375767"/>
            <a:chExt cx="37800" cy="36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7" name="Рукописный ввод 6">
                  <a:extLst>
                    <a:ext uri="{FF2B5EF4-FFF2-40B4-BE49-F238E27FC236}">
                      <a16:creationId xmlns:a16="http://schemas.microsoft.com/office/drawing/2014/main" id="{32860B87-6F09-4337-9586-BCD58493A271}"/>
                    </a:ext>
                  </a:extLst>
                </p14:cNvPr>
                <p14:cNvContentPartPr/>
                <p14:nvPr/>
              </p14:nvContentPartPr>
              <p14:xfrm>
                <a:off x="2602096" y="3403847"/>
                <a:ext cx="2880" cy="1440"/>
              </p14:xfrm>
            </p:contentPart>
          </mc:Choice>
          <mc:Fallback xmlns="">
            <p:pic>
              <p:nvPicPr>
                <p:cNvPr id="7" name="Рукописный ввод 6">
                  <a:extLst>
                    <a:ext uri="{FF2B5EF4-FFF2-40B4-BE49-F238E27FC236}">
                      <a16:creationId xmlns:a16="http://schemas.microsoft.com/office/drawing/2014/main" id="{32860B87-6F09-4337-9586-BCD58493A271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593456" y="3394847"/>
                  <a:ext cx="20520" cy="1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" name="Рукописный ввод 7">
                  <a:extLst>
                    <a:ext uri="{FF2B5EF4-FFF2-40B4-BE49-F238E27FC236}">
                      <a16:creationId xmlns:a16="http://schemas.microsoft.com/office/drawing/2014/main" id="{73864B67-1A45-48E2-8E5D-69DD680CB2C0}"/>
                    </a:ext>
                  </a:extLst>
                </p14:cNvPr>
                <p14:cNvContentPartPr/>
                <p14:nvPr/>
              </p14:nvContentPartPr>
              <p14:xfrm>
                <a:off x="2622616" y="3394847"/>
                <a:ext cx="17280" cy="17280"/>
              </p14:xfrm>
            </p:contentPart>
          </mc:Choice>
          <mc:Fallback xmlns="">
            <p:pic>
              <p:nvPicPr>
                <p:cNvPr id="8" name="Рукописный ввод 7">
                  <a:extLst>
                    <a:ext uri="{FF2B5EF4-FFF2-40B4-BE49-F238E27FC236}">
                      <a16:creationId xmlns:a16="http://schemas.microsoft.com/office/drawing/2014/main" id="{73864B67-1A45-48E2-8E5D-69DD680CB2C0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613616" y="3386207"/>
                  <a:ext cx="3492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Рукописный ввод 10">
                  <a:extLst>
                    <a:ext uri="{FF2B5EF4-FFF2-40B4-BE49-F238E27FC236}">
                      <a16:creationId xmlns:a16="http://schemas.microsoft.com/office/drawing/2014/main" id="{E1E51DD3-D592-44F9-AB26-98B39F16288D}"/>
                    </a:ext>
                  </a:extLst>
                </p14:cNvPr>
                <p14:cNvContentPartPr/>
                <p14:nvPr/>
              </p14:nvContentPartPr>
              <p14:xfrm>
                <a:off x="2605336" y="3375767"/>
                <a:ext cx="19080" cy="14040"/>
              </p14:xfrm>
            </p:contentPart>
          </mc:Choice>
          <mc:Fallback xmlns="">
            <p:pic>
              <p:nvPicPr>
                <p:cNvPr id="11" name="Рукописный ввод 10">
                  <a:extLst>
                    <a:ext uri="{FF2B5EF4-FFF2-40B4-BE49-F238E27FC236}">
                      <a16:creationId xmlns:a16="http://schemas.microsoft.com/office/drawing/2014/main" id="{E1E51DD3-D592-44F9-AB26-98B39F16288D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596336" y="3366767"/>
                  <a:ext cx="36720" cy="31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A93B624-D553-4669-9745-6FF707E7EB17}"/>
                  </a:ext>
                </a:extLst>
              </p:cNvPr>
              <p:cNvSpPr txBox="1"/>
              <p:nvPr/>
            </p:nvSpPr>
            <p:spPr>
              <a:xfrm>
                <a:off x="1250066" y="2350365"/>
                <a:ext cx="362560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0" smtClean="0">
                          <a:latin typeface="Cambria Math" panose="02040503050406030204" pitchFamily="18" charset="0"/>
                        </a:rPr>
                        <m:t>а)     </m:t>
                      </m:r>
                      <m:r>
                        <a:rPr lang="ru-RU" smtClean="0">
                          <a:latin typeface="Cambria Math" panose="02040503050406030204" pitchFamily="18" charset="0"/>
                        </a:rPr>
                        <m:t>6</m:t>
                      </m:r>
                      <m:d>
                        <m:d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1−</m:t>
                          </m:r>
                          <m:func>
                            <m:func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ru-RU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e>
                      </m:d>
                      <m:r>
                        <a:rPr lang="ru-RU" i="0">
                          <a:latin typeface="Cambria Math" panose="02040503050406030204" pitchFamily="18" charset="0"/>
                        </a:rPr>
                        <m:t>+7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i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−1=0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A93B624-D553-4669-9745-6FF707E7EB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0066" y="2350365"/>
                <a:ext cx="3625608" cy="276999"/>
              </a:xfrm>
              <a:prstGeom prst="rect">
                <a:avLst/>
              </a:prstGeom>
              <a:blipFill>
                <a:blip r:embed="rId14"/>
                <a:stretch>
                  <a:fillRect l="-336" r="-1008" b="-4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BEE84FD-4508-44ED-8FA9-BD1120358E08}"/>
                  </a:ext>
                </a:extLst>
              </p:cNvPr>
              <p:cNvSpPr txBox="1"/>
              <p:nvPr/>
            </p:nvSpPr>
            <p:spPr>
              <a:xfrm>
                <a:off x="1226483" y="2639492"/>
                <a:ext cx="277678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6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i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+7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i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+5=0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BEE84FD-4508-44ED-8FA9-BD1120358E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6483" y="2639492"/>
                <a:ext cx="2776786" cy="276999"/>
              </a:xfrm>
              <a:prstGeom prst="rect">
                <a:avLst/>
              </a:prstGeom>
              <a:blipFill>
                <a:blip r:embed="rId15"/>
                <a:stretch>
                  <a:fillRect r="-1316" b="-1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Объект 2">
            <a:extLst>
              <a:ext uri="{FF2B5EF4-FFF2-40B4-BE49-F238E27FC236}">
                <a16:creationId xmlns:a16="http://schemas.microsoft.com/office/drawing/2014/main" id="{EBB0360E-9B21-44D7-B8EA-B1FBCDAE38AE}"/>
              </a:ext>
            </a:extLst>
          </p:cNvPr>
          <p:cNvSpPr txBox="1">
            <a:spLocks/>
          </p:cNvSpPr>
          <p:nvPr/>
        </p:nvSpPr>
        <p:spPr>
          <a:xfrm>
            <a:off x="1250066" y="2817795"/>
            <a:ext cx="902372" cy="5173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719A759-8F38-4F9D-94C3-FBD1EA7E4B2F}"/>
                  </a:ext>
                </a:extLst>
              </p:cNvPr>
              <p:cNvSpPr txBox="1"/>
              <p:nvPr/>
            </p:nvSpPr>
            <p:spPr>
              <a:xfrm>
                <a:off x="2034464" y="2874170"/>
                <a:ext cx="95359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719A759-8F38-4F9D-94C3-FBD1EA7E4B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4464" y="2874170"/>
                <a:ext cx="953594" cy="276999"/>
              </a:xfrm>
              <a:prstGeom prst="rect">
                <a:avLst/>
              </a:prstGeom>
              <a:blipFill>
                <a:blip r:embed="rId16"/>
                <a:stretch>
                  <a:fillRect l="-2564" r="-3846" b="-86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4A8624A-27AD-49B4-826A-AF66C65CB683}"/>
                  </a:ext>
                </a:extLst>
              </p:cNvPr>
              <p:cNvSpPr txBox="1"/>
              <p:nvPr/>
            </p:nvSpPr>
            <p:spPr>
              <a:xfrm>
                <a:off x="1175421" y="3125801"/>
                <a:ext cx="19116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6</m:t>
                      </m:r>
                      <m:sSup>
                        <m:sSup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0">
                          <a:latin typeface="Cambria Math" panose="02040503050406030204" pitchFamily="18" charset="0"/>
                        </a:rPr>
                        <m:t>+7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+5=0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4A8624A-27AD-49B4-826A-AF66C65CB6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5421" y="3125801"/>
                <a:ext cx="1911677" cy="276999"/>
              </a:xfrm>
              <a:prstGeom prst="rect">
                <a:avLst/>
              </a:prstGeom>
              <a:blipFill>
                <a:blip r:embed="rId17"/>
                <a:stretch>
                  <a:fillRect r="-2236" b="-1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847D45E-72E0-4BAA-8A34-1A5133368B12}"/>
                  </a:ext>
                </a:extLst>
              </p:cNvPr>
              <p:cNvSpPr txBox="1"/>
              <p:nvPr/>
            </p:nvSpPr>
            <p:spPr>
              <a:xfrm>
                <a:off x="1261543" y="3414499"/>
                <a:ext cx="895310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847D45E-72E0-4BAA-8A34-1A5133368B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1543" y="3414499"/>
                <a:ext cx="895310" cy="518604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E2A5D01-2B09-4DF9-9F69-E50B5B045526}"/>
                  </a:ext>
                </a:extLst>
              </p:cNvPr>
              <p:cNvSpPr txBox="1"/>
              <p:nvPr/>
            </p:nvSpPr>
            <p:spPr>
              <a:xfrm>
                <a:off x="3295528" y="3428847"/>
                <a:ext cx="855747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=1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E2A5D01-2B09-4DF9-9F69-E50B5B0455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5528" y="3428847"/>
                <a:ext cx="855747" cy="520399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4E5BE04-0B40-401C-902D-5BA7866D4F91}"/>
                  </a:ext>
                </a:extLst>
              </p:cNvPr>
              <p:cNvSpPr txBox="1"/>
              <p:nvPr/>
            </p:nvSpPr>
            <p:spPr>
              <a:xfrm>
                <a:off x="1175421" y="3868611"/>
                <a:ext cx="1196418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4E5BE04-0B40-401C-902D-5BA7866D4F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5421" y="3868611"/>
                <a:ext cx="1196418" cy="518604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A93CEA8-BAE2-428B-8197-B2C84831CEE0}"/>
                  </a:ext>
                </a:extLst>
              </p:cNvPr>
              <p:cNvSpPr txBox="1"/>
              <p:nvPr/>
            </p:nvSpPr>
            <p:spPr>
              <a:xfrm>
                <a:off x="3259269" y="3763863"/>
                <a:ext cx="1151534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=1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A93CEA8-BAE2-428B-8197-B2C84831CE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9269" y="3763863"/>
                <a:ext cx="1151534" cy="520399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6F03344-CA0B-40AE-9449-2C9946447361}"/>
                  </a:ext>
                </a:extLst>
              </p:cNvPr>
              <p:cNvSpPr txBox="1"/>
              <p:nvPr/>
            </p:nvSpPr>
            <p:spPr>
              <a:xfrm>
                <a:off x="789418" y="4310370"/>
                <a:ext cx="2297680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=±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ru-RU" i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𝑍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6F03344-CA0B-40AE-9449-2C99464473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418" y="4310370"/>
                <a:ext cx="2297680" cy="520399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Объект 2">
            <a:extLst>
              <a:ext uri="{FF2B5EF4-FFF2-40B4-BE49-F238E27FC236}">
                <a16:creationId xmlns:a16="http://schemas.microsoft.com/office/drawing/2014/main" id="{D50D638D-C136-4F8E-A592-B731ED15F840}"/>
              </a:ext>
            </a:extLst>
          </p:cNvPr>
          <p:cNvSpPr txBox="1">
            <a:spLocks/>
          </p:cNvSpPr>
          <p:nvPr/>
        </p:nvSpPr>
        <p:spPr>
          <a:xfrm>
            <a:off x="3478355" y="4413987"/>
            <a:ext cx="2102255" cy="40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 корней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C7F3CC5-68FA-4A9E-93F2-A01531B586CB}"/>
                  </a:ext>
                </a:extLst>
              </p:cNvPr>
              <p:cNvSpPr txBox="1"/>
              <p:nvPr/>
            </p:nvSpPr>
            <p:spPr>
              <a:xfrm>
                <a:off x="3550554" y="4222583"/>
                <a:ext cx="151830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["/>
                          <m:endChr m:val="]"/>
                          <m:ctrlPr>
                            <a:rPr lang="ru-RU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−1;1</m:t>
                          </m: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C7F3CC5-68FA-4A9E-93F2-A01531B586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0554" y="4222583"/>
                <a:ext cx="1518301" cy="276999"/>
              </a:xfrm>
              <a:prstGeom prst="rect">
                <a:avLst/>
              </a:prstGeom>
              <a:blipFill>
                <a:blip r:embed="rId23"/>
                <a:stretch>
                  <a:fillRect l="-1600" b="-17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Объект 2">
                <a:extLst>
                  <a:ext uri="{FF2B5EF4-FFF2-40B4-BE49-F238E27FC236}">
                    <a16:creationId xmlns:a16="http://schemas.microsoft.com/office/drawing/2014/main" id="{92F3A21A-879C-49FC-B505-C96FA32439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9418" y="4890566"/>
                <a:ext cx="9675812" cy="176467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10000"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3" charset="2"/>
                  <a:buNone/>
                </a:pP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б) Отберем корни при помощи тригонометрической окружности.</a:t>
                </a:r>
              </a:p>
              <a:p>
                <a:pPr marL="0" indent="0">
                  <a:buFont typeface="Wingdings 3" charset="2"/>
                  <a:buNone/>
                </a:pP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Ответ: а)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i="0">
                        <a:latin typeface="Cambria Math" panose="02040503050406030204" pitchFamily="18" charset="0"/>
                      </a:rPr>
                      <m:t>±</m:t>
                    </m:r>
                    <m:f>
                      <m:fPr>
                        <m:ctrlPr>
                          <a:rPr lang="ru-RU" sz="200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2000" i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sz="2000" i="0">
                        <a:latin typeface="Cambria Math" panose="02040503050406030204" pitchFamily="18" charset="0"/>
                      </a:rPr>
                      <m:t>+2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2000" i="0">
                        <a:latin typeface="Cambria Math" panose="02040503050406030204" pitchFamily="18" charset="0"/>
                      </a:rPr>
                      <m:t>;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2000" i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endParaRPr lang="ru-RU" sz="2000" dirty="0"/>
              </a:p>
              <a:p>
                <a:pPr marL="0" indent="0">
                  <a:buNone/>
                </a:pPr>
                <a:r>
                  <a:rPr lang="ru-RU" sz="2000" dirty="0"/>
                  <a:t>              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б) </a:t>
                </a:r>
                <a14:m>
                  <m:oMath xmlns:m="http://schemas.openxmlformats.org/officeDocument/2006/math">
                    <m:r>
                      <a:rPr lang="ru-RU" sz="2000" dirty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sz="2000" i="1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0" dirty="0">
                            <a:latin typeface="Cambria Math" panose="02040503050406030204" pitchFamily="18" charset="0"/>
                          </a:rPr>
                          <m:t>10</m:t>
                        </m:r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2000" i="0" dirty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sz="2000" i="0" dirty="0">
                        <a:latin typeface="Cambria Math" panose="02040503050406030204" pitchFamily="18" charset="0"/>
                      </a:rPr>
                      <m:t>;−</m:t>
                    </m:r>
                    <m:f>
                      <m:fPr>
                        <m:ctrlPr>
                          <a:rPr lang="ru-RU" sz="2000" i="1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0" dirty="0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2000" i="0" dirty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ru-RU" sz="2000" dirty="0"/>
              </a:p>
              <a:p>
                <a:pPr marL="0" indent="0">
                  <a:buFont typeface="Wingdings 3" charset="2"/>
                  <a:buNone/>
                </a:pP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Объект 2">
                <a:extLst>
                  <a:ext uri="{FF2B5EF4-FFF2-40B4-BE49-F238E27FC236}">
                    <a16:creationId xmlns:a16="http://schemas.microsoft.com/office/drawing/2014/main" id="{92F3A21A-879C-49FC-B505-C96FA3243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418" y="4890566"/>
                <a:ext cx="9675812" cy="1764676"/>
              </a:xfrm>
              <a:prstGeom prst="rect">
                <a:avLst/>
              </a:prstGeom>
              <a:blipFill>
                <a:blip r:embed="rId24"/>
                <a:stretch>
                  <a:fillRect l="-567" t="-3448" b="-10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276FCBBC-CFB5-4B75-AC15-070BF58CE928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267383" y="4499582"/>
            <a:ext cx="3724436" cy="196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936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76E0036-CEA4-42D3-9A4A-A04B0C2C5F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7238" y="373711"/>
            <a:ext cx="7458324" cy="5645426"/>
          </a:xfrm>
        </p:spPr>
        <p:txBody>
          <a:bodyPr>
            <a:normAutofit/>
          </a:bodyPr>
          <a:lstStyle/>
          <a:p>
            <a:r>
              <a:rPr lang="ru-RU" sz="2400" b="1" dirty="0"/>
              <a:t>Уравнения приводимые к квадратным</a:t>
            </a:r>
          </a:p>
          <a:p>
            <a:pPr marL="0" indent="0">
              <a:buNone/>
            </a:pPr>
            <a:r>
              <a:rPr lang="ru-RU" sz="2400" b="1" dirty="0"/>
              <a:t>1.</a:t>
            </a:r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2.</a:t>
            </a:r>
          </a:p>
          <a:p>
            <a:pPr marL="0" indent="0">
              <a:buNone/>
            </a:pPr>
            <a:endParaRPr lang="ru-RU" sz="24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EFCDD0-1458-42B2-BEB7-FF15CE32A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9759" y="1039548"/>
            <a:ext cx="5601482" cy="11907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: скругленные противолежащие углы 6">
                <a:extLst>
                  <a:ext uri="{FF2B5EF4-FFF2-40B4-BE49-F238E27FC236}">
                    <a16:creationId xmlns:a16="http://schemas.microsoft.com/office/drawing/2014/main" id="{77ACFC91-6A04-4FF8-B229-9E6396658D9B}"/>
                  </a:ext>
                </a:extLst>
              </p:cNvPr>
              <p:cNvSpPr/>
              <p:nvPr/>
            </p:nvSpPr>
            <p:spPr>
              <a:xfrm>
                <a:off x="8454754" y="990887"/>
                <a:ext cx="3474720" cy="1288112"/>
              </a:xfrm>
              <a:prstGeom prst="round2Diag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l-GR" i="1" smtClean="0">
                              <a:latin typeface="Cambria Math" panose="02040503050406030204" pitchFamily="18" charset="0"/>
                            </a:rPr>
                            <m:t>α</m:t>
                          </m:r>
                        </m:e>
                      </m:func>
                      <m:r>
                        <a:rPr lang="ru-RU" i="0" smtClean="0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i="1" smtClean="0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ru-RU" i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m:rPr>
                              <m:sty m:val="p"/>
                            </m:rPr>
                            <a:rPr lang="el-GR" i="1" smtClean="0">
                              <a:latin typeface="Cambria Math" panose="02040503050406030204" pitchFamily="18" charset="0"/>
                            </a:rPr>
                            <m:t>α</m:t>
                          </m:r>
                        </m:e>
                      </m:func>
                      <m:r>
                        <a:rPr lang="ru-RU" i="0" smtClean="0">
                          <a:latin typeface="Cambria Math" panose="02040503050406030204" pitchFamily="18" charset="0"/>
                        </a:rPr>
                        <m:t>−1</m:t>
                      </m:r>
                      <m:r>
                        <a:rPr lang="ru-RU" b="0" i="0" smtClean="0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ru-RU" b="0" i="0" dirty="0"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i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  <m:r>
                        <a:rPr lang="ru-RU" i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i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dirty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  <m:r>
                        <a:rPr lang="ru-RU" i="0" dirty="0">
                          <a:latin typeface="Cambria Math" panose="02040503050406030204" pitchFamily="18" charset="0"/>
                        </a:rPr>
                        <m:t>=1−2</m:t>
                      </m:r>
                      <m:func>
                        <m:funcPr>
                          <m:ctrlPr>
                            <a:rPr lang="ru-RU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i="1" dirty="0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i="0" dirty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ru-RU" i="0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: скругленные противолежащие углы 6">
                <a:extLst>
                  <a:ext uri="{FF2B5EF4-FFF2-40B4-BE49-F238E27FC236}">
                    <a16:creationId xmlns:a16="http://schemas.microsoft.com/office/drawing/2014/main" id="{77ACFC91-6A04-4FF8-B229-9E6396658D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4754" y="990887"/>
                <a:ext cx="3474720" cy="1288112"/>
              </a:xfrm>
              <a:prstGeom prst="round2Diag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A8F8FA4-BE9A-4128-B3BA-458C687823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879" y="3241174"/>
            <a:ext cx="5087060" cy="1867161"/>
          </a:xfrm>
          <a:prstGeom prst="rect">
            <a:avLst/>
          </a:prstGeom>
        </p:spPr>
      </p:pic>
      <p:sp>
        <p:nvSpPr>
          <p:cNvPr id="11" name="Прямоугольник: скругленные противолежащие углы 10">
            <a:extLst>
              <a:ext uri="{FF2B5EF4-FFF2-40B4-BE49-F238E27FC236}">
                <a16:creationId xmlns:a16="http://schemas.microsoft.com/office/drawing/2014/main" id="{52ED745D-9B61-42F3-A7AC-CCA64AF5C995}"/>
              </a:ext>
            </a:extLst>
          </p:cNvPr>
          <p:cNvSpPr/>
          <p:nvPr/>
        </p:nvSpPr>
        <p:spPr>
          <a:xfrm>
            <a:off x="8338002" y="3619321"/>
            <a:ext cx="3708224" cy="136614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Воспользуемся  формулами приведения.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29631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76E0036-CEA4-42D3-9A4A-A04B0C2C5F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6550" y="151075"/>
            <a:ext cx="10249357" cy="6466467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sz="2400" dirty="0"/>
              <a:t> </a:t>
            </a:r>
            <a:r>
              <a:rPr lang="ru-RU" sz="2400" b="1" dirty="0"/>
              <a:t>3.</a:t>
            </a:r>
          </a:p>
          <a:p>
            <a:endParaRPr lang="ru-RU" sz="2400" b="1" dirty="0"/>
          </a:p>
          <a:p>
            <a:endParaRPr lang="ru-RU" sz="2400" b="1" dirty="0"/>
          </a:p>
          <a:p>
            <a:r>
              <a:rPr lang="ru-RU" sz="2400" b="1" dirty="0"/>
              <a:t>4.    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635A37-F6F6-4E29-B791-AD44747EA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632" y="568522"/>
            <a:ext cx="4982270" cy="15051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: скругленные противолежащие углы 3">
                <a:extLst>
                  <a:ext uri="{FF2B5EF4-FFF2-40B4-BE49-F238E27FC236}">
                    <a16:creationId xmlns:a16="http://schemas.microsoft.com/office/drawing/2014/main" id="{B83682CD-5B89-439E-8C4F-049D027D7357}"/>
                  </a:ext>
                </a:extLst>
              </p:cNvPr>
              <p:cNvSpPr/>
              <p:nvPr/>
            </p:nvSpPr>
            <p:spPr>
              <a:xfrm>
                <a:off x="7576075" y="259602"/>
                <a:ext cx="3371353" cy="2122999"/>
              </a:xfrm>
              <a:prstGeom prst="round2Diag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 panose="02040503050406030204" pitchFamily="18" charset="0"/>
                        </a:rPr>
                        <m:t>1+</m:t>
                      </m:r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i="1" smtClean="0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i="1" smtClean="0">
                                  <a:latin typeface="Cambria Math" panose="02040503050406030204" pitchFamily="18" charset="0"/>
                                </a:rPr>
                                <m:t>tg</m:t>
                              </m:r>
                            </m:e>
                            <m:sup>
                              <m:r>
                                <a:rPr lang="ru-RU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  <m:r>
                        <a:rPr lang="ru-RU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ru-RU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ru-RU" i="1" smtClean="0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ru-RU" i="1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ru-RU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ru-RU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ru-RU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i="1" dirty="0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b="0" i="1" dirty="0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func>
                            <m:funcPr>
                              <m:ctrlPr>
                                <a:rPr lang="ru-RU" i="1" dirty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ru-RU" i="1" dirty="0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ru-RU" i="0" dirty="0">
                                      <a:latin typeface="Cambria Math" panose="02040503050406030204" pitchFamily="18" charset="0"/>
                                    </a:rPr>
                                    <m:t>tg</m:t>
                                  </m:r>
                                </m:e>
                                <m:sup>
                                  <m:r>
                                    <a:rPr lang="ru-RU" i="0" dirty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ru-RU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+3</m:t>
                          </m:r>
                        </m:e>
                      </m:d>
                      <m:r>
                        <a:rPr lang="ru-RU" i="0" dirty="0">
                          <a:latin typeface="Cambria Math" panose="02040503050406030204" pitchFamily="18" charset="0"/>
                        </a:rPr>
                        <m:t>−2=</m:t>
                      </m:r>
                      <m:f>
                        <m:fPr>
                          <m:ctrlPr>
                            <a:rPr lang="ru-RU" i="1" dirty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 dirty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func>
                            <m:funcPr>
                              <m:ctrlPr>
                                <a:rPr lang="ru-RU" i="1" dirty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ru-RU" i="1" dirty="0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ru-RU" i="0" dirty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ru-RU" i="0" dirty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ru-RU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den>
                      </m:f>
                      <m:r>
                        <a:rPr lang="ru-RU" i="0" dirty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Прямоугольник: скругленные противолежащие углы 3">
                <a:extLst>
                  <a:ext uri="{FF2B5EF4-FFF2-40B4-BE49-F238E27FC236}">
                    <a16:creationId xmlns:a16="http://schemas.microsoft.com/office/drawing/2014/main" id="{B83682CD-5B89-439E-8C4F-049D027D7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6075" y="259602"/>
                <a:ext cx="3371353" cy="2122999"/>
              </a:xfrm>
              <a:prstGeom prst="round2Diag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3F2A559B-CA32-4EB1-A991-B7954C6EDA97}"/>
                  </a:ext>
                </a:extLst>
              </p14:cNvPr>
              <p14:cNvContentPartPr/>
              <p14:nvPr/>
            </p14:nvContentPartPr>
            <p14:xfrm>
              <a:off x="9359296" y="1789247"/>
              <a:ext cx="13680" cy="2124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3F2A559B-CA32-4EB1-A991-B7954C6EDA9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350656" y="1780607"/>
                <a:ext cx="31320" cy="38880"/>
              </a:xfrm>
              <a:prstGeom prst="rect">
                <a:avLst/>
              </a:prstGeom>
            </p:spPr>
          </p:pic>
        </mc:Fallback>
      </mc:AlternateContent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FF51F39-E948-4F61-8EBB-45B5E1A0BA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0119" y="2947307"/>
            <a:ext cx="5153744" cy="17814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: скругленные противолежащие углы 8">
                <a:extLst>
                  <a:ext uri="{FF2B5EF4-FFF2-40B4-BE49-F238E27FC236}">
                    <a16:creationId xmlns:a16="http://schemas.microsoft.com/office/drawing/2014/main" id="{133099DF-9900-4108-BC2D-22304753FD36}"/>
                  </a:ext>
                </a:extLst>
              </p:cNvPr>
              <p:cNvSpPr/>
              <p:nvPr/>
            </p:nvSpPr>
            <p:spPr>
              <a:xfrm>
                <a:off x="7736620" y="3184646"/>
                <a:ext cx="3238830" cy="1781424"/>
              </a:xfrm>
              <a:prstGeom prst="round2Diag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i="1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ru-RU" i="1" smtClean="0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 smtClean="0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ru-RU" i="1" smtClean="0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ru-RU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ru-RU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ru-RU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ru-RU" i="1" smtClean="0">
                          <a:latin typeface="Cambria Math" panose="02040503050406030204" pitchFamily="18" charset="0"/>
                        </a:rPr>
                        <m:t>=−</m:t>
                      </m:r>
                      <m:func>
                        <m:func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i="1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ru-RU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algn="ctr"/>
                <a:endParaRPr lang="ru-RU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dirty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0" dirty="0">
                          <a:latin typeface="Cambria Math" panose="02040503050406030204" pitchFamily="18" charset="0"/>
                        </a:rPr>
                        <m:t>=1−2</m:t>
                      </m:r>
                      <m:func>
                        <m:funcPr>
                          <m:ctrlPr>
                            <a:rPr lang="ru-RU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i="1" dirty="0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i="0" dirty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ru-RU" i="0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Прямоугольник: скругленные противолежащие углы 8">
                <a:extLst>
                  <a:ext uri="{FF2B5EF4-FFF2-40B4-BE49-F238E27FC236}">
                    <a16:creationId xmlns:a16="http://schemas.microsoft.com/office/drawing/2014/main" id="{133099DF-9900-4108-BC2D-22304753FD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6620" y="3184646"/>
                <a:ext cx="3238830" cy="1781424"/>
              </a:xfrm>
              <a:prstGeom prst="round2Diag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01BF589A-794D-4F7B-A909-E58B728630C2}"/>
                  </a:ext>
                </a:extLst>
              </p14:cNvPr>
              <p14:cNvContentPartPr/>
              <p14:nvPr/>
            </p14:nvContentPartPr>
            <p14:xfrm>
              <a:off x="10510936" y="4135727"/>
              <a:ext cx="360" cy="360"/>
            </p14:xfrm>
          </p:contentPart>
        </mc:Choice>
        <mc:Fallback xmlns=""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01BF589A-794D-4F7B-A909-E58B728630C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501936" y="4126727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34757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62BBDD-B64E-4BE2-AAAD-48E2CE7E7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2761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00"/>
                </a:solidFill>
                <a:latin typeface="Roboto" panose="02000000000000000000" pitchFamily="2" charset="0"/>
              </a:rPr>
              <a:t>2.</a:t>
            </a:r>
            <a:r>
              <a:rPr lang="ru-RU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Кубические тригонометрические уравнения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4F6F3F-A4A4-4CB5-8425-9CC84119C8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731" y="1792887"/>
            <a:ext cx="4085501" cy="140520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Заголовок 1">
                <a:extLst>
                  <a:ext uri="{FF2B5EF4-FFF2-40B4-BE49-F238E27FC236}">
                    <a16:creationId xmlns:a16="http://schemas.microsoft.com/office/drawing/2014/main" id="{BAA76316-64A8-47F3-BFC5-090AAB4507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04014" y="3429000"/>
                <a:ext cx="9408436" cy="2431112"/>
              </a:xfrm>
            </p:spPr>
            <p:txBody>
              <a:bodyPr>
                <a:normAutofit fontScale="37500" lnSpcReduction="20000"/>
              </a:bodyPr>
              <a:lstStyle/>
              <a:p>
                <a:r>
                  <a:rPr lang="ru-RU" sz="4800" b="0" i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Сделаем замену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4800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4800" dirty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ru-RU" sz="480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sz="4800" i="0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4800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br>
                  <a:rPr lang="ru-RU" sz="4800" dirty="0"/>
                </a:br>
                <a:endParaRPr lang="ru-RU" sz="4800" dirty="0"/>
              </a:p>
              <a:p>
                <a14:m>
                  <m:oMath xmlns:m="http://schemas.openxmlformats.org/officeDocument/2006/math">
                    <m:r>
                      <a:rPr lang="ru-RU" sz="4600" dirty="0" smtClean="0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ru-RU" sz="4600" i="1" dirty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60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ru-RU" sz="4600" i="0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ru-RU" sz="4600" i="0" dirty="0" smtClean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ru-RU" sz="4600" i="1" dirty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60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ru-RU" sz="460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4600" i="0" dirty="0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ru-RU" sz="46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ru-RU" sz="4600" i="0" dirty="0" smtClean="0">
                        <a:latin typeface="Cambria Math" panose="02040503050406030204" pitchFamily="18" charset="0"/>
                      </a:rPr>
                      <m:t>−1=0</m:t>
                    </m:r>
                  </m:oMath>
                </a14:m>
                <a:endParaRPr lang="ru-RU" sz="4600" dirty="0"/>
              </a:p>
              <a:p>
                <a:r>
                  <a:rPr lang="ru-RU" sz="4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Способ группировки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600" i="1" dirty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60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ru-RU" sz="460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ru-RU" sz="4600" i="1" dirty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460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460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ru-RU" sz="4600" i="0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ru-RU" sz="4600" i="0" dirty="0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ru-RU" sz="4600" i="1" dirty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460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460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ru-RU" sz="4600" i="0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ru-RU" sz="4600" i="0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ru-RU" sz="4600" dirty="0"/>
              </a:p>
              <a:p>
                <a14:m>
                  <m:oMath xmlns:m="http://schemas.openxmlformats.org/officeDocument/2006/math">
                    <m:d>
                      <m:dPr>
                        <m:ctrlPr>
                          <a:rPr lang="ru-RU" sz="46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4600" b="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4600" b="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ru-RU" sz="4600" b="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ru-RU" sz="46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d>
                      <m:dPr>
                        <m:ctrlPr>
                          <a:rPr lang="ru-RU" sz="46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46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46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ru-RU" sz="46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ru-RU" sz="4600" b="0" i="1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ru-RU" sz="4600" dirty="0"/>
              </a:p>
              <a:p>
                <a:r>
                  <a:rPr lang="ru-RU" sz="4600" dirty="0"/>
                  <a:t>……</a:t>
                </a:r>
                <a:br>
                  <a:rPr lang="ru-RU" sz="4600" dirty="0"/>
                </a:br>
                <a:br>
                  <a:rPr lang="ru-RU" dirty="0"/>
                </a:br>
                <a:br>
                  <a:rPr lang="ru-RU" dirty="0"/>
                </a:br>
                <a:endParaRPr lang="ru-RU" dirty="0"/>
              </a:p>
            </p:txBody>
          </p:sp>
        </mc:Choice>
        <mc:Fallback xmlns="">
          <p:sp>
            <p:nvSpPr>
              <p:cNvPr id="6" name="Заголовок 1">
                <a:extLst>
                  <a:ext uri="{FF2B5EF4-FFF2-40B4-BE49-F238E27FC236}">
                    <a16:creationId xmlns:a16="http://schemas.microsoft.com/office/drawing/2014/main" id="{BAA76316-64A8-47F3-BFC5-090AAB4507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04014" y="3429000"/>
                <a:ext cx="9408436" cy="2431112"/>
              </a:xfrm>
              <a:blipFill>
                <a:blip r:embed="rId3"/>
                <a:stretch>
                  <a:fillRect l="-454" t="-37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80397630-40E9-4915-B2DE-94F01AD12575}"/>
                  </a:ext>
                </a:extLst>
              </p14:cNvPr>
              <p14:cNvContentPartPr/>
              <p14:nvPr/>
            </p14:nvContentPartPr>
            <p14:xfrm>
              <a:off x="9198016" y="4871927"/>
              <a:ext cx="11880" cy="1908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80397630-40E9-4915-B2DE-94F01AD1257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189376" y="4863287"/>
                <a:ext cx="29520" cy="3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855164DD-BF01-4F0C-8392-2600D0141C85}"/>
                  </a:ext>
                </a:extLst>
              </p14:cNvPr>
              <p14:cNvContentPartPr/>
              <p14:nvPr/>
            </p14:nvContentPartPr>
            <p14:xfrm>
              <a:off x="5794216" y="3054647"/>
              <a:ext cx="3240" cy="288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855164DD-BF01-4F0C-8392-2600D0141C8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785216" y="3046007"/>
                <a:ext cx="20880" cy="20520"/>
              </a:xfrm>
              <a:prstGeom prst="rect">
                <a:avLst/>
              </a:prstGeom>
            </p:spPr>
          </p:pic>
        </mc:Fallback>
      </mc:AlternateContent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4CFB6555-EFFE-4C2E-84F7-C308680A3596}"/>
              </a:ext>
            </a:extLst>
          </p:cNvPr>
          <p:cNvGrpSpPr/>
          <p:nvPr/>
        </p:nvGrpSpPr>
        <p:grpSpPr>
          <a:xfrm>
            <a:off x="5698816" y="3115847"/>
            <a:ext cx="39600" cy="57600"/>
            <a:chOff x="5698816" y="3115847"/>
            <a:chExt cx="39600" cy="57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0" name="Рукописный ввод 9">
                  <a:extLst>
                    <a:ext uri="{FF2B5EF4-FFF2-40B4-BE49-F238E27FC236}">
                      <a16:creationId xmlns:a16="http://schemas.microsoft.com/office/drawing/2014/main" id="{96CCCFBC-1B28-4A03-B123-32F8C4CAFEDA}"/>
                    </a:ext>
                  </a:extLst>
                </p14:cNvPr>
                <p14:cNvContentPartPr/>
                <p14:nvPr/>
              </p14:nvContentPartPr>
              <p14:xfrm>
                <a:off x="5698816" y="3140687"/>
                <a:ext cx="11880" cy="32760"/>
              </p14:xfrm>
            </p:contentPart>
          </mc:Choice>
          <mc:Fallback xmlns="">
            <p:pic>
              <p:nvPicPr>
                <p:cNvPr id="10" name="Рукописный ввод 9">
                  <a:extLst>
                    <a:ext uri="{FF2B5EF4-FFF2-40B4-BE49-F238E27FC236}">
                      <a16:creationId xmlns:a16="http://schemas.microsoft.com/office/drawing/2014/main" id="{96CCCFBC-1B28-4A03-B123-32F8C4CAFEDA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689816" y="3132047"/>
                  <a:ext cx="2952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Рукописный ввод 11">
                  <a:extLst>
                    <a:ext uri="{FF2B5EF4-FFF2-40B4-BE49-F238E27FC236}">
                      <a16:creationId xmlns:a16="http://schemas.microsoft.com/office/drawing/2014/main" id="{4FE2CAEF-EB9C-43CD-A8D2-AEAAA3CC7FF0}"/>
                    </a:ext>
                  </a:extLst>
                </p14:cNvPr>
                <p14:cNvContentPartPr/>
                <p14:nvPr/>
              </p14:nvContentPartPr>
              <p14:xfrm>
                <a:off x="5725816" y="3115847"/>
                <a:ext cx="12600" cy="14760"/>
              </p14:xfrm>
            </p:contentPart>
          </mc:Choice>
          <mc:Fallback xmlns="">
            <p:pic>
              <p:nvPicPr>
                <p:cNvPr id="12" name="Рукописный ввод 11">
                  <a:extLst>
                    <a:ext uri="{FF2B5EF4-FFF2-40B4-BE49-F238E27FC236}">
                      <a16:creationId xmlns:a16="http://schemas.microsoft.com/office/drawing/2014/main" id="{4FE2CAEF-EB9C-43CD-A8D2-AEAAA3CC7FF0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5717176" y="3107207"/>
                  <a:ext cx="30240" cy="324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14" name="Овал 13">
            <a:extLst>
              <a:ext uri="{FF2B5EF4-FFF2-40B4-BE49-F238E27FC236}">
                <a16:creationId xmlns:a16="http://schemas.microsoft.com/office/drawing/2014/main" id="{A0BA5E3D-8A1D-453D-85A4-4863110F21C8}"/>
              </a:ext>
            </a:extLst>
          </p:cNvPr>
          <p:cNvSpPr/>
          <p:nvPr/>
        </p:nvSpPr>
        <p:spPr>
          <a:xfrm>
            <a:off x="846814" y="1653871"/>
            <a:ext cx="914400" cy="6240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40312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AABA83-75EB-4C35-9CCA-2B5FB773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A2879179-8FCB-4FB9-9630-CA5CD996A13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/>
                  <a:t>Формула приведения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i="1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ru-RU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i="1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r>
                      <a:rPr lang="ru-RU" smtClean="0">
                        <a:latin typeface="Cambria Math" panose="02040503050406030204" pitchFamily="18" charset="0"/>
                      </a:rPr>
                      <m:t>2</m:t>
                    </m:r>
                    <m:func>
                      <m:func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ru-RU" i="1" smtClean="0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ru-RU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e>
                          <m:sup>
                            <m:r>
                              <a:rPr lang="ru-RU" i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fName>
                      <m:e>
                        <m:r>
                          <a:rPr lang="ru-RU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i="0" smtClean="0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ru-RU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i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dirty="0"/>
                  <a:t> </a:t>
                </a:r>
              </a:p>
              <a:p>
                <a14:m>
                  <m:oMath xmlns:m="http://schemas.openxmlformats.org/officeDocument/2006/math">
                    <m:func>
                      <m:funcPr>
                        <m:ctrlPr>
                          <a:rPr lang="ru-RU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dirty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ru-RU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d>
                      <m:dPr>
                        <m:ctrlPr>
                          <a:rPr lang="ru-RU" i="1" dirty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func>
                          <m:funcPr>
                            <m:ctrlPr>
                              <a:rPr lang="ru-RU" i="1" dirty="0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ru-RU" i="1" dirty="0" smtClean="0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ru-RU" i="0" dirty="0" smtClean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ru-RU" i="0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ru-RU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  <m:r>
                          <a:rPr lang="ru-RU" i="0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ru-RU" i="0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func>
                      <m:funcPr>
                        <m:ctrlPr>
                          <a:rPr lang="ru-RU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dirty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ru-RU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i="0" dirty="0" smtClean="0">
                        <a:latin typeface="Cambria Math" panose="02040503050406030204" pitchFamily="18" charset="0"/>
                      </a:rPr>
                      <m:t>⋅</m:t>
                    </m:r>
                    <m:func>
                      <m:funcPr>
                        <m:ctrlPr>
                          <a:rPr lang="ru-RU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i="0" dirty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ru-RU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i="0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func>
                      <m:funcPr>
                        <m:ctrlPr>
                          <a:rPr lang="ru-RU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dirty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ru-RU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i="0" dirty="0" smtClean="0">
                        <a:latin typeface="Cambria Math" panose="02040503050406030204" pitchFamily="18" charset="0"/>
                      </a:rPr>
                      <m:t>=0</m:t>
                    </m:r>
                    <m:r>
                      <a:rPr lang="ru-RU" b="0" i="0" dirty="0" smtClean="0">
                        <a:latin typeface="Cambria Math" panose="02040503050406030204" pitchFamily="18" charset="0"/>
                      </a:rPr>
                      <m:t>  или </m:t>
                    </m:r>
                    <m:func>
                      <m:funcPr>
                        <m:ctrlPr>
                          <a:rPr lang="ru-RU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dirty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ru-RU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i="0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ru-RU" dirty="0"/>
              </a:p>
              <a:p>
                <a:r>
                  <a:rPr lang="ru-RU" dirty="0"/>
                  <a:t>…….</a:t>
                </a:r>
              </a:p>
              <a:p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A2879179-8FCB-4FB9-9630-CA5CD996A13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BC309E-55AF-43D2-967B-4E9973283E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9212" y="624110"/>
            <a:ext cx="5153744" cy="133368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736433A1-238E-441F-99C3-1BE2EE574302}"/>
                  </a:ext>
                </a:extLst>
              </p14:cNvPr>
              <p14:cNvContentPartPr/>
              <p14:nvPr/>
            </p14:nvContentPartPr>
            <p14:xfrm>
              <a:off x="4019416" y="2399087"/>
              <a:ext cx="13680" cy="36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736433A1-238E-441F-99C3-1BE2EE57430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10416" y="2390087"/>
                <a:ext cx="3132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61C54AFE-F60B-41A2-A7E2-55E0BBF57962}"/>
                  </a:ext>
                </a:extLst>
              </p14:cNvPr>
              <p14:cNvContentPartPr/>
              <p14:nvPr/>
            </p14:nvContentPartPr>
            <p14:xfrm>
              <a:off x="5569936" y="3227087"/>
              <a:ext cx="37800" cy="22680"/>
            </p14:xfrm>
          </p:contentPart>
        </mc:Choice>
        <mc:Fallback xmlns=""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61C54AFE-F60B-41A2-A7E2-55E0BBF5796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61296" y="3218087"/>
                <a:ext cx="55440" cy="4032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Овал 6">
            <a:extLst>
              <a:ext uri="{FF2B5EF4-FFF2-40B4-BE49-F238E27FC236}">
                <a16:creationId xmlns:a16="http://schemas.microsoft.com/office/drawing/2014/main" id="{E62878C6-51FD-4F21-9DBB-ACB70E8FFCE8}"/>
              </a:ext>
            </a:extLst>
          </p:cNvPr>
          <p:cNvSpPr/>
          <p:nvPr/>
        </p:nvSpPr>
        <p:spPr>
          <a:xfrm>
            <a:off x="1876508" y="421419"/>
            <a:ext cx="712704" cy="4055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41962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B893CB5D-6645-4D41-A380-180C8D1F06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4773" y="2380912"/>
            <a:ext cx="8915400" cy="91964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EA806FF-483B-408B-9983-96F50E9DA2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3732" y="783011"/>
            <a:ext cx="6344535" cy="82636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FB1ED60-8E04-4D9B-8B61-49EC313846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447" y="4017268"/>
            <a:ext cx="7592485" cy="91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23716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2412</TotalTime>
  <Words>937</Words>
  <Application>Microsoft Office PowerPoint</Application>
  <PresentationFormat>Широкоэкранный</PresentationFormat>
  <Paragraphs>150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Cambria Math</vt:lpstr>
      <vt:lpstr>Century Gothic</vt:lpstr>
      <vt:lpstr>Roboto</vt:lpstr>
      <vt:lpstr>Times New Roman</vt:lpstr>
      <vt:lpstr>Wingdings 3</vt:lpstr>
      <vt:lpstr>Легкий дым</vt:lpstr>
      <vt:lpstr>ЕГЭ.  Профильная математика.</vt:lpstr>
      <vt:lpstr>  </vt:lpstr>
      <vt:lpstr>1. Квадратные тригонометрические уравнения.</vt:lpstr>
      <vt:lpstr>Презентация PowerPoint</vt:lpstr>
      <vt:lpstr>Презентация PowerPoint</vt:lpstr>
      <vt:lpstr>Презентация PowerPoint</vt:lpstr>
      <vt:lpstr>2.Кубические тригонометрические уравнения  </vt:lpstr>
      <vt:lpstr>Презентация PowerPoint</vt:lpstr>
      <vt:lpstr>Презентация PowerPoint</vt:lpstr>
      <vt:lpstr>Презентация PowerPoint</vt:lpstr>
      <vt:lpstr>а) Решите уравнение 2 sin⁡〖2х -√(2 )〗  cos⁡"x"  =√2 sin x. б) Найдите корни этого уравнения, принадлежащие отрезку [-5π/2;-π].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а)Решите уравнение б)Найдите все корни этого уравнения, принадлежащие отрезку [π;3π/2]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ЕГЭ.  Профильная математика.</dc:title>
  <dc:creator>Валентина Боклаг</dc:creator>
  <cp:lastModifiedBy>Валентина Боклаг</cp:lastModifiedBy>
  <cp:revision>68</cp:revision>
  <dcterms:created xsi:type="dcterms:W3CDTF">2021-05-12T19:26:20Z</dcterms:created>
  <dcterms:modified xsi:type="dcterms:W3CDTF">2021-05-17T16:10:56Z</dcterms:modified>
</cp:coreProperties>
</file>