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9"/>
  </p:notesMasterIdLst>
  <p:sldIdLst>
    <p:sldId id="256" r:id="rId2"/>
    <p:sldId id="284" r:id="rId3"/>
    <p:sldId id="257" r:id="rId4"/>
    <p:sldId id="258" r:id="rId5"/>
    <p:sldId id="264" r:id="rId6"/>
    <p:sldId id="263" r:id="rId7"/>
    <p:sldId id="270" r:id="rId8"/>
    <p:sldId id="293" r:id="rId9"/>
    <p:sldId id="296" r:id="rId10"/>
    <p:sldId id="297" r:id="rId11"/>
    <p:sldId id="294" r:id="rId12"/>
    <p:sldId id="291" r:id="rId13"/>
    <p:sldId id="295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6" r:id="rId22"/>
    <p:sldId id="286" r:id="rId23"/>
    <p:sldId id="285" r:id="rId24"/>
    <p:sldId id="292" r:id="rId25"/>
    <p:sldId id="287" r:id="rId26"/>
    <p:sldId id="290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30" autoAdjust="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68CC56-6497-448D-8965-003C02FD951B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49E38F-62B7-467B-B704-10054ACD5B11}">
      <dgm:prSet phldrT="[Текст]" custT="1"/>
      <dgm:spPr/>
      <dgm:t>
        <a:bodyPr/>
        <a:lstStyle/>
        <a:p>
          <a:r>
            <a:rPr lang="ru-RU" sz="32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Объект изучения</a:t>
          </a:r>
          <a:endParaRPr lang="ru-RU" sz="3200" b="1" i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054DE35-6FEB-4805-9EB4-753ADE83D2D9}" type="parTrans" cxnId="{11B55A56-176E-438F-87F7-BD3076394ABF}">
      <dgm:prSet/>
      <dgm:spPr/>
      <dgm:t>
        <a:bodyPr/>
        <a:lstStyle/>
        <a:p>
          <a:endParaRPr lang="ru-RU"/>
        </a:p>
      </dgm:t>
    </dgm:pt>
    <dgm:pt modelId="{AD85275B-1EBB-406D-8A1B-93953ED0F94A}" type="sibTrans" cxnId="{11B55A56-176E-438F-87F7-BD3076394ABF}">
      <dgm:prSet/>
      <dgm:spPr/>
      <dgm:t>
        <a:bodyPr/>
        <a:lstStyle/>
        <a:p>
          <a:endParaRPr lang="ru-RU"/>
        </a:p>
      </dgm:t>
    </dgm:pt>
    <dgm:pt modelId="{1397D666-FF8C-4FC1-A0D4-D1EEF5CAF7CB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Средство наглядности</a:t>
          </a:r>
          <a:endParaRPr lang="ru-RU" sz="32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59279B9-C550-4029-B30C-885DA3939D48}" type="parTrans" cxnId="{15288C52-0670-4460-958E-F37FBA674F04}">
      <dgm:prSet/>
      <dgm:spPr/>
      <dgm:t>
        <a:bodyPr/>
        <a:lstStyle/>
        <a:p>
          <a:endParaRPr lang="ru-RU"/>
        </a:p>
      </dgm:t>
    </dgm:pt>
    <dgm:pt modelId="{814C7185-4AA0-4D96-B832-4CCBE8693FF2}" type="sibTrans" cxnId="{15288C52-0670-4460-958E-F37FBA674F04}">
      <dgm:prSet/>
      <dgm:spPr/>
      <dgm:t>
        <a:bodyPr/>
        <a:lstStyle/>
        <a:p>
          <a:endParaRPr lang="ru-RU"/>
        </a:p>
      </dgm:t>
    </dgm:pt>
    <dgm:pt modelId="{0CE07FBA-71DF-4393-82D0-F052C3EFF967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Источник знаний</a:t>
          </a:r>
          <a:endParaRPr lang="ru-RU" sz="3600" b="1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92BA706-2486-4820-81C9-59999366D3D4}" type="parTrans" cxnId="{1A9D73E7-3F6D-48D0-8451-E4D5BD0CB2DC}">
      <dgm:prSet/>
      <dgm:spPr/>
      <dgm:t>
        <a:bodyPr/>
        <a:lstStyle/>
        <a:p>
          <a:endParaRPr lang="ru-RU"/>
        </a:p>
      </dgm:t>
    </dgm:pt>
    <dgm:pt modelId="{E924694E-DA1F-418D-AB2A-BAAFBD895867}" type="sibTrans" cxnId="{1A9D73E7-3F6D-48D0-8451-E4D5BD0CB2DC}">
      <dgm:prSet/>
      <dgm:spPr/>
      <dgm:t>
        <a:bodyPr/>
        <a:lstStyle/>
        <a:p>
          <a:endParaRPr lang="ru-RU"/>
        </a:p>
      </dgm:t>
    </dgm:pt>
    <dgm:pt modelId="{784058B2-A584-4070-897E-7CF6E194F691}">
      <dgm:prSet phldrT="[Текст]" custT="1"/>
      <dgm:spPr/>
      <dgm:t>
        <a:bodyPr/>
        <a:lstStyle/>
        <a:p>
          <a:r>
            <a:rPr lang="ru-RU" sz="3200" b="1" i="1" u="none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Результат исследования</a:t>
          </a:r>
          <a:endParaRPr lang="ru-RU" sz="3200" b="1" i="1" u="none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26E913F-4E66-4344-BB9D-E40A76C294FD}" type="parTrans" cxnId="{4A9DC527-008D-4EA1-ACB7-288363BF3C5A}">
      <dgm:prSet/>
      <dgm:spPr/>
      <dgm:t>
        <a:bodyPr/>
        <a:lstStyle/>
        <a:p>
          <a:endParaRPr lang="ru-RU"/>
        </a:p>
      </dgm:t>
    </dgm:pt>
    <dgm:pt modelId="{26F961F1-7188-49A4-9D91-53015825EC0A}" type="sibTrans" cxnId="{4A9DC527-008D-4EA1-ACB7-288363BF3C5A}">
      <dgm:prSet/>
      <dgm:spPr/>
      <dgm:t>
        <a:bodyPr/>
        <a:lstStyle/>
        <a:p>
          <a:endParaRPr lang="ru-RU"/>
        </a:p>
      </dgm:t>
    </dgm:pt>
    <dgm:pt modelId="{CF0E811B-4E66-48F7-A45D-A1E0DD435020}" type="pres">
      <dgm:prSet presAssocID="{9868CC56-6497-448D-8965-003C02FD951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FF9CFE-D18F-44E5-B984-F8592F016E66}" type="pres">
      <dgm:prSet presAssocID="{9868CC56-6497-448D-8965-003C02FD951B}" presName="diamond" presStyleLbl="bgShp" presStyleIdx="0" presStyleCnt="1" custScaleX="150000" custLinFactNeighborX="2344" custLinFactNeighborY="-1563"/>
      <dgm:spPr/>
    </dgm:pt>
    <dgm:pt modelId="{4B8A1D2F-66A7-4D98-8368-44582AC5DBB7}" type="pres">
      <dgm:prSet presAssocID="{9868CC56-6497-448D-8965-003C02FD951B}" presName="quad1" presStyleLbl="node1" presStyleIdx="0" presStyleCnt="4" custAng="0" custScaleX="172836" custLinFactNeighborX="-90665" custLinFactNeighborY="-243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94B2D-397F-4822-8525-B16E04FC0BF0}" type="pres">
      <dgm:prSet presAssocID="{9868CC56-6497-448D-8965-003C02FD951B}" presName="quad2" presStyleLbl="node1" presStyleIdx="1" presStyleCnt="4" custFlipHor="1" custScaleX="187333" custScaleY="90244" custLinFactNeighborX="42695" custLinFactNeighborY="-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B3F706-7C66-470B-B330-4021B891D3B2}" type="pres">
      <dgm:prSet presAssocID="{9868CC56-6497-448D-8965-003C02FD951B}" presName="quad3" presStyleLbl="node1" presStyleIdx="2" presStyleCnt="4" custAng="0" custScaleX="177646" custLinFactNeighborX="-63661" custLinFactNeighborY="-118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6192BD-1253-4DCB-8B65-8933107EBF0C}" type="pres">
      <dgm:prSet presAssocID="{9868CC56-6497-448D-8965-003C02FD951B}" presName="quad4" presStyleLbl="node1" presStyleIdx="3" presStyleCnt="4" custAng="0" custScaleX="209143" custScaleY="94693" custLinFactNeighborX="47369" custLinFactNeighborY="1618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63ABFA-4291-4A02-B137-B6DD14F154CD}" type="presOf" srcId="{9868CC56-6497-448D-8965-003C02FD951B}" destId="{CF0E811B-4E66-48F7-A45D-A1E0DD435020}" srcOrd="0" destOrd="0" presId="urn:microsoft.com/office/officeart/2005/8/layout/matrix3"/>
    <dgm:cxn modelId="{11B55A56-176E-438F-87F7-BD3076394ABF}" srcId="{9868CC56-6497-448D-8965-003C02FD951B}" destId="{E449E38F-62B7-467B-B704-10054ACD5B11}" srcOrd="0" destOrd="0" parTransId="{0054DE35-6FEB-4805-9EB4-753ADE83D2D9}" sibTransId="{AD85275B-1EBB-406D-8A1B-93953ED0F94A}"/>
    <dgm:cxn modelId="{1A9D73E7-3F6D-48D0-8451-E4D5BD0CB2DC}" srcId="{9868CC56-6497-448D-8965-003C02FD951B}" destId="{0CE07FBA-71DF-4393-82D0-F052C3EFF967}" srcOrd="2" destOrd="0" parTransId="{392BA706-2486-4820-81C9-59999366D3D4}" sibTransId="{E924694E-DA1F-418D-AB2A-BAAFBD895867}"/>
    <dgm:cxn modelId="{4397BBD4-AFE8-4770-A51D-C9E307F9FE9C}" type="presOf" srcId="{784058B2-A584-4070-897E-7CF6E194F691}" destId="{196192BD-1253-4DCB-8B65-8933107EBF0C}" srcOrd="0" destOrd="0" presId="urn:microsoft.com/office/officeart/2005/8/layout/matrix3"/>
    <dgm:cxn modelId="{A112F31C-10DE-42FB-B9FB-5197DDAB7AC9}" type="presOf" srcId="{0CE07FBA-71DF-4393-82D0-F052C3EFF967}" destId="{93B3F706-7C66-470B-B330-4021B891D3B2}" srcOrd="0" destOrd="0" presId="urn:microsoft.com/office/officeart/2005/8/layout/matrix3"/>
    <dgm:cxn modelId="{15288C52-0670-4460-958E-F37FBA674F04}" srcId="{9868CC56-6497-448D-8965-003C02FD951B}" destId="{1397D666-FF8C-4FC1-A0D4-D1EEF5CAF7CB}" srcOrd="1" destOrd="0" parTransId="{F59279B9-C550-4029-B30C-885DA3939D48}" sibTransId="{814C7185-4AA0-4D96-B832-4CCBE8693FF2}"/>
    <dgm:cxn modelId="{69D6D71A-F334-4885-8040-03DE9818010E}" type="presOf" srcId="{E449E38F-62B7-467B-B704-10054ACD5B11}" destId="{4B8A1D2F-66A7-4D98-8368-44582AC5DBB7}" srcOrd="0" destOrd="0" presId="urn:microsoft.com/office/officeart/2005/8/layout/matrix3"/>
    <dgm:cxn modelId="{4A9DC527-008D-4EA1-ACB7-288363BF3C5A}" srcId="{9868CC56-6497-448D-8965-003C02FD951B}" destId="{784058B2-A584-4070-897E-7CF6E194F691}" srcOrd="3" destOrd="0" parTransId="{C26E913F-4E66-4344-BB9D-E40A76C294FD}" sibTransId="{26F961F1-7188-49A4-9D91-53015825EC0A}"/>
    <dgm:cxn modelId="{609EAFA0-DC44-4525-9322-FCBA3E7CEBC2}" type="presOf" srcId="{1397D666-FF8C-4FC1-A0D4-D1EEF5CAF7CB}" destId="{92A94B2D-397F-4822-8525-B16E04FC0BF0}" srcOrd="0" destOrd="0" presId="urn:microsoft.com/office/officeart/2005/8/layout/matrix3"/>
    <dgm:cxn modelId="{A5F9CA4B-4C5B-41B4-9F32-8B710C393CD7}" type="presParOf" srcId="{CF0E811B-4E66-48F7-A45D-A1E0DD435020}" destId="{18FF9CFE-D18F-44E5-B984-F8592F016E66}" srcOrd="0" destOrd="0" presId="urn:microsoft.com/office/officeart/2005/8/layout/matrix3"/>
    <dgm:cxn modelId="{6105D8B5-C157-454D-B0D6-8EF0F2F61CD5}" type="presParOf" srcId="{CF0E811B-4E66-48F7-A45D-A1E0DD435020}" destId="{4B8A1D2F-66A7-4D98-8368-44582AC5DBB7}" srcOrd="1" destOrd="0" presId="urn:microsoft.com/office/officeart/2005/8/layout/matrix3"/>
    <dgm:cxn modelId="{146A829A-9D60-4F5A-8349-26AE6E0F6B06}" type="presParOf" srcId="{CF0E811B-4E66-48F7-A45D-A1E0DD435020}" destId="{92A94B2D-397F-4822-8525-B16E04FC0BF0}" srcOrd="2" destOrd="0" presId="urn:microsoft.com/office/officeart/2005/8/layout/matrix3"/>
    <dgm:cxn modelId="{DBA5AC38-0120-4F70-92D0-88DC155CABC2}" type="presParOf" srcId="{CF0E811B-4E66-48F7-A45D-A1E0DD435020}" destId="{93B3F706-7C66-470B-B330-4021B891D3B2}" srcOrd="3" destOrd="0" presId="urn:microsoft.com/office/officeart/2005/8/layout/matrix3"/>
    <dgm:cxn modelId="{07D37F98-1F02-403D-A1A6-A72D60F4272E}" type="presParOf" srcId="{CF0E811B-4E66-48F7-A45D-A1E0DD435020}" destId="{196192BD-1253-4DCB-8B65-8933107EBF0C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093B22-5834-4457-9329-39EA53E94AE4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6E08BE1A-C94A-426D-A046-6A166DA62D98}">
      <dgm:prSet phldrT="[Текст]" custT="1"/>
      <dgm:spPr/>
      <dgm:t>
        <a:bodyPr/>
        <a:lstStyle/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составление описаний географических объектов и явлений.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8452DD50-8BC1-4798-8C3D-2E79E491B035}" type="parTrans" cxnId="{E664B13C-C799-4143-9651-F4C4A053523C}">
      <dgm:prSet/>
      <dgm:spPr/>
      <dgm:t>
        <a:bodyPr/>
        <a:lstStyle/>
        <a:p>
          <a:endParaRPr lang="ru-RU"/>
        </a:p>
      </dgm:t>
    </dgm:pt>
    <dgm:pt modelId="{45C33DFB-0E42-4CE9-80B9-9221E5DB7F73}" type="sibTrans" cxnId="{E664B13C-C799-4143-9651-F4C4A053523C}">
      <dgm:prSet/>
      <dgm:spPr/>
      <dgm:t>
        <a:bodyPr/>
        <a:lstStyle/>
        <a:p>
          <a:endParaRPr lang="ru-RU"/>
        </a:p>
      </dgm:t>
    </dgm:pt>
    <dgm:pt modelId="{D0DEF12D-817F-467B-BE85-E9EFCE27E647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прием сравнения</a:t>
          </a:r>
          <a:endParaRPr lang="ru-RU" sz="2800" dirty="0">
            <a:latin typeface="Arial" pitchFamily="34" charset="0"/>
            <a:cs typeface="Arial" pitchFamily="34" charset="0"/>
          </a:endParaRPr>
        </a:p>
      </dgm:t>
    </dgm:pt>
    <dgm:pt modelId="{F5970B4C-8C3E-4917-A224-EEE37275E399}" type="parTrans" cxnId="{1D0B15DC-1E1A-4874-9C6E-00CF140CBE7E}">
      <dgm:prSet/>
      <dgm:spPr/>
      <dgm:t>
        <a:bodyPr/>
        <a:lstStyle/>
        <a:p>
          <a:endParaRPr lang="ru-RU"/>
        </a:p>
      </dgm:t>
    </dgm:pt>
    <dgm:pt modelId="{C7E2ADA5-7A2D-4569-8384-11A4DEEDA9EA}" type="sibTrans" cxnId="{1D0B15DC-1E1A-4874-9C6E-00CF140CBE7E}">
      <dgm:prSet/>
      <dgm:spPr/>
      <dgm:t>
        <a:bodyPr/>
        <a:lstStyle/>
        <a:p>
          <a:endParaRPr lang="ru-RU"/>
        </a:p>
      </dgm:t>
    </dgm:pt>
    <dgm:pt modelId="{5D6F7D14-BA64-4EB1-9FC7-1DB8DF4EE625}">
      <dgm:prSet/>
      <dgm:spPr/>
      <dgm:t>
        <a:bodyPr/>
        <a:lstStyle/>
        <a:p>
          <a:r>
            <a:rPr lang="ru-RU" b="1" dirty="0" smtClean="0"/>
            <a:t>прием наложения карт</a:t>
          </a:r>
          <a:endParaRPr lang="ru-RU" dirty="0"/>
        </a:p>
      </dgm:t>
    </dgm:pt>
    <dgm:pt modelId="{91911426-E1E7-452E-BD1C-EBD3FC76D5EA}" type="parTrans" cxnId="{2E699339-5765-4931-9232-C993A6C830C8}">
      <dgm:prSet/>
      <dgm:spPr/>
      <dgm:t>
        <a:bodyPr/>
        <a:lstStyle/>
        <a:p>
          <a:endParaRPr lang="ru-RU"/>
        </a:p>
      </dgm:t>
    </dgm:pt>
    <dgm:pt modelId="{9162104D-D75B-46F8-969B-1FBE0771FDF6}" type="sibTrans" cxnId="{2E699339-5765-4931-9232-C993A6C830C8}">
      <dgm:prSet/>
      <dgm:spPr/>
      <dgm:t>
        <a:bodyPr/>
        <a:lstStyle/>
        <a:p>
          <a:endParaRPr lang="ru-RU"/>
        </a:p>
      </dgm:t>
    </dgm:pt>
    <dgm:pt modelId="{E6A848B9-711B-472D-94BC-13A049BF93D1}">
      <dgm:prSet custT="1"/>
      <dgm:spPr/>
      <dgm:t>
        <a:bodyPr/>
        <a:lstStyle/>
        <a:p>
          <a:r>
            <a:rPr lang="ru-RU" sz="2800" b="1" dirty="0" smtClean="0"/>
            <a:t>ознакомление учеников с общими требованиями пользования картой как источником знаний</a:t>
          </a:r>
          <a:r>
            <a:rPr lang="ru-RU" sz="2800" dirty="0" smtClean="0"/>
            <a:t>. </a:t>
          </a:r>
          <a:endParaRPr lang="ru-RU" sz="2800" dirty="0"/>
        </a:p>
      </dgm:t>
    </dgm:pt>
    <dgm:pt modelId="{6BA88E59-ABF6-4A77-8F1A-4F4CE4024A53}" type="parTrans" cxnId="{17409E9A-C8A2-4383-A991-631CF581065F}">
      <dgm:prSet/>
      <dgm:spPr/>
      <dgm:t>
        <a:bodyPr/>
        <a:lstStyle/>
        <a:p>
          <a:endParaRPr lang="ru-RU"/>
        </a:p>
      </dgm:t>
    </dgm:pt>
    <dgm:pt modelId="{BE3BBB05-F302-4ABA-BD41-B0B5F215C5CC}" type="sibTrans" cxnId="{17409E9A-C8A2-4383-A991-631CF581065F}">
      <dgm:prSet/>
      <dgm:spPr/>
      <dgm:t>
        <a:bodyPr/>
        <a:lstStyle/>
        <a:p>
          <a:endParaRPr lang="ru-RU"/>
        </a:p>
      </dgm:t>
    </dgm:pt>
    <dgm:pt modelId="{7E3907F0-4ED1-401A-98AE-BA7656DA9ED0}" type="pres">
      <dgm:prSet presAssocID="{F4093B22-5834-4457-9329-39EA53E94AE4}" presName="linearFlow" presStyleCnt="0">
        <dgm:presLayoutVars>
          <dgm:resizeHandles val="exact"/>
        </dgm:presLayoutVars>
      </dgm:prSet>
      <dgm:spPr/>
    </dgm:pt>
    <dgm:pt modelId="{EEEF9CEB-BFB9-4E5B-8892-ED37D5A01E52}" type="pres">
      <dgm:prSet presAssocID="{E6A848B9-711B-472D-94BC-13A049BF93D1}" presName="node" presStyleLbl="node1" presStyleIdx="0" presStyleCnt="4" custScaleX="544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F52E9-67A7-4AC2-A56D-E7524115998A}" type="pres">
      <dgm:prSet presAssocID="{BE3BBB05-F302-4ABA-BD41-B0B5F215C5CC}" presName="sibTrans" presStyleLbl="sibTrans2D1" presStyleIdx="0" presStyleCnt="3"/>
      <dgm:spPr/>
      <dgm:t>
        <a:bodyPr/>
        <a:lstStyle/>
        <a:p>
          <a:endParaRPr lang="ru-RU"/>
        </a:p>
      </dgm:t>
    </dgm:pt>
    <dgm:pt modelId="{8B51BEA4-205B-4F8D-9938-5AE0332D2E77}" type="pres">
      <dgm:prSet presAssocID="{BE3BBB05-F302-4ABA-BD41-B0B5F215C5CC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E4F7A3C9-15BF-4084-8E01-2B91B48E77F8}" type="pres">
      <dgm:prSet presAssocID="{6E08BE1A-C94A-426D-A046-6A166DA62D98}" presName="node" presStyleLbl="node1" presStyleIdx="1" presStyleCnt="4" custScaleX="550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16799-2835-4239-A0CA-5B7629B5FE0E}" type="pres">
      <dgm:prSet presAssocID="{45C33DFB-0E42-4CE9-80B9-9221E5DB7F73}" presName="sibTrans" presStyleLbl="sibTrans2D1" presStyleIdx="1" presStyleCnt="3"/>
      <dgm:spPr/>
      <dgm:t>
        <a:bodyPr/>
        <a:lstStyle/>
        <a:p>
          <a:endParaRPr lang="ru-RU"/>
        </a:p>
      </dgm:t>
    </dgm:pt>
    <dgm:pt modelId="{12675BF0-E3D8-43B7-B6DA-E29CCA8D1399}" type="pres">
      <dgm:prSet presAssocID="{45C33DFB-0E42-4CE9-80B9-9221E5DB7F73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8EF58F1A-73A8-47C9-BFDB-CAF76D22B17B}" type="pres">
      <dgm:prSet presAssocID="{D0DEF12D-817F-467B-BE85-E9EFCE27E647}" presName="node" presStyleLbl="node1" presStyleIdx="2" presStyleCnt="4" custScaleX="543332" custLinFactNeighborX="-3508" custLinFactNeighborY="1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11C16-3DCF-4834-924A-2032C2A27515}" type="pres">
      <dgm:prSet presAssocID="{C7E2ADA5-7A2D-4569-8384-11A4DEEDA9EA}" presName="sibTrans" presStyleLbl="sibTrans2D1" presStyleIdx="2" presStyleCnt="3"/>
      <dgm:spPr/>
      <dgm:t>
        <a:bodyPr/>
        <a:lstStyle/>
        <a:p>
          <a:endParaRPr lang="ru-RU"/>
        </a:p>
      </dgm:t>
    </dgm:pt>
    <dgm:pt modelId="{727759D5-A309-4437-9DE1-5D363672ADBD}" type="pres">
      <dgm:prSet presAssocID="{C7E2ADA5-7A2D-4569-8384-11A4DEEDA9EA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AFA71F78-2A66-44CC-878A-CBE27B11B902}" type="pres">
      <dgm:prSet presAssocID="{5D6F7D14-BA64-4EB1-9FC7-1DB8DF4EE625}" presName="node" presStyleLbl="node1" presStyleIdx="3" presStyleCnt="4" custScaleX="550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63E257-4E4E-499A-8E27-711D3A02DC56}" type="presOf" srcId="{E6A848B9-711B-472D-94BC-13A049BF93D1}" destId="{EEEF9CEB-BFB9-4E5B-8892-ED37D5A01E52}" srcOrd="0" destOrd="0" presId="urn:microsoft.com/office/officeart/2005/8/layout/process2"/>
    <dgm:cxn modelId="{DAB07725-2586-49ED-9338-E6EDA180A65F}" type="presOf" srcId="{C7E2ADA5-7A2D-4569-8384-11A4DEEDA9EA}" destId="{727759D5-A309-4437-9DE1-5D363672ADBD}" srcOrd="1" destOrd="0" presId="urn:microsoft.com/office/officeart/2005/8/layout/process2"/>
    <dgm:cxn modelId="{9E515A67-5479-4F2B-8829-3FEC853DA810}" type="presOf" srcId="{C7E2ADA5-7A2D-4569-8384-11A4DEEDA9EA}" destId="{0A811C16-3DCF-4834-924A-2032C2A27515}" srcOrd="0" destOrd="0" presId="urn:microsoft.com/office/officeart/2005/8/layout/process2"/>
    <dgm:cxn modelId="{5C427CDF-098B-405E-BF39-3D98B334CB41}" type="presOf" srcId="{45C33DFB-0E42-4CE9-80B9-9221E5DB7F73}" destId="{A2216799-2835-4239-A0CA-5B7629B5FE0E}" srcOrd="0" destOrd="0" presId="urn:microsoft.com/office/officeart/2005/8/layout/process2"/>
    <dgm:cxn modelId="{26F71D00-6E6B-4943-A86B-4DD6B7B789C3}" type="presOf" srcId="{6E08BE1A-C94A-426D-A046-6A166DA62D98}" destId="{E4F7A3C9-15BF-4084-8E01-2B91B48E77F8}" srcOrd="0" destOrd="0" presId="urn:microsoft.com/office/officeart/2005/8/layout/process2"/>
    <dgm:cxn modelId="{42C358FC-386A-45D9-AB9A-EF4071E7B61D}" type="presOf" srcId="{F4093B22-5834-4457-9329-39EA53E94AE4}" destId="{7E3907F0-4ED1-401A-98AE-BA7656DA9ED0}" srcOrd="0" destOrd="0" presId="urn:microsoft.com/office/officeart/2005/8/layout/process2"/>
    <dgm:cxn modelId="{E3F4DA90-83B1-487E-9CC9-B8420453871D}" type="presOf" srcId="{BE3BBB05-F302-4ABA-BD41-B0B5F215C5CC}" destId="{8B51BEA4-205B-4F8D-9938-5AE0332D2E77}" srcOrd="1" destOrd="0" presId="urn:microsoft.com/office/officeart/2005/8/layout/process2"/>
    <dgm:cxn modelId="{3386E769-198F-45C7-9DB6-E705472B2528}" type="presOf" srcId="{D0DEF12D-817F-467B-BE85-E9EFCE27E647}" destId="{8EF58F1A-73A8-47C9-BFDB-CAF76D22B17B}" srcOrd="0" destOrd="0" presId="urn:microsoft.com/office/officeart/2005/8/layout/process2"/>
    <dgm:cxn modelId="{E664B13C-C799-4143-9651-F4C4A053523C}" srcId="{F4093B22-5834-4457-9329-39EA53E94AE4}" destId="{6E08BE1A-C94A-426D-A046-6A166DA62D98}" srcOrd="1" destOrd="0" parTransId="{8452DD50-8BC1-4798-8C3D-2E79E491B035}" sibTransId="{45C33DFB-0E42-4CE9-80B9-9221E5DB7F73}"/>
    <dgm:cxn modelId="{2E699339-5765-4931-9232-C993A6C830C8}" srcId="{F4093B22-5834-4457-9329-39EA53E94AE4}" destId="{5D6F7D14-BA64-4EB1-9FC7-1DB8DF4EE625}" srcOrd="3" destOrd="0" parTransId="{91911426-E1E7-452E-BD1C-EBD3FC76D5EA}" sibTransId="{9162104D-D75B-46F8-969B-1FBE0771FDF6}"/>
    <dgm:cxn modelId="{A28E23B8-F4BE-4EC9-A40C-FAB3E8A01C55}" type="presOf" srcId="{BE3BBB05-F302-4ABA-BD41-B0B5F215C5CC}" destId="{5F8F52E9-67A7-4AC2-A56D-E7524115998A}" srcOrd="0" destOrd="0" presId="urn:microsoft.com/office/officeart/2005/8/layout/process2"/>
    <dgm:cxn modelId="{1D0B15DC-1E1A-4874-9C6E-00CF140CBE7E}" srcId="{F4093B22-5834-4457-9329-39EA53E94AE4}" destId="{D0DEF12D-817F-467B-BE85-E9EFCE27E647}" srcOrd="2" destOrd="0" parTransId="{F5970B4C-8C3E-4917-A224-EEE37275E399}" sibTransId="{C7E2ADA5-7A2D-4569-8384-11A4DEEDA9EA}"/>
    <dgm:cxn modelId="{17409E9A-C8A2-4383-A991-631CF581065F}" srcId="{F4093B22-5834-4457-9329-39EA53E94AE4}" destId="{E6A848B9-711B-472D-94BC-13A049BF93D1}" srcOrd="0" destOrd="0" parTransId="{6BA88E59-ABF6-4A77-8F1A-4F4CE4024A53}" sibTransId="{BE3BBB05-F302-4ABA-BD41-B0B5F215C5CC}"/>
    <dgm:cxn modelId="{B42C7C30-BCD9-4FC7-9752-FE564812904C}" type="presOf" srcId="{45C33DFB-0E42-4CE9-80B9-9221E5DB7F73}" destId="{12675BF0-E3D8-43B7-B6DA-E29CCA8D1399}" srcOrd="1" destOrd="0" presId="urn:microsoft.com/office/officeart/2005/8/layout/process2"/>
    <dgm:cxn modelId="{0CF9A677-8292-4601-AC61-8DB9DC7DBEF1}" type="presOf" srcId="{5D6F7D14-BA64-4EB1-9FC7-1DB8DF4EE625}" destId="{AFA71F78-2A66-44CC-878A-CBE27B11B902}" srcOrd="0" destOrd="0" presId="urn:microsoft.com/office/officeart/2005/8/layout/process2"/>
    <dgm:cxn modelId="{39FA0426-E54A-435E-A812-F42F17E89943}" type="presParOf" srcId="{7E3907F0-4ED1-401A-98AE-BA7656DA9ED0}" destId="{EEEF9CEB-BFB9-4E5B-8892-ED37D5A01E52}" srcOrd="0" destOrd="0" presId="urn:microsoft.com/office/officeart/2005/8/layout/process2"/>
    <dgm:cxn modelId="{9F95BF0E-7B20-4DAD-97E7-2D85817831DC}" type="presParOf" srcId="{7E3907F0-4ED1-401A-98AE-BA7656DA9ED0}" destId="{5F8F52E9-67A7-4AC2-A56D-E7524115998A}" srcOrd="1" destOrd="0" presId="urn:microsoft.com/office/officeart/2005/8/layout/process2"/>
    <dgm:cxn modelId="{7F9E20BD-7137-4F6E-BFB4-853E40290FCD}" type="presParOf" srcId="{5F8F52E9-67A7-4AC2-A56D-E7524115998A}" destId="{8B51BEA4-205B-4F8D-9938-5AE0332D2E77}" srcOrd="0" destOrd="0" presId="urn:microsoft.com/office/officeart/2005/8/layout/process2"/>
    <dgm:cxn modelId="{18C53E8C-8705-44F8-BB16-0AC259823220}" type="presParOf" srcId="{7E3907F0-4ED1-401A-98AE-BA7656DA9ED0}" destId="{E4F7A3C9-15BF-4084-8E01-2B91B48E77F8}" srcOrd="2" destOrd="0" presId="urn:microsoft.com/office/officeart/2005/8/layout/process2"/>
    <dgm:cxn modelId="{8F903B64-B3C6-469E-BE43-9922E9DFD313}" type="presParOf" srcId="{7E3907F0-4ED1-401A-98AE-BA7656DA9ED0}" destId="{A2216799-2835-4239-A0CA-5B7629B5FE0E}" srcOrd="3" destOrd="0" presId="urn:microsoft.com/office/officeart/2005/8/layout/process2"/>
    <dgm:cxn modelId="{FB9592EF-7A0E-4EC1-8DC0-E5F05CB4615B}" type="presParOf" srcId="{A2216799-2835-4239-A0CA-5B7629B5FE0E}" destId="{12675BF0-E3D8-43B7-B6DA-E29CCA8D1399}" srcOrd="0" destOrd="0" presId="urn:microsoft.com/office/officeart/2005/8/layout/process2"/>
    <dgm:cxn modelId="{2C1BA2EC-F540-40E9-86AA-48E88EB409B2}" type="presParOf" srcId="{7E3907F0-4ED1-401A-98AE-BA7656DA9ED0}" destId="{8EF58F1A-73A8-47C9-BFDB-CAF76D22B17B}" srcOrd="4" destOrd="0" presId="urn:microsoft.com/office/officeart/2005/8/layout/process2"/>
    <dgm:cxn modelId="{68BFE13E-B203-4A12-AE23-8D5083C90711}" type="presParOf" srcId="{7E3907F0-4ED1-401A-98AE-BA7656DA9ED0}" destId="{0A811C16-3DCF-4834-924A-2032C2A27515}" srcOrd="5" destOrd="0" presId="urn:microsoft.com/office/officeart/2005/8/layout/process2"/>
    <dgm:cxn modelId="{A2CE2806-301F-43F1-B9F5-22CD1DA7E4FC}" type="presParOf" srcId="{0A811C16-3DCF-4834-924A-2032C2A27515}" destId="{727759D5-A309-4437-9DE1-5D363672ADBD}" srcOrd="0" destOrd="0" presId="urn:microsoft.com/office/officeart/2005/8/layout/process2"/>
    <dgm:cxn modelId="{B1574025-8903-4CD6-B297-703040F04B90}" type="presParOf" srcId="{7E3907F0-4ED1-401A-98AE-BA7656DA9ED0}" destId="{AFA71F78-2A66-44CC-878A-CBE27B11B902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FF9CFE-D18F-44E5-B984-F8592F016E66}">
      <dsp:nvSpPr>
        <dsp:cNvPr id="0" name=""/>
        <dsp:cNvSpPr/>
      </dsp:nvSpPr>
      <dsp:spPr>
        <a:xfrm>
          <a:off x="504067" y="0"/>
          <a:ext cx="6912768" cy="4608512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A1D2F-66A7-4D98-8368-44582AC5DBB7}">
      <dsp:nvSpPr>
        <dsp:cNvPr id="0" name=""/>
        <dsp:cNvSpPr/>
      </dsp:nvSpPr>
      <dsp:spPr>
        <a:xfrm>
          <a:off x="0" y="0"/>
          <a:ext cx="3106415" cy="17973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Объект изучения</a:t>
          </a:r>
          <a:endParaRPr lang="ru-RU" sz="3200" b="1" i="1" kern="1200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7738" y="87738"/>
        <a:ext cx="2930939" cy="1621843"/>
      </dsp:txXfrm>
    </dsp:sp>
    <dsp:sp modelId="{92A94B2D-397F-4822-8525-B16E04FC0BF0}">
      <dsp:nvSpPr>
        <dsp:cNvPr id="0" name=""/>
        <dsp:cNvSpPr/>
      </dsp:nvSpPr>
      <dsp:spPr>
        <a:xfrm flipH="1">
          <a:off x="3904094" y="432057"/>
          <a:ext cx="3366972" cy="16219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Средство наглядности</a:t>
          </a:r>
          <a:endParaRPr lang="ru-RU" sz="3200" b="1" kern="1200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983272" y="511235"/>
        <a:ext cx="3208616" cy="1463617"/>
      </dsp:txXfrm>
    </dsp:sp>
    <dsp:sp modelId="{93B3F706-7C66-470B-B330-4021B891D3B2}">
      <dsp:nvSpPr>
        <dsp:cNvPr id="0" name=""/>
        <dsp:cNvSpPr/>
      </dsp:nvSpPr>
      <dsp:spPr>
        <a:xfrm>
          <a:off x="144015" y="2160239"/>
          <a:ext cx="3192866" cy="17973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Источник знаний</a:t>
          </a:r>
          <a:endParaRPr lang="ru-RU" sz="3600" b="1" kern="1200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1753" y="2247977"/>
        <a:ext cx="3017390" cy="1621843"/>
      </dsp:txXfrm>
    </dsp:sp>
    <dsp:sp modelId="{196192BD-1253-4DCB-8B65-8933107EBF0C}">
      <dsp:nvSpPr>
        <dsp:cNvPr id="0" name=""/>
        <dsp:cNvSpPr/>
      </dsp:nvSpPr>
      <dsp:spPr>
        <a:xfrm>
          <a:off x="3792103" y="2664297"/>
          <a:ext cx="3758968" cy="17019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u="none" kern="12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Результат исследования</a:t>
          </a:r>
          <a:endParaRPr lang="ru-RU" sz="3200" b="1" i="1" u="none" kern="1200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75185" y="2747379"/>
        <a:ext cx="3592804" cy="15357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EF9CEB-BFB9-4E5B-8892-ED37D5A01E52}">
      <dsp:nvSpPr>
        <dsp:cNvPr id="0" name=""/>
        <dsp:cNvSpPr/>
      </dsp:nvSpPr>
      <dsp:spPr>
        <a:xfrm>
          <a:off x="42780" y="4245"/>
          <a:ext cx="8133695" cy="7891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ознакомление учеников с общими требованиями пользования картой как источником знаний</a:t>
          </a:r>
          <a:r>
            <a:rPr lang="ru-RU" sz="2800" kern="1200" dirty="0" smtClean="0"/>
            <a:t>. </a:t>
          </a:r>
          <a:endParaRPr lang="ru-RU" sz="2800" kern="1200" dirty="0"/>
        </a:p>
      </dsp:txBody>
      <dsp:txXfrm>
        <a:off x="65895" y="27360"/>
        <a:ext cx="8087465" cy="742968"/>
      </dsp:txXfrm>
    </dsp:sp>
    <dsp:sp modelId="{5F8F52E9-67A7-4AC2-A56D-E7524115998A}">
      <dsp:nvSpPr>
        <dsp:cNvPr id="0" name=""/>
        <dsp:cNvSpPr/>
      </dsp:nvSpPr>
      <dsp:spPr>
        <a:xfrm rot="5400000">
          <a:off x="3961653" y="813173"/>
          <a:ext cx="295949" cy="3551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4003087" y="842768"/>
        <a:ext cx="213083" cy="207164"/>
      </dsp:txXfrm>
    </dsp:sp>
    <dsp:sp modelId="{E4F7A3C9-15BF-4084-8E01-2B91B48E77F8}">
      <dsp:nvSpPr>
        <dsp:cNvPr id="0" name=""/>
        <dsp:cNvSpPr/>
      </dsp:nvSpPr>
      <dsp:spPr>
        <a:xfrm>
          <a:off x="0" y="1188042"/>
          <a:ext cx="8219256" cy="7891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составление описаний географических объектов и явлений.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23115" y="1211157"/>
        <a:ext cx="8173026" cy="742968"/>
      </dsp:txXfrm>
    </dsp:sp>
    <dsp:sp modelId="{A2216799-2835-4239-A0CA-5B7629B5FE0E}">
      <dsp:nvSpPr>
        <dsp:cNvPr id="0" name=""/>
        <dsp:cNvSpPr/>
      </dsp:nvSpPr>
      <dsp:spPr>
        <a:xfrm rot="5551512">
          <a:off x="3933752" y="1999049"/>
          <a:ext cx="299359" cy="3551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-5400000">
        <a:off x="3978868" y="2026983"/>
        <a:ext cx="213083" cy="209551"/>
      </dsp:txXfrm>
    </dsp:sp>
    <dsp:sp modelId="{8EF58F1A-73A8-47C9-BFDB-CAF76D22B17B}">
      <dsp:nvSpPr>
        <dsp:cNvPr id="0" name=""/>
        <dsp:cNvSpPr/>
      </dsp:nvSpPr>
      <dsp:spPr>
        <a:xfrm>
          <a:off x="0" y="2375998"/>
          <a:ext cx="8114474" cy="7891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прием сравнения</a:t>
          </a:r>
          <a:endParaRPr lang="ru-RU" sz="2800" kern="1200" dirty="0">
            <a:latin typeface="Arial" pitchFamily="34" charset="0"/>
            <a:cs typeface="Arial" pitchFamily="34" charset="0"/>
          </a:endParaRPr>
        </a:p>
      </dsp:txBody>
      <dsp:txXfrm>
        <a:off x="23115" y="2399113"/>
        <a:ext cx="8068244" cy="742968"/>
      </dsp:txXfrm>
    </dsp:sp>
    <dsp:sp modelId="{0A811C16-3DCF-4834-924A-2032C2A27515}">
      <dsp:nvSpPr>
        <dsp:cNvPr id="0" name=""/>
        <dsp:cNvSpPr/>
      </dsp:nvSpPr>
      <dsp:spPr>
        <a:xfrm rot="5247421">
          <a:off x="3936873" y="3182847"/>
          <a:ext cx="293118" cy="3551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3974940" y="3213901"/>
        <a:ext cx="213083" cy="205183"/>
      </dsp:txXfrm>
    </dsp:sp>
    <dsp:sp modelId="{AFA71F78-2A66-44CC-878A-CBE27B11B902}">
      <dsp:nvSpPr>
        <dsp:cNvPr id="0" name=""/>
        <dsp:cNvSpPr/>
      </dsp:nvSpPr>
      <dsp:spPr>
        <a:xfrm>
          <a:off x="0" y="3555636"/>
          <a:ext cx="8219256" cy="7891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прием наложения карт</a:t>
          </a:r>
          <a:endParaRPr lang="ru-RU" sz="3200" kern="1200" dirty="0"/>
        </a:p>
      </dsp:txBody>
      <dsp:txXfrm>
        <a:off x="23115" y="3578751"/>
        <a:ext cx="8173026" cy="742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5A28B-53D5-4ED9-B636-92918B6A707E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BD80C-84D3-4796-8872-C3DF37F1A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45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2BD80C-84D3-4796-8872-C3DF37F1A76C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«Формирование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картографической грамотности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 уроках географии» </a:t>
            </a:r>
          </a:p>
          <a:p>
            <a:pPr algn="r"/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Опыт учителя географии </a:t>
            </a:r>
          </a:p>
          <a:p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МОБУ лицея №23 имени Кромского И.И. г. Сочи </a:t>
            </a:r>
          </a:p>
          <a:p>
            <a:r>
              <a:rPr lang="ru-RU" sz="1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Гридасовой Э.М.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«Географический конструктор»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Суть приёма: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Ученик должен быстро из большого количества карточек найти нужную. Он представляет собой подсказку, так как имеется набор уже готовых ответов, и в то же время – это напряжённая работа для памяти, поскольку вариантов ответов  много.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Например :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предложенного списка отберите те формы рельефа, которые расположены в Южной Америке.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Горы: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Кордильеры, Драконовы, </a:t>
            </a:r>
            <a:r>
              <a:rPr lang="ru-RU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Анды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Низменности: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Западно - Сибирская, </a:t>
            </a:r>
            <a:r>
              <a:rPr lang="ru-RU" u="sng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Оринокская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Прикаспийская, Ла-Платская,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Плоскогорья: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Декан, </a:t>
            </a:r>
            <a:r>
              <a:rPr lang="ru-RU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Бразильское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u="sng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Гвианское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Среднесибирское,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Наивысшая точка материка: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г. Мак-Кинли (Денали), 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г. Косцюшко, г. Аконкагуа.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404664"/>
            <a:ext cx="4464496" cy="576064"/>
          </a:xfrm>
        </p:spPr>
        <p:txBody>
          <a:bodyPr>
            <a:noAutofit/>
          </a:bodyPr>
          <a:lstStyle/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«Географическая мозаика»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908720"/>
            <a:ext cx="4176464" cy="489654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Задание на сопоставление</a:t>
            </a:r>
          </a:p>
          <a:p>
            <a:pPr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политической и физической карт.</a:t>
            </a:r>
          </a:p>
          <a:p>
            <a:pPr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Называю  географические объекты , 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Например: </a:t>
            </a: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горы  Анды (вулканы, озера,  реки) и прошу определить страны, на  территории которых эти объекты   находятся.</a:t>
            </a:r>
          </a:p>
          <a:p>
            <a:pPr>
              <a:buNone/>
            </a:pPr>
            <a:endParaRPr lang="ru-RU" sz="2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наоборот,  называю страны,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например, </a:t>
            </a: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Франция, Швейцария,</a:t>
            </a:r>
          </a:p>
          <a:p>
            <a:pPr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Италия, и прошу найти, в пределах каких гор и равнин находятся эти страны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052736"/>
            <a:ext cx="4176464" cy="79208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«Географическая цепочка» или «Геофутбол»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008" y="1268761"/>
            <a:ext cx="3960440" cy="4464496"/>
          </a:xfrm>
        </p:spPr>
        <p:txBody>
          <a:bodyPr/>
          <a:lstStyle/>
          <a:p>
            <a:pPr>
              <a:buNone/>
            </a:pP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Ученик называет любой город,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другой называет город, название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которого начинается на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последнюю букву уже названого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города, и так далее.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карта 3.1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Установите последовательность смены эпох горообразования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971600" y="1340768"/>
            <a:ext cx="2736304" cy="172819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мезозойская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347864" y="2708920"/>
            <a:ext cx="2520280" cy="13681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герцинская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508104" y="1484784"/>
            <a:ext cx="2448272" cy="158417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альпийская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99592" y="3717032"/>
            <a:ext cx="2808312" cy="165618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байкальская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364088" y="3717032"/>
            <a:ext cx="2952328" cy="18002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каледонская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Содержимое 48" descr="карта 3.1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4527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Геофутбол 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33" y="1196746"/>
          <a:ext cx="8208930" cy="4392495"/>
        </p:xfrm>
        <a:graphic>
          <a:graphicData uri="http://schemas.openxmlformats.org/drawingml/2006/table">
            <a:tbl>
              <a:tblPr/>
              <a:tblGrid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  <a:gridCol w="356910"/>
              </a:tblGrid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Э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2833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41" marR="6464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2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Э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8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64641" marR="6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3828" name="AutoShape 36"/>
          <p:cNvSpPr>
            <a:spLocks noChangeShapeType="1"/>
          </p:cNvSpPr>
          <p:nvPr/>
        </p:nvSpPr>
        <p:spPr bwMode="auto">
          <a:xfrm flipH="1" flipV="1">
            <a:off x="7065991" y="1412776"/>
            <a:ext cx="45719" cy="201622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31" name="AutoShape 39"/>
          <p:cNvSpPr>
            <a:spLocks noChangeShapeType="1"/>
          </p:cNvSpPr>
          <p:nvPr/>
        </p:nvSpPr>
        <p:spPr bwMode="auto">
          <a:xfrm flipH="1" flipV="1">
            <a:off x="1475656" y="3140968"/>
            <a:ext cx="1296144" cy="7200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33" name="AutoShape 41"/>
          <p:cNvSpPr>
            <a:spLocks noChangeShapeType="1"/>
          </p:cNvSpPr>
          <p:nvPr/>
        </p:nvSpPr>
        <p:spPr bwMode="auto">
          <a:xfrm flipH="1">
            <a:off x="4572000" y="4648196"/>
            <a:ext cx="1080120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9" name="AutoShape 27"/>
          <p:cNvSpPr>
            <a:spLocks noChangeShapeType="1"/>
          </p:cNvSpPr>
          <p:nvPr/>
        </p:nvSpPr>
        <p:spPr bwMode="auto">
          <a:xfrm flipH="1">
            <a:off x="2771798" y="2879994"/>
            <a:ext cx="1368153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7" name="AutoShape 25"/>
          <p:cNvSpPr>
            <a:spLocks noChangeShapeType="1"/>
          </p:cNvSpPr>
          <p:nvPr/>
        </p:nvSpPr>
        <p:spPr bwMode="auto">
          <a:xfrm flipH="1" flipV="1">
            <a:off x="1403648" y="3140968"/>
            <a:ext cx="2409056" cy="212139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6" name="AutoShape 24"/>
          <p:cNvSpPr>
            <a:spLocks noChangeShapeType="1"/>
          </p:cNvSpPr>
          <p:nvPr/>
        </p:nvSpPr>
        <p:spPr bwMode="auto">
          <a:xfrm>
            <a:off x="4932040" y="3356992"/>
            <a:ext cx="2376264" cy="14401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0" name="AutoShape 18"/>
          <p:cNvSpPr>
            <a:spLocks noChangeShapeType="1"/>
          </p:cNvSpPr>
          <p:nvPr/>
        </p:nvSpPr>
        <p:spPr bwMode="auto">
          <a:xfrm flipV="1">
            <a:off x="2771800" y="1340767"/>
            <a:ext cx="1748780" cy="151216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3" name="AutoShape 21"/>
          <p:cNvSpPr>
            <a:spLocks noChangeShapeType="1"/>
          </p:cNvSpPr>
          <p:nvPr/>
        </p:nvSpPr>
        <p:spPr bwMode="auto">
          <a:xfrm flipH="1" flipV="1">
            <a:off x="2771800" y="3209181"/>
            <a:ext cx="1800200" cy="144395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2" name="AutoShape 10"/>
          <p:cNvSpPr>
            <a:spLocks noChangeShapeType="1"/>
          </p:cNvSpPr>
          <p:nvPr/>
        </p:nvSpPr>
        <p:spPr bwMode="auto">
          <a:xfrm flipH="1" flipV="1">
            <a:off x="7308302" y="3573016"/>
            <a:ext cx="45719" cy="172819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32" name="AutoShape 40"/>
          <p:cNvSpPr>
            <a:spLocks noChangeShapeType="1"/>
          </p:cNvSpPr>
          <p:nvPr/>
        </p:nvSpPr>
        <p:spPr bwMode="auto">
          <a:xfrm>
            <a:off x="4499992" y="1340768"/>
            <a:ext cx="2506960" cy="208823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23" name="AutoShape 31"/>
          <p:cNvSpPr>
            <a:spLocks noChangeShapeType="1"/>
          </p:cNvSpPr>
          <p:nvPr/>
        </p:nvSpPr>
        <p:spPr bwMode="auto">
          <a:xfrm flipH="1">
            <a:off x="5580111" y="3501008"/>
            <a:ext cx="1368152" cy="114642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4" name="AutoShape 22"/>
          <p:cNvSpPr>
            <a:spLocks noChangeShapeType="1"/>
          </p:cNvSpPr>
          <p:nvPr/>
        </p:nvSpPr>
        <p:spPr bwMode="auto">
          <a:xfrm flipV="1">
            <a:off x="4932040" y="1412776"/>
            <a:ext cx="2088232" cy="18002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2" name="AutoShape 20"/>
          <p:cNvSpPr>
            <a:spLocks noChangeShapeType="1"/>
          </p:cNvSpPr>
          <p:nvPr/>
        </p:nvSpPr>
        <p:spPr bwMode="auto">
          <a:xfrm>
            <a:off x="6948264" y="3429001"/>
            <a:ext cx="1584176" cy="7200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8" name="AutoShape 16"/>
          <p:cNvSpPr>
            <a:spLocks noChangeShapeType="1"/>
          </p:cNvSpPr>
          <p:nvPr/>
        </p:nvSpPr>
        <p:spPr bwMode="auto">
          <a:xfrm>
            <a:off x="3779912" y="5255489"/>
            <a:ext cx="3618706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-3780928" y="304582"/>
            <a:ext cx="30963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Диагностическая работа по географии, 7 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489654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Инструкция.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i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Внимательно прочтите весь текст «Пустыня Намиб».</a:t>
            </a:r>
          </a:p>
          <a:p>
            <a:pPr lvl="0"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Следуйте инструкции к каждой части работы.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Намиб, или «место, где ничего нет», — такое название дали самой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древней (примерно 80 млн. лет) и одной из наиболее засушливых пустынь в мире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представители африканского народа нама. Сами нама проживают в южной и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северной части современной Намибии, которая занимает значительную площадь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юго-западной Африки, располагаясь между пустынями Намиб и Калахари. На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западе побережье страны омывается Атлантическим океаном и встречает морских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путешественников негостеприимными просторами пустыни Намиб.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Образованию пустыни Намиб способствовали две причины. Во-первых,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пересекающие континент восточные ветры теряют последнюю влагу над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высоким плато Юго-Западной Африки, и в Намиб влага не доходит. Во-вторых,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холодное антарктическое Бенгальское течение, возникающие у мыса Доброй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Надежды и идущие к северу, сильно охлаждает океанские воды у западных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берегов Африки, и вместо дождя образуются туманы. Поэтому Намиб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Часто называют пустыней туманов.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Задания для работы по тексту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124745"/>
            <a:ext cx="4038600" cy="453650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 часть. Дайте краткий ответ.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1.Кто дал такое название пустыне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Намиб?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Как переводится название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пустыни на русский язык?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Каков возраст территории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пустыни?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Какой океан омывает пустыню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Намиб?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5. В какой части страны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проживают современные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народности, давшие пустыне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название?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6. На каком материке находится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пустыня Намиб?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196753"/>
            <a:ext cx="4104456" cy="453650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 часть. Дайте развернутый ответ на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каждый вопрос.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7. Используя информацию таблицы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«Климатические показатели пустыни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«Намиб» (смотри задание 14)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докажите, что климат пустыни Намиб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засушливый.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8. Используя карты атласа, определите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тип климата пустыни Намиб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9. По какой причине Намиб называют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пустыней туманов?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10. Вследствие чего в пустыне Намиб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мало выпадает осадков?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Задания для работы по тексту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412776"/>
            <a:ext cx="4038600" cy="420506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 часть. Используя информацию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предложенного текста, карт атласа и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знания, полученные на уроках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географии и биологии, дайте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аргументированные ответы на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вопросы.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12. Как вы думаете, по каким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признакам природы, путешественники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могут чувствовать негостеприимность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пустыни Намиб? Назовите не менее 5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признаков.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13. Как вы думаете, на самом деле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пустыня Намиб – это место, где кроме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песка, ничего нет (растений,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животных, рек, озер)? Ответ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аргументируйте.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3884240" cy="4320481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 часть. Практическая работа.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14. Используя данные таблицы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«Климатические показатели пустыни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Намиб», постройте климатограмму.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Вертикальный масштаб: в 1 см- 3°и в 1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см- 10 мм осадков.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15. Вариант: используя данные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таблицы, постройте график годового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хода температуры в пустыне Намиб.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Вертикальный масштаб: в 1 см – 5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pPr>
              <a:buNone/>
            </a:pP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64704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Модель ответов с оценочной шкалой</a:t>
            </a:r>
            <a:b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   Модель ответа   Оценивание в баллах  Всего баллов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8208912" cy="4392488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6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1 уровень читательской грамотности</a:t>
            </a:r>
          </a:p>
          <a:p>
            <a:pPr algn="ctr">
              <a:buNone/>
            </a:pPr>
            <a:endParaRPr lang="ru-RU" sz="6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Умение найти и извлечь информацию из текста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1.Кто дал такое название пустыне Намиб?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 Представители африканского народа нама.(1б)                         Всего баллов1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2.Как переводится название пустыни на русский язык?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ответ«Место, где ничего нет» (1б)                                                         Всего баллов1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3.Каков возраст территории пустыни?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ответ  80 млн.лет (1б)                                                                             Всего баллов1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4.Какой океан омывает пустыню Намиб?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 Атлантический (1б)                                                                      Всего баллов1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5.В какой части страны проживают современные народности, давшие пустыне название?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Ответ Сами нама проживают в южной и северной части современной Намибии (1б)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Всего баллов1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6.На каком материке находится пустыня Намиб?</a:t>
            </a:r>
          </a:p>
          <a:p>
            <a:pPr>
              <a:buNone/>
            </a:pPr>
            <a:r>
              <a:rPr lang="ru-RU" sz="6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 В Африке (1б)                                                                                Всего баллов1</a:t>
            </a:r>
          </a:p>
          <a:p>
            <a:pPr>
              <a:buNone/>
            </a:pPr>
            <a:endParaRPr lang="ru-RU" sz="6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Модель ответов с оценочной шкалой</a:t>
            </a:r>
            <a:b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   Модель ответа   Оценивание в баллах  Всего баллов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536504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 уровень читательской грамотности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Умение интегрировать и интерпретировать сообщения текста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7.Используя информацию таблицы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«Климатические показатели пустыни Намиб»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(задание 14) докажите, что климат пустыни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Намиб засушливый.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  января - + 20°С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(1б)</a:t>
            </a:r>
          </a:p>
          <a:p>
            <a:pPr>
              <a:buNone/>
            </a:pP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июля  -  +13°С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(1б)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Осадков  в год - 2 мм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(1б)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Вывод: высокие температуры в течение года и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очень маленькое количество осадков характерны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сухого климата.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(2б)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Макс-но количество - 5 баллов.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Отсутствие какого-либо  показателя уменьшает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общее кол-во баллов за ответ.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Модель ответов с оценочной шкалой</a:t>
            </a:r>
            <a:b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   Модель ответа   Оценивание в баллах  Всего баллов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9"/>
            <a:ext cx="8147248" cy="439248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8.Используя карты атласа, определите тип климата пустыни Намиб.</a:t>
            </a:r>
          </a:p>
          <a:p>
            <a:pPr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Ответ.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Тропический пустынный -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2б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 (отсутствие одного слова в названии – 1б).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Всего баллов -2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9.По какой причине Намиб называют пустыней туманов?</a:t>
            </a:r>
          </a:p>
          <a:p>
            <a:pPr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Ответ.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Дожди выпадают редко, а туманы бывают очень часто -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2б.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Всего баллов -2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10. Вследствие чего в пустыне Намиб мало выпадает осадков?</a:t>
            </a:r>
          </a:p>
          <a:p>
            <a:pPr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Ответ.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Холодное Бенгальское течение охлаждает воздух, поэтому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Осадки не образуются. Проникновению влажного воздуха с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Индийского океана мешает горное поднятие на восточной окраине пустыни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каждую названную причину по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1б+ 1б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полную формулировку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Всего баллов – 4.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Карта-второй язык географии»</a:t>
            </a:r>
            <a:b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Н.Н. Баранский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Важнейшим предметным результатом</a:t>
            </a: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освоения географии выпускниками основной и средней школы </a:t>
            </a: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Федеральным государственным образовательным стандартом общего образования (ФГОС) определено: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«Овладение основами картографической грамотности и использование географической карты как одного из языков международного общения».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В то же время картографические знания и умения составляют не только важнейшую часть содержания географического образования, но и входят в состав общекультурных компетентностей, являясь, таким образом,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метапредметными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9412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Модель ответов с оценочной шкалой</a:t>
            </a:r>
            <a:b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   Модель ответа   Оценивание в баллах  Всего баллов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08912" cy="475252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3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 уровень читательской грамотности</a:t>
            </a:r>
          </a:p>
          <a:p>
            <a:pPr>
              <a:buNone/>
            </a:pPr>
            <a:r>
              <a:rPr lang="ru-RU" sz="21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Умение осмыслить и оценить сообщение. Умение использовать внетекстовые знания.</a:t>
            </a:r>
          </a:p>
          <a:p>
            <a:pPr>
              <a:buNone/>
            </a:pPr>
            <a:endParaRPr lang="ru-RU" sz="21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11. Как вы думаете, по каким признакам природы, путешественники могут чувствовать негостеприимность пустыни Намиб? Назовите 5 признаков.</a:t>
            </a: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Могут быть названы причины: (очень жарко, мало воды, горячий песок, сильные туманы, ядовитые змеи, отсутствие населенных пунктов, отсутствие колодцев, отсутствие</a:t>
            </a: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растительности, отсутствие дорог и транспорта).</a:t>
            </a: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1 б (оценивается 5 первых написанных правильно названных признаков; остальные не учитываются).               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Всего – 5 баллов.</a:t>
            </a:r>
          </a:p>
          <a:p>
            <a:pPr>
              <a:buNone/>
            </a:pPr>
            <a:endParaRPr lang="ru-RU" sz="21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12.Как вы думаете, на самом деле пустыня Намиб – это место, где кроме песка, ничего нет</a:t>
            </a: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(растений, животных, рек, озер)?  </a:t>
            </a:r>
            <a:r>
              <a:rPr lang="ru-RU" sz="21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Ответ аргументируйте. 1. </a:t>
            </a: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пустынях есть</a:t>
            </a: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растительность, только она сильно разрежена. В пустыне Намиб растет вельвичия. 2.</a:t>
            </a: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Животные тоже есть, в основном змеи, ящерицы. Они укрываются в норах. Их можно</a:t>
            </a: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увидеть вечером или ночью. 3.  Реки и озера появляются в период дождей. В период засухи</a:t>
            </a:r>
          </a:p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они пересыхают.  По 1б за ответ + по 1б за полную формулировку   </a:t>
            </a: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Всего - 6б</a:t>
            </a:r>
          </a:p>
          <a:p>
            <a:pPr>
              <a:buNone/>
            </a:pPr>
            <a:r>
              <a:rPr lang="ru-RU" sz="2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Итого: 30б.</a:t>
            </a:r>
          </a:p>
          <a:p>
            <a:pPr>
              <a:buNone/>
            </a:pP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Рекомендуемые отметки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1484784"/>
          <a:ext cx="7920882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294"/>
                <a:gridCol w="2640294"/>
                <a:gridCol w="2640294"/>
              </a:tblGrid>
              <a:tr h="11785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Доля выполнения заданий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Уровень сформированности читательской грамотности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Рекомендуемая отметка</a:t>
                      </a:r>
                      <a:endParaRPr lang="ru-RU" dirty="0"/>
                    </a:p>
                  </a:txBody>
                  <a:tcPr/>
                </a:tc>
              </a:tr>
              <a:tr h="6346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1балл – 3,3%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«2»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46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баллов – 19,8%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первый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46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баллов  – 43%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второй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66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24-30 баллов  – более 80%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третий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fontAlgn="t"/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628801"/>
            <a:ext cx="2232248" cy="39604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9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 класс  </a:t>
            </a:r>
          </a:p>
          <a:p>
            <a:pPr>
              <a:buNone/>
            </a:pPr>
            <a:r>
              <a:rPr lang="ru-RU" sz="29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Тема:  «Литосфера»</a:t>
            </a:r>
          </a:p>
          <a:p>
            <a:endParaRPr lang="ru-RU" sz="29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9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9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«Определи,</a:t>
            </a:r>
          </a:p>
          <a:p>
            <a:pPr>
              <a:buNone/>
            </a:pPr>
            <a:r>
              <a:rPr lang="ru-RU" sz="29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на каком</a:t>
            </a:r>
          </a:p>
          <a:p>
            <a:pPr>
              <a:buNone/>
            </a:pPr>
            <a:r>
              <a:rPr lang="ru-RU" sz="29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материке</a:t>
            </a:r>
          </a:p>
          <a:p>
            <a:pPr>
              <a:buNone/>
            </a:pPr>
            <a:r>
              <a:rPr lang="ru-RU" sz="29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находятся горы»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771800" y="1468248"/>
          <a:ext cx="576064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3268"/>
                <a:gridCol w="2057372"/>
              </a:tblGrid>
              <a:tr h="35700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Горы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Материк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00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Гималаи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00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Альпы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740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Анды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168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Кавказ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596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Уральские горы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02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Кордильеры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452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Атлас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880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Большой Водораздельный хребет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308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Алтай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00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Аппалачи 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Большое место при изучении географической номенклатуры имеют таблицы и схемы. Сначала схемы составляем вместе: учитель на доске, ученики в тетрадях.</a:t>
            </a:r>
            <a:b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Затем задания усложняются: доработай схему, вместо вопросительного знака поставь название объекта; вставь пропущенный объект; составь таблицу самостоятельно,.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86409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 класс  Тема: «Литосфера. Горы суши»</a:t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«Определи,  на каком материке расположены горы, высочайшую вершину (ее высоту), географические координаты»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539551" y="1188720"/>
          <a:ext cx="7992893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5"/>
                <a:gridCol w="1152128"/>
                <a:gridCol w="1944217"/>
                <a:gridCol w="1656186"/>
                <a:gridCol w="1224137"/>
              </a:tblGrid>
              <a:tr h="79467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Горы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высота, 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Высочайшая  вершина (название) ,м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Географические координаты вершины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Материк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786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Кавказ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786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Атлас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786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Гималаи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28 ̊ с.ш. 86˚ в.д.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786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Кордильеры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467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Большой водораздельный хребет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Австралия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786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Альпы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3000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8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Уральские горы </a:t>
                      </a:r>
                    </a:p>
                    <a:p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7868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Анды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7868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Алтай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Г. Белуха, 4506 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7868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Аппалачи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 класс  Тема   «Литосфера»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Заполни таблицу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1600200"/>
          <a:ext cx="7992887" cy="3845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241326"/>
                <a:gridCol w="3087265"/>
              </a:tblGrid>
              <a:tr h="39533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Горы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Материк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Эпоха складчатости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8235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Гималаи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Кайназойская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(альпийская)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3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Анды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3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Кордильеры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3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Уральские горы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3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Альпы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3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Аппалачи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Северная Америка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3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Кавказ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3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Атлас 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 класс «Охарактеризуйте форму рельефа материка»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3568" y="1412776"/>
          <a:ext cx="7776867" cy="4177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6070"/>
                <a:gridCol w="987467"/>
                <a:gridCol w="1274897"/>
                <a:gridCol w="1272575"/>
                <a:gridCol w="1413976"/>
                <a:gridCol w="1201882"/>
              </a:tblGrid>
              <a:tr h="192318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рельефа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ГП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(в какой части материка расположена)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Тектоническая структура, возраст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Полезные ископаемые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Высочайшая вершина, м  (географические координаты)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высота, 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1923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Кордильеры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247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Миссисипская низменность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93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Аппалачи</a:t>
                      </a:r>
                      <a:endParaRPr lang="ru-RU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326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Тестовые задания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260648"/>
            <a:ext cx="4100264" cy="547260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1.Какая из горных вершин является высшей точкой Северной Америки?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влк. Орисаба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г. Мак- Кинли (Денали)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г. Митчелл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 Элборт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В районе какого полуострова находится 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разлом Сан-Андреас?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п-ов Калифорния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Б)п-ов Флорида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В)п-ов Юкатан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п-ов Аляска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В эпоху какой складчатости 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сформировалась горная система 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Кордильеры?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)альпийской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каледонской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мезозойскую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байкальская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Как три вершины находятся в Северной Америке?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г.  Денали         Г) влк. Орисаба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г. Аконкагуа      Д) г.. Митчелл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влк.Эребус        Е) г. Косцюшко</a:t>
            </a:r>
          </a:p>
          <a:p>
            <a:pPr>
              <a:buNone/>
            </a:pP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332656"/>
            <a:ext cx="4258816" cy="619268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5. Найдите соответствие: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Кордильеры                   1) медь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Аппалачи                         2) нефть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побережье  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Мексиканского залива    3) каменный уголь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район Великих               4) железная руда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Американских озер    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Эта равнина расположена на древней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Северо-Американской платформе.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Она занимает среднюю часть материка.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Ее покрытая степной растительностью 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поверхность огромными ступенями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поднимается  с востока на запад и примыкает к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Кордильерам. По ней протекает крупнейший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приток крупнейшей реки материка. О какой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равнине идет речь?   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7. Расположите  географические объекты в 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порядке увеличения их высоты (от самого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низкого до самого высокого):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1)Примексиканская низменность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2) Великие равнины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3) Аппалачи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4) Скалистые горы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5) Центральные равнины</a:t>
            </a:r>
          </a:p>
          <a:p>
            <a:pPr marL="514350" indent="-514350">
              <a:buNone/>
            </a:pP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arenR"/>
            </a:pP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 startAt="7"/>
            </a:pP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>
              <a:buNone/>
            </a:pPr>
            <a:r>
              <a:rPr lang="ru-RU" sz="8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 внимание!!!</a:t>
            </a:r>
            <a:endParaRPr lang="ru-RU" sz="8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60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352928" cy="417646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 собой комплекс теоретических,  картографических и топографических знаний и практических умений работать с картой и другими картографическими произведениями.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школьном курсе географии картографическая грамотность учащихся закладывается на начальном этапе изучения предмета, а востребуется, формируется и развивается на всём протяжении географического образования, поскольку основывается на использовании карт для изучения отображённых на них объектов и явлений.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Картографическая грамотность школьников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Значение карт в обучении географии заключается в том, что они</a:t>
            </a: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147248" cy="4104457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во-первых,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заменяют учащимся те географические объекты, которые недоступны для непосредственного восприятия школьниками в реальности (например, территория отдельных стран);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во-вторых,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формируют образ изучаемой территории;</a:t>
            </a: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третьих,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карты формируют пространственное мышление учащихся, которое лежит в основе многочисленных прикладных навыков, используемых в повседневной жизни.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683568" y="1052736"/>
          <a:ext cx="770485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" y="260648"/>
            <a:ext cx="8219509" cy="554461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практике преподавания географии традиционно сложилась триада целеполаганий, касающихся картографических компетенций учащихся – они должны </a:t>
            </a:r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понимать, читать и знать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карту. 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Понимать </a:t>
            </a:r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карту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это значит усвоить основополагающие её свойства как главного картографического произведения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/>
              <a:t> 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Понимать карту</a:t>
            </a:r>
            <a:r>
              <a:rPr lang="ru-RU" sz="24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это знать, что такое карта, как изображаются объекты (условные знаки, легенда), как происходит уменьшение при изображении, что такое градусная сетка; что такое масштаб, географические координаты, какие бывают карты в зависимости от масштаба, охвата территории, содержания. </a:t>
            </a:r>
            <a:r>
              <a:rPr lang="ru-RU" sz="24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Научить понимать карту-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значит дать школьникам систему картографических знаний, чтобы учащиеся сознательно пользовались картой.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Читать  карту (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основе понимания карты и её элементов строятся практические умения )</a:t>
            </a:r>
            <a:r>
              <a:rPr lang="ru-RU" sz="24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т. е. распознавать географическую действительность по её изображению на карте, получать при помощи неё всю необходимую в той или иной учебной или практической ситуации информацию. </a:t>
            </a: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Знать карту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знать расположение объектов на карте, уметь быстро их находить и правильно показывать, уметь представлять взаиморасположение объектов на карте по памяти.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00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Чтение карты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600201"/>
          <a:ext cx="8219256" cy="4349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Приемы работы</a:t>
            </a:r>
            <a:b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Эти приемы помогают формировать пространственное представление, обобщать географические объекты, лучше запоминать карту.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484784"/>
            <a:ext cx="4176464" cy="424847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3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3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Стороны горизонта</a:t>
            </a:r>
            <a:r>
              <a:rPr lang="ru-RU" sz="33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Например: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расположи горы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мира  с севера на юг (с запада 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восток):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Тибет, Кавказ, Анды,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Кордильеры, Альпы,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Тянь-Шань, Атлас,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Большой Водораздельный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Хребет.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64088" y="1484784"/>
            <a:ext cx="3240360" cy="424847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«Найди лишнее»</a:t>
            </a:r>
          </a:p>
          <a:p>
            <a:pPr>
              <a:buNone/>
            </a:pPr>
            <a:r>
              <a:rPr lang="ru-RU" sz="2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 Кордильеры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Скалистые  горы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Аппалачи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Анды </a:t>
            </a:r>
          </a:p>
          <a:p>
            <a:pPr>
              <a:buNone/>
            </a:pPr>
            <a:endParaRPr lang="ru-RU" sz="2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*Амазонская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Миссисипская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Приатлантическая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Примексиканская</a:t>
            </a:r>
          </a:p>
          <a:p>
            <a:pPr>
              <a:buNone/>
            </a:pPr>
            <a:endParaRPr lang="ru-RU" sz="2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3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 класс Тема: Рельеф России </a:t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«Найди лишнее»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00201"/>
            <a:ext cx="8208912" cy="41330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 группы понятий или географических названий следует выделить лишнее слово, объяснив почему?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Срединный хребет,  Алтай, Урал, Кавказ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( здесь лишнее слово -  Урал, т.к. это не сейсмическая зона.  При этом следует дать дополнительное пояснение о землетрясениях на Алтае)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1311</TotalTime>
  <Words>2353</Words>
  <Application>Microsoft Office PowerPoint</Application>
  <PresentationFormat>Экран (4:3)</PresentationFormat>
  <Paragraphs>722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«Карта-второй язык географии» Н.Н. Баранский</vt:lpstr>
      <vt:lpstr>Картографическая грамотность школьников</vt:lpstr>
      <vt:lpstr>Значение карт в обучении географии заключается в том, что они: </vt:lpstr>
      <vt:lpstr>  КАРТА   </vt:lpstr>
      <vt:lpstr>Презентация PowerPoint</vt:lpstr>
      <vt:lpstr>Чтение карты</vt:lpstr>
      <vt:lpstr>Приемы работы  Эти приемы помогают формировать пространственное представление, обобщать географические объекты, лучше запоминать карту.</vt:lpstr>
      <vt:lpstr>8 класс Тема: Рельеф России  «Найди лишнее»</vt:lpstr>
      <vt:lpstr>«Географический конструктор» </vt:lpstr>
      <vt:lpstr>Презентация PowerPoint</vt:lpstr>
      <vt:lpstr>Установите последовательность смены эпох горообразования</vt:lpstr>
      <vt:lpstr>Геофутбол </vt:lpstr>
      <vt:lpstr>Диагностическая работа по географии, 7 класс </vt:lpstr>
      <vt:lpstr>Задания для работы по тексту</vt:lpstr>
      <vt:lpstr>Задания для работы по тексту</vt:lpstr>
      <vt:lpstr>     Модель ответов с оценочной шкалой Вопросы   Модель ответа   Оценивание в баллах  Всего баллов   </vt:lpstr>
      <vt:lpstr>Модель ответов с оценочной шкалой Вопросы   Модель ответа   Оценивание в баллах  Всего баллов</vt:lpstr>
      <vt:lpstr>Модель ответов с оценочной шкалой Вопросы   Модель ответа   Оценивание в баллах  Всего баллов</vt:lpstr>
      <vt:lpstr>Модель ответов с оценочной шкалой Вопросы   Модель ответа   Оценивание в баллах  Всего баллов</vt:lpstr>
      <vt:lpstr>Рекомендуемые отметки</vt:lpstr>
      <vt:lpstr>Большое место при изучении географической номенклатуры имеют таблицы и схемы. Сначала схемы составляем вместе: учитель на доске, ученики в тетрадях.  Затем задания усложняются: доработай схему, вместо вопросительного знака поставь название объекта; вставь пропущенный объект; составь таблицу самостоятельно,. </vt:lpstr>
      <vt:lpstr>6 класс  Тема: «Литосфера. Горы суши»  «Определи,  на каком материке расположены горы, высочайшую вершину (ее высоту), географические координаты» </vt:lpstr>
      <vt:lpstr>7 класс  Тема   «Литосфера»  Заполни таблицу  </vt:lpstr>
      <vt:lpstr> 7 класс «Охарактеризуйте форму рельефа материка» </vt:lpstr>
      <vt:lpstr>Тестовые задания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«Карта-второй язык географии»</dc:title>
  <dc:creator>ЛИНОЧКА</dc:creator>
  <cp:lastModifiedBy>СЦРО</cp:lastModifiedBy>
  <cp:revision>371</cp:revision>
  <dcterms:created xsi:type="dcterms:W3CDTF">2021-04-04T16:50:08Z</dcterms:created>
  <dcterms:modified xsi:type="dcterms:W3CDTF">2021-04-13T04:41:36Z</dcterms:modified>
</cp:coreProperties>
</file>