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9" r:id="rId4"/>
    <p:sldId id="267" r:id="rId5"/>
    <p:sldId id="268" r:id="rId6"/>
    <p:sldId id="269" r:id="rId7"/>
    <p:sldId id="270" r:id="rId8"/>
    <p:sldId id="275" r:id="rId9"/>
    <p:sldId id="276" r:id="rId10"/>
    <p:sldId id="260" r:id="rId11"/>
    <p:sldId id="263" r:id="rId12"/>
    <p:sldId id="265" r:id="rId13"/>
    <p:sldId id="283" r:id="rId14"/>
    <p:sldId id="281" r:id="rId15"/>
    <p:sldId id="261" r:id="rId16"/>
    <p:sldId id="282" r:id="rId17"/>
    <p:sldId id="273" r:id="rId18"/>
    <p:sldId id="266" r:id="rId19"/>
    <p:sldId id="271" r:id="rId20"/>
    <p:sldId id="272" r:id="rId21"/>
    <p:sldId id="274" r:id="rId22"/>
    <p:sldId id="277" r:id="rId23"/>
    <p:sldId id="278" r:id="rId24"/>
    <p:sldId id="279" r:id="rId25"/>
    <p:sldId id="284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8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13.04.2021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13.04.2021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13.04.2021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13.04.2021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13.04.2021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13.04.2021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71604" y="1571612"/>
            <a:ext cx="6172200" cy="189436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Разработка практического задания для формирования функциональной грамотности у школьников по географии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ru-RU" dirty="0" err="1" smtClean="0">
                <a:solidFill>
                  <a:schemeClr val="tx1"/>
                </a:solidFill>
              </a:rPr>
              <a:t>Косьминина</a:t>
            </a:r>
            <a:r>
              <a:rPr lang="ru-RU" dirty="0" smtClean="0">
                <a:solidFill>
                  <a:schemeClr val="tx1"/>
                </a:solidFill>
              </a:rPr>
              <a:t> Н.Н., учитель географии МОБУ СОШ № 82 г.Сочи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74638"/>
            <a:ext cx="7496204" cy="158272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Факторы 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b="1" dirty="0" err="1" smtClean="0">
                <a:solidFill>
                  <a:schemeClr val="tx1"/>
                </a:solidFill>
              </a:rPr>
              <a:t>Естественно-научная</a:t>
            </a:r>
            <a:r>
              <a:rPr lang="ru-RU" b="1" dirty="0" smtClean="0">
                <a:solidFill>
                  <a:schemeClr val="tx1"/>
                </a:solidFill>
              </a:rPr>
              <a:t> функциональная грамотность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00034" y="2357430"/>
            <a:ext cx="7424766" cy="4116522"/>
          </a:xfrm>
        </p:spPr>
        <p:txBody>
          <a:bodyPr/>
          <a:lstStyle/>
          <a:p>
            <a:r>
              <a:rPr lang="ru-RU" dirty="0" smtClean="0"/>
              <a:t>умение решать конкретные жизненные проблемы (в различных сферах - от бытовой, коммуникативной до правовой)</a:t>
            </a:r>
          </a:p>
          <a:p>
            <a:r>
              <a:rPr lang="ru-RU" dirty="0" smtClean="0"/>
              <a:t>компьютерные и информационные умения</a:t>
            </a:r>
          </a:p>
          <a:p>
            <a:r>
              <a:rPr lang="ru-RU" dirty="0" smtClean="0"/>
              <a:t>коммуникативные умения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http://player.myshared.ru/17/1048747/slides/slide_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321407"/>
            <a:ext cx="8143932" cy="610794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429388" y="5715016"/>
            <a:ext cx="1857388" cy="57150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Основные умения естественнонаучной грамотност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000108"/>
            <a:ext cx="7624633" cy="535784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AutoShape 2" descr="Формирование функциональной грамотности – одна из основных задач ФГОС 2019  год — презентация на Slide-Share.ru 🎓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4" name="AutoShape 4" descr="Формирование функциональной грамотности – одна из основных задач ФГОС 2019  год — презентация на Slide-Share.ru 🎓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0966" name="Picture 6" descr="Методические подходы к оценке читательской грамотности. По материалам Г.С.  Ковалевой, Ю.Н. Гостевой, Г.А. Сидоровой, М.И. Кузнецово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785794"/>
            <a:ext cx="7881981" cy="528638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428728" y="2500306"/>
            <a:ext cx="6715172" cy="397364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4818" name="Picture 2" descr="Презентация &quot;Развитие функциональной грамотности учащихся посредством активных форм обучения&quot; (МО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428604"/>
            <a:ext cx="7715304" cy="557212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Направления работы учителя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596" y="1643050"/>
            <a:ext cx="7467600" cy="4873752"/>
          </a:xfrm>
        </p:spPr>
        <p:txBody>
          <a:bodyPr>
            <a:normAutofit/>
          </a:bodyPr>
          <a:lstStyle/>
          <a:p>
            <a:r>
              <a:rPr lang="ru-RU" dirty="0" smtClean="0"/>
              <a:t>разработка заданий на функциональную грамотность</a:t>
            </a:r>
          </a:p>
          <a:p>
            <a:r>
              <a:rPr lang="ru-RU" dirty="0" smtClean="0"/>
              <a:t>самодиагностика, оценивание для обучения.</a:t>
            </a:r>
          </a:p>
          <a:p>
            <a:r>
              <a:rPr lang="ru-RU" dirty="0" err="1" smtClean="0"/>
              <a:t>взаимообучение</a:t>
            </a:r>
            <a:r>
              <a:rPr lang="ru-RU" dirty="0" smtClean="0"/>
              <a:t> + социализация.</a:t>
            </a:r>
          </a:p>
          <a:p>
            <a:r>
              <a:rPr lang="ru-RU" dirty="0" smtClean="0"/>
              <a:t>работа с дискретным текстом.</a:t>
            </a:r>
          </a:p>
          <a:p>
            <a:endParaRPr lang="ru-RU" dirty="0"/>
          </a:p>
        </p:txBody>
      </p:sp>
      <p:sp>
        <p:nvSpPr>
          <p:cNvPr id="4" name="Левая фигурная скобка 3"/>
          <p:cNvSpPr/>
          <p:nvPr/>
        </p:nvSpPr>
        <p:spPr>
          <a:xfrm rot="16200000">
            <a:off x="3804042" y="625060"/>
            <a:ext cx="1178729" cy="7500990"/>
          </a:xfrm>
          <a:prstGeom prst="leftBrace">
            <a:avLst>
              <a:gd name="adj1" fmla="val 8333"/>
              <a:gd name="adj2" fmla="val 50186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857224" y="5072074"/>
            <a:ext cx="7143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методы и приемы активного обучения, которые побуждают учащихся к активной мыслительной и практической деятельности в процессе овладения учебным материалом. </a:t>
            </a:r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Презентация &quot;Развитие функциональной грамотности учащихся посредством активных форм обучения&quot; (МО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571480"/>
            <a:ext cx="7786742" cy="557212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Схема составления заданий по функциональной грамотности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b="1" dirty="0" smtClean="0"/>
              <a:t>Содержание</a:t>
            </a:r>
          </a:p>
          <a:p>
            <a:r>
              <a:rPr lang="ru-RU" b="1" dirty="0" smtClean="0"/>
              <a:t>Компетентность (компетенция)</a:t>
            </a:r>
          </a:p>
          <a:p>
            <a:r>
              <a:rPr lang="ru-RU" b="1" dirty="0" smtClean="0"/>
              <a:t>Контекст </a:t>
            </a:r>
          </a:p>
          <a:p>
            <a:r>
              <a:rPr lang="ru-RU" b="1" dirty="0" smtClean="0"/>
              <a:t>Область применения     </a:t>
            </a:r>
          </a:p>
          <a:p>
            <a:r>
              <a:rPr lang="ru-RU" b="1" dirty="0" smtClean="0"/>
              <a:t>Уровень</a:t>
            </a:r>
          </a:p>
          <a:p>
            <a:r>
              <a:rPr lang="ru-RU" b="1" dirty="0" smtClean="0"/>
              <a:t>Ожидаемый ответ</a:t>
            </a:r>
            <a:endParaRPr lang="ru-RU" b="1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42910" y="714356"/>
            <a:ext cx="7281890" cy="5759596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b="1" dirty="0" smtClean="0"/>
              <a:t>Экономическая и социальная география. 8 класс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Тема урока: Трудовые ресурсы</a:t>
            </a:r>
            <a:endParaRPr lang="ru-RU" dirty="0" smtClean="0"/>
          </a:p>
          <a:p>
            <a:pPr algn="ctr">
              <a:buNone/>
            </a:pPr>
            <a:r>
              <a:rPr lang="ru-RU" b="1" dirty="0" err="1" smtClean="0"/>
              <a:t>Вариант№</a:t>
            </a:r>
            <a:r>
              <a:rPr lang="ru-RU" b="1" dirty="0" smtClean="0"/>
              <a:t> 1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Прочтите текст и ответьте на вопросы</a:t>
            </a:r>
          </a:p>
          <a:p>
            <a:pPr>
              <a:buNone/>
            </a:pPr>
            <a:r>
              <a:rPr lang="ru-RU" b="1" dirty="0" smtClean="0"/>
              <a:t>Трудовые ресурсы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Трудовые ресурсы - это часть населения, способная работать в экономике. Они включают в себя три группы населения см. схему на стр. 265 учебника:</a:t>
            </a:r>
          </a:p>
          <a:p>
            <a:pPr>
              <a:buNone/>
            </a:pPr>
            <a:r>
              <a:rPr lang="ru-RU" dirty="0" smtClean="0"/>
              <a:t>А) работающие подростки - которым исполнилось 15 лет.</a:t>
            </a:r>
          </a:p>
          <a:p>
            <a:pPr>
              <a:buNone/>
            </a:pPr>
            <a:r>
              <a:rPr lang="ru-RU" dirty="0" smtClean="0"/>
              <a:t>Б)трудоспособные люди в трудоспособном возрасте – самая многочисленная часть трудовых ресурсов (от 16 лет до 58 лет женщины и до 63 лет мужчины)</a:t>
            </a:r>
          </a:p>
          <a:p>
            <a:pPr>
              <a:buNone/>
            </a:pPr>
            <a:r>
              <a:rPr lang="ru-RU" dirty="0" smtClean="0"/>
              <a:t>В) работающие пенсионеры</a:t>
            </a:r>
          </a:p>
          <a:p>
            <a:pPr>
              <a:buNone/>
            </a:pPr>
            <a:r>
              <a:rPr lang="ru-RU" dirty="0" smtClean="0"/>
              <a:t>В трудовых ресурсах выделяется группа людей, которая называется экономически активное население – это работающие люди и безработные по некоторым причинам, но ищущие работу. Другая группа трудовых ресурсов – экономически неактивное население, неработающие люди по разным причинам. Размещается активное население по территории страны неравномерно: 2/3 рабочей силы сосредоточено на юге и на севере.</a:t>
            </a:r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sz="quarter" idx="1"/>
          </p:nvPr>
        </p:nvGraphicFramePr>
        <p:xfrm>
          <a:off x="457200" y="1600200"/>
          <a:ext cx="7467600" cy="1630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33800"/>
                <a:gridCol w="3733800"/>
              </a:tblGrid>
              <a:tr h="370840">
                <a:tc>
                  <a:txBody>
                    <a:bodyPr/>
                    <a:lstStyle/>
                    <a:p>
                      <a:pPr fontAlgn="t"/>
                      <a:r>
                        <a:rPr lang="ru-RU" b="0" i="0">
                          <a:latin typeface="Roboto"/>
                        </a:rPr>
                        <a:t>Ученики нашего класса</a:t>
                      </a:r>
                    </a:p>
                  </a:txBody>
                  <a:tcPr marL="73152" marR="73152" marT="66675" marB="66675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fontAlgn="t"/>
                      <a:r>
                        <a:rPr lang="ru-RU" b="0" i="0">
                          <a:latin typeface="Roboto"/>
                        </a:rPr>
                        <a:t>Женщины 65 лет</a:t>
                      </a:r>
                    </a:p>
                  </a:txBody>
                  <a:tcPr marL="73152" marR="73152" marT="66675" marB="66675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fontAlgn="t"/>
                      <a:r>
                        <a:rPr lang="ru-RU" b="0" i="0">
                          <a:latin typeface="Roboto"/>
                        </a:rPr>
                        <a:t>Инвалид по зрению 40 лет</a:t>
                      </a:r>
                    </a:p>
                  </a:txBody>
                  <a:tcPr marL="73152" marR="73152" marT="66675" marB="66675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fontAlgn="t"/>
                      <a:r>
                        <a:rPr lang="ru-RU" b="0" i="0" dirty="0">
                          <a:latin typeface="Roboto"/>
                        </a:rPr>
                        <a:t>Мужчина 30 лет</a:t>
                      </a:r>
                    </a:p>
                  </a:txBody>
                  <a:tcPr marL="73152" marR="73152" marT="66675" marB="66675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28596" y="357166"/>
            <a:ext cx="80010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Вопрос 1: Трудовые ресурсы</a:t>
            </a:r>
            <a:endParaRPr lang="ru-RU" dirty="0" smtClean="0"/>
          </a:p>
          <a:p>
            <a:r>
              <a:rPr lang="ru-RU" dirty="0" smtClean="0"/>
              <a:t>Кто будет относиться к трудовым ресурсам? Обведите «да» или «нет» для каждого утверждения</a:t>
            </a: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714348" y="4000504"/>
            <a:ext cx="642942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Компетентность: анализ</a:t>
            </a:r>
          </a:p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Контекст: местный</a:t>
            </a:r>
          </a:p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Уровень: 3</a:t>
            </a:r>
          </a:p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Ожидаемый ответ: нет, нет, нет, да</a:t>
            </a:r>
          </a:p>
          <a:p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58" y="714356"/>
            <a:ext cx="8001056" cy="5759596"/>
          </a:xfrm>
        </p:spPr>
        <p:txBody>
          <a:bodyPr>
            <a:normAutofit fontScale="92500"/>
          </a:bodyPr>
          <a:lstStyle/>
          <a:p>
            <a:r>
              <a:rPr lang="ru-RU" b="1" u="sng" dirty="0" smtClean="0"/>
              <a:t>Из указа Президента России от 7 мая 2018 года</a:t>
            </a:r>
            <a:r>
              <a:rPr lang="ru-RU" dirty="0" smtClean="0"/>
              <a:t>: Правительству РФ поручено обеспечить глобальную конкурентоспособность российского образования, вхождение Российской Федерации в число 10 ведущих стран мира по качеству общего образования.</a:t>
            </a:r>
          </a:p>
          <a:p>
            <a:r>
              <a:rPr lang="ru-RU" b="1" u="sng" dirty="0" smtClean="0"/>
              <a:t>Из Государственной программы РФ «Развитие образования» (2018-2025 годы) от 26 декабря 2017 г. </a:t>
            </a:r>
            <a:r>
              <a:rPr lang="ru-RU" b="1" dirty="0" smtClean="0"/>
              <a:t>Цель программы </a:t>
            </a:r>
            <a:r>
              <a:rPr lang="ru-RU" dirty="0" smtClean="0"/>
              <a:t>– качество образования, которое характеризуется: </a:t>
            </a:r>
            <a:r>
              <a:rPr lang="ru-RU" dirty="0" err="1" smtClean="0"/>
              <a:t>cохранением</a:t>
            </a:r>
            <a:r>
              <a:rPr lang="ru-RU" dirty="0" smtClean="0"/>
              <a:t> лидирующих позиций РФ в международном исследовании качества чтения и понимания текстов (PIRLS), а также в международном исследовании качества математического и естественнонаучного образования (TIMSS); повышением позиций РФ в международной программе по оценке образовательных достижений учащихся (PISA)..</a:t>
            </a:r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571480"/>
            <a:ext cx="7281890" cy="79690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Вопрос 2: Трудовые ресурсы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Определите, к какой группе профессиональной и социальной структуры относятся ваши родители (учителя). Ответ объясните</a:t>
            </a:r>
          </a:p>
          <a:p>
            <a:pPr>
              <a:buNone/>
            </a:pPr>
            <a:r>
              <a:rPr lang="ru-RU" dirty="0" smtClean="0"/>
              <a:t>Напишите ответ.</a:t>
            </a:r>
          </a:p>
          <a:p>
            <a:pPr>
              <a:buNone/>
            </a:pPr>
            <a:r>
              <a:rPr lang="ru-RU" dirty="0" smtClean="0"/>
              <a:t>_____________________________________________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Компетентность: толкование данных на научной основе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Контекст: личностный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Уровень: 4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Ожидаемый ответ: учителя – работают в третичном секторе, так как образование относится к непроизводственной сфере и наемным работникам, так как работают в государственных учреждениях.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274638"/>
            <a:ext cx="7210452" cy="868346"/>
          </a:xfrm>
        </p:spPr>
        <p:txBody>
          <a:bodyPr/>
          <a:lstStyle/>
          <a:p>
            <a:r>
              <a:rPr lang="ru-RU" b="1" dirty="0" smtClean="0"/>
              <a:t>Вопрос 3: Трудовые ресурсы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500032" y="1285860"/>
          <a:ext cx="7424768" cy="15995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6192"/>
                <a:gridCol w="1856192"/>
                <a:gridCol w="1856192"/>
                <a:gridCol w="1856192"/>
              </a:tblGrid>
              <a:tr h="113804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b="0" i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Экономически активное население</a:t>
                      </a:r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kumimoji="0" lang="ru-RU" b="0" i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В том числе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61539">
                <a:tc>
                  <a:txBody>
                    <a:bodyPr/>
                    <a:lstStyle/>
                    <a:p>
                      <a:r>
                        <a:rPr lang="ru-RU" dirty="0" smtClean="0"/>
                        <a:t>Россия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Безработные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71472" y="3214687"/>
            <a:ext cx="807249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Где размещена большая часть трудовых ресурсов, объясните причину</a:t>
            </a:r>
          </a:p>
          <a:p>
            <a:r>
              <a:rPr lang="ru-RU" dirty="0" smtClean="0"/>
              <a:t>_______________________________________________________________________________________________________________________________________________________________________________________________________________</a:t>
            </a:r>
          </a:p>
          <a:p>
            <a:r>
              <a:rPr lang="ru-RU" dirty="0" smtClean="0"/>
              <a:t>Компетентность: толкование</a:t>
            </a:r>
          </a:p>
          <a:p>
            <a:r>
              <a:rPr lang="ru-RU" dirty="0" smtClean="0"/>
              <a:t>Контекст: местный</a:t>
            </a:r>
          </a:p>
          <a:p>
            <a:r>
              <a:rPr lang="ru-RU" dirty="0" smtClean="0"/>
              <a:t>Уровень: 4</a:t>
            </a:r>
          </a:p>
          <a:p>
            <a:r>
              <a:rPr lang="ru-RU" dirty="0" smtClean="0"/>
              <a:t>Ожидаемый ответ: Чем выше численность населения, тем выше и численность трудовых ресурсов и ЭАН, если в районе высокий ЕП, то следовательно, велика доля детей, а это уменьшает численность трудовых ресурсов и ЭАН.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b="1" dirty="0" smtClean="0"/>
              <a:t>Модельная карта учебных заданий под планируемые результаты формирования и развития функциональной грамотности обучающихся средней и основной школы</a:t>
            </a:r>
            <a:r>
              <a:rPr lang="ru-RU" dirty="0" smtClean="0"/>
              <a:t> </a:t>
            </a:r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/>
              <a:t>ГЕОГРАФИЯ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Текст для чтения</a:t>
            </a:r>
            <a:br>
              <a:rPr lang="ru-RU" dirty="0" smtClean="0"/>
            </a:br>
            <a:r>
              <a:rPr lang="ru-RU" dirty="0" smtClean="0"/>
              <a:t>Тематическая область: </a:t>
            </a:r>
            <a:r>
              <a:rPr lang="ru-RU" b="1" dirty="0" smtClean="0"/>
              <a:t>ЕСТЕСТВЕННО-НАУЧНАЯ  ГРАМОТНОСТЬ</a:t>
            </a:r>
            <a:r>
              <a:rPr lang="ru-RU" dirty="0" smtClean="0"/>
              <a:t>, 6 класс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47500" lnSpcReduction="20000"/>
          </a:bodyPr>
          <a:lstStyle/>
          <a:p>
            <a:pPr algn="just">
              <a:buNone/>
            </a:pPr>
            <a:r>
              <a:rPr lang="ru-RU" b="1" dirty="0" smtClean="0"/>
              <a:t>Земля, внутреннее строение Земли. Вещественный состав земной коры</a:t>
            </a:r>
            <a:endParaRPr lang="ru-RU" dirty="0" smtClean="0"/>
          </a:p>
          <a:p>
            <a:pPr algn="just">
              <a:buNone/>
            </a:pPr>
            <a:r>
              <a:rPr lang="ru-RU" dirty="0" smtClean="0"/>
              <a:t>Текст для чтения</a:t>
            </a:r>
          </a:p>
          <a:p>
            <a:pPr algn="just">
              <a:buNone/>
            </a:pPr>
            <a:r>
              <a:rPr lang="ru-RU" dirty="0" smtClean="0"/>
              <a:t> Вы уже многое знаете о строении Вселенной, о движении планет вокруг Солнца. Одной из этих планет является Земля. Земля – третья планета от Солнца, но и единственная пока планета в Солнечной системе и известной Вселенной, на которой проживает развитая форма жизни. Мы живем на уникальной планете, так как на ней есть вода. Земные океаны занимают примерно 70% всей поверхности, а в глубину уходят на 4 км. В жидкой форме пресная вода находится в реках, озерах и в форме атмосферного водяного пара, Земля многослойна (рис.из учебника). </a:t>
            </a:r>
          </a:p>
          <a:p>
            <a:pPr algn="just">
              <a:buNone/>
            </a:pPr>
            <a:r>
              <a:rPr lang="ru-RU" dirty="0" smtClean="0"/>
              <a:t>Внешний слой представлен корой. Его заполняют океанические бассейны и континенты. Земная кора занимает 5-75 км. Наиболее плотные части прячутся под континентами, а тонкие – под океанами. </a:t>
            </a:r>
          </a:p>
          <a:p>
            <a:pPr algn="just">
              <a:buNone/>
            </a:pPr>
            <a:r>
              <a:rPr lang="ru-RU" dirty="0" smtClean="0"/>
              <a:t>Теперь давайте изучим состав Земли по слоям: кора, мантия, ядро. Земная кора содержит такие элементы как: кислород (47%), кремний (27%), алюминий (8%), железо (5%), кальций (4%), и по 2% магния, калия и натрия. Она создана в виде гигантских пластин, которые двигаются по жидкой мантии. Далее, толщиною в 2890 км, располагается мантия. Она представлена силикатными породами, богатыми на магний и железо. Внутри Земли расположено ядро. Интересно, что оно состоит из двух половинок: внутреннее (твердое) с радиусом в 1220 км окружено внешним (жидкое – сплав никеля и железа) с толщиною в 2180 км. Площадь поверхности Земли составляет 510 072 000 квадратных километров. Из всей этой площади только 29,2% отведено на землю, а 70,8% покрыты водою. То есть, на поверхность отводится лишь 149 000 000 квадратных километров. </a:t>
            </a:r>
          </a:p>
          <a:p>
            <a:pPr algn="just">
              <a:buNone/>
            </a:pPr>
            <a:r>
              <a:rPr lang="ru-RU" dirty="0" smtClean="0"/>
              <a:t>Земля тяжелая? У нас нет настолько гигантских весов, чтобы взвесить планету. Поэтому ученые пытались вычислить вес наибольшей горы, используя различные формулы и вычисления. Математически получилось около 6 квадриллионов килограммов. Это невероятно большой и удивительный ответ, подаренный наукой. Рассмотрим вещественный состав земной коры. Самый нижний слой земной коры состоит из базальта. Это темно-серый камень. Вулканы, извергая лаву, вместе с ней выбрасывают на поверхность именно базальт. Следующий слой-гранит. Это твердая горная зернистая порода, состоит из кварца, полевого шпата и слюды. Гранитный слой имеется только в той части земной коры, которая находится под материками. Под морским дном слоя гранита нет. Следующий слой – осадочные горные породы. Они создаются путем преобразования органических веществ. Вот камень известняк. Он образовался из ракушек. К осадочным породам относятся уголь, глина, песок. Последний слой –земля. Да, та самая земля, которую мы обрабатываем в надежде Рисунок 1 48 получить богатый урожай. Толщина земной коры колеблется от 5 до 70 км.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500034" y="428605"/>
          <a:ext cx="7858181" cy="61955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29320"/>
                <a:gridCol w="1971472"/>
                <a:gridCol w="1857389"/>
              </a:tblGrid>
              <a:tr h="60537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Типовая задача для учащегося </a:t>
                      </a:r>
                      <a:endParaRPr lang="ru-RU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Планируемый образовательный результат </a:t>
                      </a:r>
                      <a:endParaRPr lang="ru-RU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546685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1.Заполните таблицу, используя информацию, содержащуюся в тексте.</a:t>
                      </a:r>
                    </a:p>
                    <a:p>
                      <a:pPr lvl="0"/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2.Выполните два рисунка. На одном изобразите строение земной коры (слои) под океаном, на втором – строение земной коры под материком. Объясните, как будут отличаться рисунки.</a:t>
                      </a:r>
                    </a:p>
                    <a:p>
                      <a:pPr lvl="0"/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3. Назовите, какие вещества из состава земной коры и для чего использует человек в своей жизнедеятельности. </a:t>
                      </a:r>
                    </a:p>
                    <a:p>
                      <a:pPr lvl="0"/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4.Какие понятия из текста, относящиеся к строению Земли, вам уже были известны.</a:t>
                      </a:r>
                    </a:p>
                    <a:p>
                      <a:pPr lvl="0"/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5. Назовите из текста три понятия, с которыми вы встретились впервые.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Проанализировать предложенную информацию, предложить ответы на поставленные вопросы и объяснить свои ответы. 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Анализирует информацию, предлагает и объясняет ответы на поставленные вопросы. 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596" y="785794"/>
            <a:ext cx="7467600" cy="4873752"/>
          </a:xfrm>
        </p:spPr>
        <p:txBody>
          <a:bodyPr/>
          <a:lstStyle/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274638"/>
            <a:ext cx="7139014" cy="868346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Функциональная грамотность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00034" y="1214422"/>
            <a:ext cx="7424766" cy="5259530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– степень подготовленности человека к выполнению возложенных на него или добровольно взятых на себя функций. (Васильева О.Ю.– министр просвещения РФ: четверть населения России не владеет функциональным чтением.) </a:t>
            </a:r>
          </a:p>
          <a:p>
            <a:r>
              <a:rPr lang="ru-RU" dirty="0" smtClean="0"/>
              <a:t>Под функциональностью чтения понимается способность ученика к осмыслению письменных текстов и их рефлексии, к использованию их содержания для достижения собственных целей </a:t>
            </a:r>
          </a:p>
          <a:p>
            <a:r>
              <a:rPr lang="ru-RU" dirty="0" smtClean="0"/>
              <a:t>Под функциональной грамотностью понимается «способность использовать ЗУН, приобретенные в школе для решения широкого диапазона жизненных задач в различных сферах человеческой деятельности, а также в межличностном общении и социальных отношениях». </a:t>
            </a:r>
          </a:p>
          <a:p>
            <a:r>
              <a:rPr lang="ru-RU" dirty="0" smtClean="0"/>
              <a:t>Функциональную грамотность составляют: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– элементы лексической грамотности;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 – умения человека понимать различного рода касающиеся его государственные акты и следовать им;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– соблюдение человеком норм общественной жизни и правил безопасности, требования технологических процессов, в которые он вовлечен;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 – информационная и компьютерная грамотность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000100" y="1600200"/>
            <a:ext cx="6924700" cy="487375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4578" name="Picture 2" descr="https://moluch.ru/conf/blmcbn/9552/9552.00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642918"/>
            <a:ext cx="7679018" cy="512922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nn-NO" b="1" dirty="0" smtClean="0">
                <a:solidFill>
                  <a:schemeClr val="tx1"/>
                </a:solidFill>
              </a:rPr>
              <a:t>Международные исследования PISA (Programme for International Student Assessment)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457200" indent="-457200">
              <a:buAutoNum type="arabicParenR"/>
            </a:pPr>
            <a:r>
              <a:rPr lang="ru-RU" dirty="0" smtClean="0"/>
              <a:t>грамотность в чтении – способности человека понимать, использовать, оценивать тексты, размышлять о них и заниматься чтением для того, чтобы достигать своих целей, расширять свои знания и возможности, участвовать в социальной жизни; </a:t>
            </a:r>
          </a:p>
          <a:p>
            <a:pPr marL="457200" indent="-457200">
              <a:buAutoNum type="arabicParenR"/>
            </a:pPr>
            <a:r>
              <a:rPr lang="ru-RU" dirty="0" smtClean="0"/>
              <a:t>2) грамотность в математике – способности человека формулировать, применять и интерпретировать математику в разнообразных контекстах (личностный, общественный, профессиональный, научный)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nn-NO" b="1" dirty="0" smtClean="0">
                <a:solidFill>
                  <a:schemeClr val="tx1"/>
                </a:solidFill>
              </a:rPr>
              <a:t>Международные исследования PISA (Programme for International Student Assessment)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3) грамотность в области естествознания – способности человека осваивать и использовать естественнонаучные знания для распознания и постановки вопросов, для освоения новых знаний, для объяснения естественнонаучных явлений и формулирования основанных на научных доказательствах выводов в связи с естественнонаучной проблематикой; понимать основные особенности естествознания как формы человеческого познания; демонстрировать осведомленность в том, что естественные науки и технология оказывают влияние на материальную, интеллектуальную и культурную сферы общества; проявлять активную гражданскую позицию при рассмотрении проблем, связанных с естествознанием. 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nn-NO" b="1" dirty="0" smtClean="0">
                <a:solidFill>
                  <a:schemeClr val="tx1"/>
                </a:solidFill>
              </a:rPr>
              <a:t>Международные исследования PISA (Programme for International Student Assessment)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финансовая грамотность – способность принимать обоснованные решения и совершать эффективные действия в сферах, имеющих отношение к управлению финансами, для реализации жизненных целей и планов в текущий момент и будущие периоды. (дополнительно)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Функциональная грамотность как планируемый результат обучения - online  presentati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214290"/>
            <a:ext cx="8715436" cy="632460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571480"/>
            <a:ext cx="8286809" cy="600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203</TotalTime>
  <Words>1498</Words>
  <Application>Microsoft Office PowerPoint</Application>
  <PresentationFormat>Экран (4:3)</PresentationFormat>
  <Paragraphs>100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Эркер</vt:lpstr>
      <vt:lpstr>Разработка практического задания для формирования функциональной грамотности у школьников по географии</vt:lpstr>
      <vt:lpstr>Презентация PowerPoint</vt:lpstr>
      <vt:lpstr>Функциональная грамотность</vt:lpstr>
      <vt:lpstr>Презентация PowerPoint</vt:lpstr>
      <vt:lpstr>Международные исследования PISA (Programme for International Student Assessment)</vt:lpstr>
      <vt:lpstr>Международные исследования PISA (Programme for International Student Assessment)</vt:lpstr>
      <vt:lpstr>Международные исследования PISA (Programme for International Student Assessment)</vt:lpstr>
      <vt:lpstr>Презентация PowerPoint</vt:lpstr>
      <vt:lpstr>Презентация PowerPoint</vt:lpstr>
      <vt:lpstr>     Факторы  Естественно-научная функциональная грамотность </vt:lpstr>
      <vt:lpstr>Презентация PowerPoint</vt:lpstr>
      <vt:lpstr>Презентация PowerPoint</vt:lpstr>
      <vt:lpstr>Презентация PowerPoint</vt:lpstr>
      <vt:lpstr>Презентация PowerPoint</vt:lpstr>
      <vt:lpstr>Направления работы учителя</vt:lpstr>
      <vt:lpstr>Презентация PowerPoint</vt:lpstr>
      <vt:lpstr>Схема составления заданий по функциональной грамотности</vt:lpstr>
      <vt:lpstr>Презентация PowerPoint</vt:lpstr>
      <vt:lpstr>Презентация PowerPoint</vt:lpstr>
      <vt:lpstr>Вопрос 2: Трудовые ресурсы </vt:lpstr>
      <vt:lpstr>Вопрос 3: Трудовые ресурсы</vt:lpstr>
      <vt:lpstr>Презентация PowerPoint</vt:lpstr>
      <vt:lpstr>Текст для чтения Тематическая область: ЕСТЕСТВЕННО-НАУЧНАЯ  ГРАМОТНОСТЬ, 6 класс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Модельные карты на уроках географии</dc:title>
  <dc:creator>Наталия Косьминина</dc:creator>
  <cp:lastModifiedBy>СЦРО</cp:lastModifiedBy>
  <cp:revision>57</cp:revision>
  <dcterms:created xsi:type="dcterms:W3CDTF">2021-04-11T13:20:03Z</dcterms:created>
  <dcterms:modified xsi:type="dcterms:W3CDTF">2021-04-13T04:40:56Z</dcterms:modified>
</cp:coreProperties>
</file>