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0"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636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226" autoAdjust="0"/>
  </p:normalViewPr>
  <p:slideViewPr>
    <p:cSldViewPr snapToGrid="0">
      <p:cViewPr varScale="1">
        <p:scale>
          <a:sx n="86" d="100"/>
          <a:sy n="86" d="100"/>
        </p:scale>
        <p:origin x="533"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6184E0-A56F-4211-B442-6A38790A72C6}" type="datetimeFigureOut">
              <a:rPr lang="ru-RU" smtClean="0"/>
              <a:t>29.11.2020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D03F9E-1601-46B6-8809-1129EDE3BF02}" type="slidenum">
              <a:rPr lang="ru-RU" smtClean="0"/>
              <a:t>‹#›</a:t>
            </a:fld>
            <a:endParaRPr lang="ru-RU"/>
          </a:p>
        </p:txBody>
      </p:sp>
    </p:spTree>
    <p:extLst>
      <p:ext uri="{BB962C8B-B14F-4D97-AF65-F5344CB8AC3E}">
        <p14:creationId xmlns:p14="http://schemas.microsoft.com/office/powerpoint/2010/main" val="4179243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Избегай использовать жирный шрифт, только если не нужно выделить какую-то главную мысль</a:t>
            </a:r>
          </a:p>
          <a:p>
            <a:r>
              <a:rPr lang="ru-RU" dirty="0"/>
              <a:t>Ну и лучше более наглядно выделять разные пункты</a:t>
            </a:r>
          </a:p>
        </p:txBody>
      </p:sp>
      <p:sp>
        <p:nvSpPr>
          <p:cNvPr id="4" name="Номер слайда 3"/>
          <p:cNvSpPr>
            <a:spLocks noGrp="1"/>
          </p:cNvSpPr>
          <p:nvPr>
            <p:ph type="sldNum" sz="quarter" idx="5"/>
          </p:nvPr>
        </p:nvSpPr>
        <p:spPr/>
        <p:txBody>
          <a:bodyPr/>
          <a:lstStyle/>
          <a:p>
            <a:fld id="{3AD03F9E-1601-46B6-8809-1129EDE3BF02}" type="slidenum">
              <a:rPr lang="ru-RU" smtClean="0"/>
              <a:t>3</a:t>
            </a:fld>
            <a:endParaRPr lang="ru-RU"/>
          </a:p>
        </p:txBody>
      </p:sp>
    </p:spTree>
    <p:extLst>
      <p:ext uri="{BB962C8B-B14F-4D97-AF65-F5344CB8AC3E}">
        <p14:creationId xmlns:p14="http://schemas.microsoft.com/office/powerpoint/2010/main" val="14353114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Избегай использовать жирный шрифт, только если не нужно выделить какую-то главную мысль</a:t>
            </a:r>
          </a:p>
          <a:p>
            <a:r>
              <a:rPr lang="ru-RU" dirty="0"/>
              <a:t>Ну и лучше более наглядно выделять разные пункты</a:t>
            </a:r>
          </a:p>
        </p:txBody>
      </p:sp>
      <p:sp>
        <p:nvSpPr>
          <p:cNvPr id="4" name="Номер слайда 3"/>
          <p:cNvSpPr>
            <a:spLocks noGrp="1"/>
          </p:cNvSpPr>
          <p:nvPr>
            <p:ph type="sldNum" sz="quarter" idx="5"/>
          </p:nvPr>
        </p:nvSpPr>
        <p:spPr/>
        <p:txBody>
          <a:bodyPr/>
          <a:lstStyle/>
          <a:p>
            <a:fld id="{3AD03F9E-1601-46B6-8809-1129EDE3BF02}" type="slidenum">
              <a:rPr lang="ru-RU" smtClean="0"/>
              <a:t>20</a:t>
            </a:fld>
            <a:endParaRPr lang="ru-RU"/>
          </a:p>
        </p:txBody>
      </p:sp>
    </p:spTree>
    <p:extLst>
      <p:ext uri="{BB962C8B-B14F-4D97-AF65-F5344CB8AC3E}">
        <p14:creationId xmlns:p14="http://schemas.microsoft.com/office/powerpoint/2010/main" val="2104009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3AD03F9E-1601-46B6-8809-1129EDE3BF02}" type="slidenum">
              <a:rPr lang="ru-RU" smtClean="0"/>
              <a:t>21</a:t>
            </a:fld>
            <a:endParaRPr lang="ru-RU"/>
          </a:p>
        </p:txBody>
      </p:sp>
    </p:spTree>
    <p:extLst>
      <p:ext uri="{BB962C8B-B14F-4D97-AF65-F5344CB8AC3E}">
        <p14:creationId xmlns:p14="http://schemas.microsoft.com/office/powerpoint/2010/main" val="1802419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Избегай использовать жирный шрифт, только если не нужно выделить какую-то главную мысль</a:t>
            </a:r>
          </a:p>
          <a:p>
            <a:r>
              <a:rPr lang="ru-RU" dirty="0"/>
              <a:t>Ну и лучше более наглядно выделять разные пункты</a:t>
            </a:r>
          </a:p>
        </p:txBody>
      </p:sp>
      <p:sp>
        <p:nvSpPr>
          <p:cNvPr id="4" name="Номер слайда 3"/>
          <p:cNvSpPr>
            <a:spLocks noGrp="1"/>
          </p:cNvSpPr>
          <p:nvPr>
            <p:ph type="sldNum" sz="quarter" idx="5"/>
          </p:nvPr>
        </p:nvSpPr>
        <p:spPr/>
        <p:txBody>
          <a:bodyPr/>
          <a:lstStyle/>
          <a:p>
            <a:fld id="{3AD03F9E-1601-46B6-8809-1129EDE3BF02}" type="slidenum">
              <a:rPr lang="ru-RU" smtClean="0"/>
              <a:t>22</a:t>
            </a:fld>
            <a:endParaRPr lang="ru-RU"/>
          </a:p>
        </p:txBody>
      </p:sp>
    </p:spTree>
    <p:extLst>
      <p:ext uri="{BB962C8B-B14F-4D97-AF65-F5344CB8AC3E}">
        <p14:creationId xmlns:p14="http://schemas.microsoft.com/office/powerpoint/2010/main" val="883293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3AD03F9E-1601-46B6-8809-1129EDE3BF02}" type="slidenum">
              <a:rPr lang="ru-RU" smtClean="0"/>
              <a:t>23</a:t>
            </a:fld>
            <a:endParaRPr lang="ru-RU"/>
          </a:p>
        </p:txBody>
      </p:sp>
    </p:spTree>
    <p:extLst>
      <p:ext uri="{BB962C8B-B14F-4D97-AF65-F5344CB8AC3E}">
        <p14:creationId xmlns:p14="http://schemas.microsoft.com/office/powerpoint/2010/main" val="2654153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3AD03F9E-1601-46B6-8809-1129EDE3BF02}" type="slidenum">
              <a:rPr lang="ru-RU" smtClean="0"/>
              <a:t>24</a:t>
            </a:fld>
            <a:endParaRPr lang="ru-RU"/>
          </a:p>
        </p:txBody>
      </p:sp>
    </p:spTree>
    <p:extLst>
      <p:ext uri="{BB962C8B-B14F-4D97-AF65-F5344CB8AC3E}">
        <p14:creationId xmlns:p14="http://schemas.microsoft.com/office/powerpoint/2010/main" val="42019792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3AD03F9E-1601-46B6-8809-1129EDE3BF02}" type="slidenum">
              <a:rPr lang="ru-RU" smtClean="0"/>
              <a:t>4</a:t>
            </a:fld>
            <a:endParaRPr lang="ru-RU"/>
          </a:p>
        </p:txBody>
      </p:sp>
    </p:spTree>
    <p:extLst>
      <p:ext uri="{BB962C8B-B14F-4D97-AF65-F5344CB8AC3E}">
        <p14:creationId xmlns:p14="http://schemas.microsoft.com/office/powerpoint/2010/main" val="3882798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3AD03F9E-1601-46B6-8809-1129EDE3BF02}" type="slidenum">
              <a:rPr lang="ru-RU" smtClean="0"/>
              <a:t>5</a:t>
            </a:fld>
            <a:endParaRPr lang="ru-RU"/>
          </a:p>
        </p:txBody>
      </p:sp>
    </p:spTree>
    <p:extLst>
      <p:ext uri="{BB962C8B-B14F-4D97-AF65-F5344CB8AC3E}">
        <p14:creationId xmlns:p14="http://schemas.microsoft.com/office/powerpoint/2010/main" val="348909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Избегай использовать жирный шрифт, только если не нужно выделить какую-то главную мысль</a:t>
            </a:r>
          </a:p>
          <a:p>
            <a:r>
              <a:rPr lang="ru-RU" dirty="0"/>
              <a:t>Ну и лучше более наглядно выделять разные пункты</a:t>
            </a:r>
          </a:p>
        </p:txBody>
      </p:sp>
      <p:sp>
        <p:nvSpPr>
          <p:cNvPr id="4" name="Номер слайда 3"/>
          <p:cNvSpPr>
            <a:spLocks noGrp="1"/>
          </p:cNvSpPr>
          <p:nvPr>
            <p:ph type="sldNum" sz="quarter" idx="5"/>
          </p:nvPr>
        </p:nvSpPr>
        <p:spPr/>
        <p:txBody>
          <a:bodyPr/>
          <a:lstStyle/>
          <a:p>
            <a:fld id="{3AD03F9E-1601-46B6-8809-1129EDE3BF02}" type="slidenum">
              <a:rPr lang="ru-RU" smtClean="0"/>
              <a:t>7</a:t>
            </a:fld>
            <a:endParaRPr lang="ru-RU"/>
          </a:p>
        </p:txBody>
      </p:sp>
    </p:spTree>
    <p:extLst>
      <p:ext uri="{BB962C8B-B14F-4D97-AF65-F5344CB8AC3E}">
        <p14:creationId xmlns:p14="http://schemas.microsoft.com/office/powerpoint/2010/main" val="4099432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3AD03F9E-1601-46B6-8809-1129EDE3BF02}" type="slidenum">
              <a:rPr lang="ru-RU" smtClean="0"/>
              <a:t>8</a:t>
            </a:fld>
            <a:endParaRPr lang="ru-RU"/>
          </a:p>
        </p:txBody>
      </p:sp>
    </p:spTree>
    <p:extLst>
      <p:ext uri="{BB962C8B-B14F-4D97-AF65-F5344CB8AC3E}">
        <p14:creationId xmlns:p14="http://schemas.microsoft.com/office/powerpoint/2010/main" val="22764806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Избегай использовать жирный шрифт, только если не нужно выделить какую-то главную мысль</a:t>
            </a:r>
          </a:p>
          <a:p>
            <a:r>
              <a:rPr lang="ru-RU" dirty="0"/>
              <a:t>Ну и лучше более наглядно выделять разные пункты</a:t>
            </a:r>
          </a:p>
        </p:txBody>
      </p:sp>
      <p:sp>
        <p:nvSpPr>
          <p:cNvPr id="4" name="Номер слайда 3"/>
          <p:cNvSpPr>
            <a:spLocks noGrp="1"/>
          </p:cNvSpPr>
          <p:nvPr>
            <p:ph type="sldNum" sz="quarter" idx="5"/>
          </p:nvPr>
        </p:nvSpPr>
        <p:spPr/>
        <p:txBody>
          <a:bodyPr/>
          <a:lstStyle/>
          <a:p>
            <a:fld id="{3AD03F9E-1601-46B6-8809-1129EDE3BF02}" type="slidenum">
              <a:rPr lang="ru-RU" smtClean="0"/>
              <a:t>11</a:t>
            </a:fld>
            <a:endParaRPr lang="ru-RU"/>
          </a:p>
        </p:txBody>
      </p:sp>
    </p:spTree>
    <p:extLst>
      <p:ext uri="{BB962C8B-B14F-4D97-AF65-F5344CB8AC3E}">
        <p14:creationId xmlns:p14="http://schemas.microsoft.com/office/powerpoint/2010/main" val="13725007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Избегай использовать жирный шрифт, только если не нужно выделить какую-то главную мысль</a:t>
            </a:r>
          </a:p>
          <a:p>
            <a:r>
              <a:rPr lang="ru-RU" dirty="0"/>
              <a:t>Ну и лучше более наглядно выделять разные пункты</a:t>
            </a:r>
          </a:p>
        </p:txBody>
      </p:sp>
      <p:sp>
        <p:nvSpPr>
          <p:cNvPr id="4" name="Номер слайда 3"/>
          <p:cNvSpPr>
            <a:spLocks noGrp="1"/>
          </p:cNvSpPr>
          <p:nvPr>
            <p:ph type="sldNum" sz="quarter" idx="5"/>
          </p:nvPr>
        </p:nvSpPr>
        <p:spPr/>
        <p:txBody>
          <a:bodyPr/>
          <a:lstStyle/>
          <a:p>
            <a:fld id="{3AD03F9E-1601-46B6-8809-1129EDE3BF02}" type="slidenum">
              <a:rPr lang="ru-RU" smtClean="0"/>
              <a:t>17</a:t>
            </a:fld>
            <a:endParaRPr lang="ru-RU"/>
          </a:p>
        </p:txBody>
      </p:sp>
    </p:spTree>
    <p:extLst>
      <p:ext uri="{BB962C8B-B14F-4D97-AF65-F5344CB8AC3E}">
        <p14:creationId xmlns:p14="http://schemas.microsoft.com/office/powerpoint/2010/main" val="2115834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3AD03F9E-1601-46B6-8809-1129EDE3BF02}" type="slidenum">
              <a:rPr lang="ru-RU" smtClean="0"/>
              <a:t>18</a:t>
            </a:fld>
            <a:endParaRPr lang="ru-RU"/>
          </a:p>
        </p:txBody>
      </p:sp>
    </p:spTree>
    <p:extLst>
      <p:ext uri="{BB962C8B-B14F-4D97-AF65-F5344CB8AC3E}">
        <p14:creationId xmlns:p14="http://schemas.microsoft.com/office/powerpoint/2010/main" val="1397682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3AD03F9E-1601-46B6-8809-1129EDE3BF02}" type="slidenum">
              <a:rPr lang="ru-RU" smtClean="0"/>
              <a:t>19</a:t>
            </a:fld>
            <a:endParaRPr lang="ru-RU"/>
          </a:p>
        </p:txBody>
      </p:sp>
    </p:spTree>
    <p:extLst>
      <p:ext uri="{BB962C8B-B14F-4D97-AF65-F5344CB8AC3E}">
        <p14:creationId xmlns:p14="http://schemas.microsoft.com/office/powerpoint/2010/main" val="4198602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ru-RU"/>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80B8C68D-9634-4CEC-AC10-DDF00B930E45}" type="datetimeFigureOut">
              <a:rPr lang="ru-RU" smtClean="0"/>
              <a:t>29.11.2020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AC2DCA-5222-42BA-964A-DB9751EE8808}" type="slidenum">
              <a:rPr lang="ru-RU" smtClean="0"/>
              <a:t>‹#›</a:t>
            </a:fld>
            <a:endParaRPr lang="ru-RU"/>
          </a:p>
        </p:txBody>
      </p:sp>
    </p:spTree>
    <p:extLst>
      <p:ext uri="{BB962C8B-B14F-4D97-AF65-F5344CB8AC3E}">
        <p14:creationId xmlns:p14="http://schemas.microsoft.com/office/powerpoint/2010/main" val="18562401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80B8C68D-9634-4CEC-AC10-DDF00B930E45}" type="datetimeFigureOut">
              <a:rPr lang="ru-RU" smtClean="0"/>
              <a:t>29.11.2020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4AC2DCA-5222-42BA-964A-DB9751EE8808}" type="slidenum">
              <a:rPr lang="ru-RU" smtClean="0"/>
              <a:t>‹#›</a:t>
            </a:fld>
            <a:endParaRPr lang="ru-RU"/>
          </a:p>
        </p:txBody>
      </p:sp>
    </p:spTree>
    <p:extLst>
      <p:ext uri="{BB962C8B-B14F-4D97-AF65-F5344CB8AC3E}">
        <p14:creationId xmlns:p14="http://schemas.microsoft.com/office/powerpoint/2010/main" val="1322760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ru-RU"/>
              <a:t>Образец заголовка</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4" name="Date Placeholder 3"/>
          <p:cNvSpPr>
            <a:spLocks noGrp="1"/>
          </p:cNvSpPr>
          <p:nvPr>
            <p:ph type="dt" sz="half" idx="10"/>
          </p:nvPr>
        </p:nvSpPr>
        <p:spPr/>
        <p:txBody>
          <a:bodyPr/>
          <a:lstStyle/>
          <a:p>
            <a:fld id="{80B8C68D-9634-4CEC-AC10-DDF00B930E45}" type="datetimeFigureOut">
              <a:rPr lang="ru-RU" smtClean="0"/>
              <a:t>29.11.2020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AC2DCA-5222-42BA-964A-DB9751EE8808}" type="slidenum">
              <a:rPr lang="ru-RU" smtClean="0"/>
              <a:t>‹#›</a:t>
            </a:fld>
            <a:endParaRPr lang="ru-RU"/>
          </a:p>
        </p:txBody>
      </p:sp>
    </p:spTree>
    <p:extLst>
      <p:ext uri="{BB962C8B-B14F-4D97-AF65-F5344CB8AC3E}">
        <p14:creationId xmlns:p14="http://schemas.microsoft.com/office/powerpoint/2010/main" val="3147397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ru-RU"/>
              <a:t>Образец заголовка</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ru-RU"/>
              <a:t>Образец текста</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4" name="Date Placeholder 3"/>
          <p:cNvSpPr>
            <a:spLocks noGrp="1"/>
          </p:cNvSpPr>
          <p:nvPr>
            <p:ph type="dt" sz="half" idx="10"/>
          </p:nvPr>
        </p:nvSpPr>
        <p:spPr/>
        <p:txBody>
          <a:bodyPr/>
          <a:lstStyle/>
          <a:p>
            <a:fld id="{80B8C68D-9634-4CEC-AC10-DDF00B930E45}" type="datetimeFigureOut">
              <a:rPr lang="ru-RU" smtClean="0"/>
              <a:t>29.11.2020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AC2DCA-5222-42BA-964A-DB9751EE8808}" type="slidenum">
              <a:rPr lang="ru-RU" smtClean="0"/>
              <a:t>‹#›</a:t>
            </a:fld>
            <a:endParaRPr lang="ru-RU"/>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015515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80B8C68D-9634-4CEC-AC10-DDF00B930E45}" type="datetimeFigureOut">
              <a:rPr lang="ru-RU" smtClean="0"/>
              <a:t>29.11.2020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AC2DCA-5222-42BA-964A-DB9751EE8808}" type="slidenum">
              <a:rPr lang="ru-RU" smtClean="0"/>
              <a:t>‹#›</a:t>
            </a:fld>
            <a:endParaRPr lang="ru-RU"/>
          </a:p>
        </p:txBody>
      </p:sp>
    </p:spTree>
    <p:extLst>
      <p:ext uri="{BB962C8B-B14F-4D97-AF65-F5344CB8AC3E}">
        <p14:creationId xmlns:p14="http://schemas.microsoft.com/office/powerpoint/2010/main" val="28306783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a:t>Образец заголовка</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0B8C68D-9634-4CEC-AC10-DDF00B930E45}" type="datetimeFigureOut">
              <a:rPr lang="ru-RU" smtClean="0"/>
              <a:t>29.11.2020</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AC2DCA-5222-42BA-964A-DB9751EE8808}" type="slidenum">
              <a:rPr lang="ru-RU" smtClean="0"/>
              <a:t>‹#›</a:t>
            </a:fld>
            <a:endParaRPr lang="ru-RU"/>
          </a:p>
        </p:txBody>
      </p:sp>
    </p:spTree>
    <p:extLst>
      <p:ext uri="{BB962C8B-B14F-4D97-AF65-F5344CB8AC3E}">
        <p14:creationId xmlns:p14="http://schemas.microsoft.com/office/powerpoint/2010/main" val="42044834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a:t>Образец заголовка</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0B8C68D-9634-4CEC-AC10-DDF00B930E45}" type="datetimeFigureOut">
              <a:rPr lang="ru-RU" smtClean="0"/>
              <a:t>29.11.2020</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AC2DCA-5222-42BA-964A-DB9751EE8808}" type="slidenum">
              <a:rPr lang="ru-RU" smtClean="0"/>
              <a:t>‹#›</a:t>
            </a:fld>
            <a:endParaRPr lang="ru-RU"/>
          </a:p>
        </p:txBody>
      </p:sp>
    </p:spTree>
    <p:extLst>
      <p:ext uri="{BB962C8B-B14F-4D97-AF65-F5344CB8AC3E}">
        <p14:creationId xmlns:p14="http://schemas.microsoft.com/office/powerpoint/2010/main" val="22196293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0B8C68D-9634-4CEC-AC10-DDF00B930E45}" type="datetimeFigureOut">
              <a:rPr lang="ru-RU" smtClean="0"/>
              <a:t>29.11.2020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AC2DCA-5222-42BA-964A-DB9751EE8808}" type="slidenum">
              <a:rPr lang="ru-RU" smtClean="0"/>
              <a:t>‹#›</a:t>
            </a:fld>
            <a:endParaRPr lang="ru-RU"/>
          </a:p>
        </p:txBody>
      </p:sp>
    </p:spTree>
    <p:extLst>
      <p:ext uri="{BB962C8B-B14F-4D97-AF65-F5344CB8AC3E}">
        <p14:creationId xmlns:p14="http://schemas.microsoft.com/office/powerpoint/2010/main" val="18739643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ru-RU"/>
              <a:t>Образец заголовка</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0B8C68D-9634-4CEC-AC10-DDF00B930E45}" type="datetimeFigureOut">
              <a:rPr lang="ru-RU" smtClean="0"/>
              <a:t>29.11.2020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AC2DCA-5222-42BA-964A-DB9751EE8808}" type="slidenum">
              <a:rPr lang="ru-RU" smtClean="0"/>
              <a:t>‹#›</a:t>
            </a:fld>
            <a:endParaRPr lang="ru-RU"/>
          </a:p>
        </p:txBody>
      </p:sp>
    </p:spTree>
    <p:extLst>
      <p:ext uri="{BB962C8B-B14F-4D97-AF65-F5344CB8AC3E}">
        <p14:creationId xmlns:p14="http://schemas.microsoft.com/office/powerpoint/2010/main" val="1914337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3"/>
          <p:cNvSpPr>
            <a:spLocks noGrp="1"/>
          </p:cNvSpPr>
          <p:nvPr>
            <p:ph type="dt" sz="half" idx="10"/>
          </p:nvPr>
        </p:nvSpPr>
        <p:spPr/>
        <p:txBody>
          <a:bodyPr/>
          <a:lstStyle/>
          <a:p>
            <a:fld id="{80B8C68D-9634-4CEC-AC10-DDF00B930E45}" type="datetimeFigureOut">
              <a:rPr lang="ru-RU" smtClean="0"/>
              <a:t>29.11.2020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AC2DCA-5222-42BA-964A-DB9751EE8808}" type="slidenum">
              <a:rPr lang="ru-RU" smtClean="0"/>
              <a:t>‹#›</a:t>
            </a:fld>
            <a:endParaRPr lang="ru-RU"/>
          </a:p>
        </p:txBody>
      </p:sp>
    </p:spTree>
    <p:extLst>
      <p:ext uri="{BB962C8B-B14F-4D97-AF65-F5344CB8AC3E}">
        <p14:creationId xmlns:p14="http://schemas.microsoft.com/office/powerpoint/2010/main" val="1716866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80B8C68D-9634-4CEC-AC10-DDF00B930E45}" type="datetimeFigureOut">
              <a:rPr lang="ru-RU" smtClean="0"/>
              <a:t>29.11.2020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4AC2DCA-5222-42BA-964A-DB9751EE8808}" type="slidenum">
              <a:rPr lang="ru-RU" smtClean="0"/>
              <a:t>‹#›</a:t>
            </a:fld>
            <a:endParaRPr lang="ru-RU"/>
          </a:p>
        </p:txBody>
      </p:sp>
    </p:spTree>
    <p:extLst>
      <p:ext uri="{BB962C8B-B14F-4D97-AF65-F5344CB8AC3E}">
        <p14:creationId xmlns:p14="http://schemas.microsoft.com/office/powerpoint/2010/main" val="1493077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80B8C68D-9634-4CEC-AC10-DDF00B930E45}" type="datetimeFigureOut">
              <a:rPr lang="ru-RU" smtClean="0"/>
              <a:t>29.11.2020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4AC2DCA-5222-42BA-964A-DB9751EE8808}" type="slidenum">
              <a:rPr lang="ru-RU" smtClean="0"/>
              <a:t>‹#›</a:t>
            </a:fld>
            <a:endParaRPr lang="ru-RU"/>
          </a:p>
        </p:txBody>
      </p:sp>
    </p:spTree>
    <p:extLst>
      <p:ext uri="{BB962C8B-B14F-4D97-AF65-F5344CB8AC3E}">
        <p14:creationId xmlns:p14="http://schemas.microsoft.com/office/powerpoint/2010/main" val="23309108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80B8C68D-9634-4CEC-AC10-DDF00B930E45}" type="datetimeFigureOut">
              <a:rPr lang="ru-RU" smtClean="0"/>
              <a:t>29.11.2020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4AC2DCA-5222-42BA-964A-DB9751EE8808}" type="slidenum">
              <a:rPr lang="ru-RU" smtClean="0"/>
              <a:t>‹#›</a:t>
            </a:fld>
            <a:endParaRPr lang="ru-RU"/>
          </a:p>
        </p:txBody>
      </p:sp>
    </p:spTree>
    <p:extLst>
      <p:ext uri="{BB962C8B-B14F-4D97-AF65-F5344CB8AC3E}">
        <p14:creationId xmlns:p14="http://schemas.microsoft.com/office/powerpoint/2010/main" val="3928979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7" name="Date Placeholder 2"/>
          <p:cNvSpPr>
            <a:spLocks noGrp="1"/>
          </p:cNvSpPr>
          <p:nvPr>
            <p:ph type="dt" sz="half" idx="10"/>
          </p:nvPr>
        </p:nvSpPr>
        <p:spPr/>
        <p:txBody>
          <a:bodyPr/>
          <a:lstStyle/>
          <a:p>
            <a:fld id="{80B8C68D-9634-4CEC-AC10-DDF00B930E45}" type="datetimeFigureOut">
              <a:rPr lang="ru-RU" smtClean="0"/>
              <a:t>29.11.2020</a:t>
            </a:fld>
            <a:endParaRPr lang="ru-RU"/>
          </a:p>
        </p:txBody>
      </p:sp>
      <p:sp>
        <p:nvSpPr>
          <p:cNvPr id="5" name="Footer Placeholder 3"/>
          <p:cNvSpPr>
            <a:spLocks noGrp="1"/>
          </p:cNvSpPr>
          <p:nvPr>
            <p:ph type="ftr" sz="quarter" idx="11"/>
          </p:nvPr>
        </p:nvSpPr>
        <p:spPr/>
        <p:txBody>
          <a:bodyPr/>
          <a:lstStyle/>
          <a:p>
            <a:endParaRPr lang="ru-RU"/>
          </a:p>
        </p:txBody>
      </p:sp>
      <p:sp>
        <p:nvSpPr>
          <p:cNvPr id="6" name="Slide Number Placeholder 4"/>
          <p:cNvSpPr>
            <a:spLocks noGrp="1"/>
          </p:cNvSpPr>
          <p:nvPr>
            <p:ph type="sldNum" sz="quarter" idx="12"/>
          </p:nvPr>
        </p:nvSpPr>
        <p:spPr/>
        <p:txBody>
          <a:bodyPr/>
          <a:lstStyle/>
          <a:p>
            <a:fld id="{54AC2DCA-5222-42BA-964A-DB9751EE8808}" type="slidenum">
              <a:rPr lang="ru-RU" smtClean="0"/>
              <a:t>‹#›</a:t>
            </a:fld>
            <a:endParaRPr lang="ru-RU"/>
          </a:p>
        </p:txBody>
      </p:sp>
    </p:spTree>
    <p:extLst>
      <p:ext uri="{BB962C8B-B14F-4D97-AF65-F5344CB8AC3E}">
        <p14:creationId xmlns:p14="http://schemas.microsoft.com/office/powerpoint/2010/main" val="6084126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80B8C68D-9634-4CEC-AC10-DDF00B930E45}" type="datetimeFigureOut">
              <a:rPr lang="ru-RU" smtClean="0"/>
              <a:t>29.11.2020</a:t>
            </a:fld>
            <a:endParaRPr lang="ru-RU"/>
          </a:p>
        </p:txBody>
      </p:sp>
      <p:sp>
        <p:nvSpPr>
          <p:cNvPr id="5" name="Footer Placeholder 2"/>
          <p:cNvSpPr>
            <a:spLocks noGrp="1"/>
          </p:cNvSpPr>
          <p:nvPr>
            <p:ph type="ftr" sz="quarter" idx="11"/>
          </p:nvPr>
        </p:nvSpPr>
        <p:spPr/>
        <p:txBody>
          <a:bodyPr/>
          <a:lstStyle/>
          <a:p>
            <a:endParaRPr lang="ru-RU"/>
          </a:p>
        </p:txBody>
      </p:sp>
      <p:sp>
        <p:nvSpPr>
          <p:cNvPr id="6" name="Slide Number Placeholder 3"/>
          <p:cNvSpPr>
            <a:spLocks noGrp="1"/>
          </p:cNvSpPr>
          <p:nvPr>
            <p:ph type="sldNum" sz="quarter" idx="12"/>
          </p:nvPr>
        </p:nvSpPr>
        <p:spPr/>
        <p:txBody>
          <a:bodyPr/>
          <a:lstStyle/>
          <a:p>
            <a:fld id="{54AC2DCA-5222-42BA-964A-DB9751EE8808}" type="slidenum">
              <a:rPr lang="ru-RU" smtClean="0"/>
              <a:t>‹#›</a:t>
            </a:fld>
            <a:endParaRPr lang="ru-RU"/>
          </a:p>
        </p:txBody>
      </p:sp>
    </p:spTree>
    <p:extLst>
      <p:ext uri="{BB962C8B-B14F-4D97-AF65-F5344CB8AC3E}">
        <p14:creationId xmlns:p14="http://schemas.microsoft.com/office/powerpoint/2010/main" val="1726652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7" name="Date Placeholder 4"/>
          <p:cNvSpPr>
            <a:spLocks noGrp="1"/>
          </p:cNvSpPr>
          <p:nvPr>
            <p:ph type="dt" sz="half" idx="10"/>
          </p:nvPr>
        </p:nvSpPr>
        <p:spPr/>
        <p:txBody>
          <a:bodyPr/>
          <a:lstStyle/>
          <a:p>
            <a:fld id="{80B8C68D-9634-4CEC-AC10-DDF00B930E45}" type="datetimeFigureOut">
              <a:rPr lang="ru-RU" smtClean="0"/>
              <a:t>29.11.2020</a:t>
            </a:fld>
            <a:endParaRPr lang="ru-RU"/>
          </a:p>
        </p:txBody>
      </p:sp>
      <p:sp>
        <p:nvSpPr>
          <p:cNvPr id="5" name="Footer Placeholder 5"/>
          <p:cNvSpPr>
            <a:spLocks noGrp="1"/>
          </p:cNvSpPr>
          <p:nvPr>
            <p:ph type="ftr" sz="quarter" idx="11"/>
          </p:nvPr>
        </p:nvSpPr>
        <p:spPr/>
        <p:txBody>
          <a:bodyPr/>
          <a:lstStyle/>
          <a:p>
            <a:endParaRPr lang="ru-RU"/>
          </a:p>
        </p:txBody>
      </p:sp>
      <p:sp>
        <p:nvSpPr>
          <p:cNvPr id="6" name="Slide Number Placeholder 6"/>
          <p:cNvSpPr>
            <a:spLocks noGrp="1"/>
          </p:cNvSpPr>
          <p:nvPr>
            <p:ph type="sldNum" sz="quarter" idx="12"/>
          </p:nvPr>
        </p:nvSpPr>
        <p:spPr/>
        <p:txBody>
          <a:bodyPr/>
          <a:lstStyle/>
          <a:p>
            <a:fld id="{54AC2DCA-5222-42BA-964A-DB9751EE8808}" type="slidenum">
              <a:rPr lang="ru-RU" smtClean="0"/>
              <a:t>‹#›</a:t>
            </a:fld>
            <a:endParaRPr lang="ru-RU"/>
          </a:p>
        </p:txBody>
      </p:sp>
    </p:spTree>
    <p:extLst>
      <p:ext uri="{BB962C8B-B14F-4D97-AF65-F5344CB8AC3E}">
        <p14:creationId xmlns:p14="http://schemas.microsoft.com/office/powerpoint/2010/main" val="295283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80B8C68D-9634-4CEC-AC10-DDF00B930E45}" type="datetimeFigureOut">
              <a:rPr lang="ru-RU" smtClean="0"/>
              <a:t>29.11.2020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4AC2DCA-5222-42BA-964A-DB9751EE8808}" type="slidenum">
              <a:rPr lang="ru-RU" smtClean="0"/>
              <a:t>‹#›</a:t>
            </a:fld>
            <a:endParaRPr lang="ru-RU"/>
          </a:p>
        </p:txBody>
      </p:sp>
    </p:spTree>
    <p:extLst>
      <p:ext uri="{BB962C8B-B14F-4D97-AF65-F5344CB8AC3E}">
        <p14:creationId xmlns:p14="http://schemas.microsoft.com/office/powerpoint/2010/main" val="276698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ru-RU"/>
              <a:t>Образец заголовка</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80B8C68D-9634-4CEC-AC10-DDF00B930E45}" type="datetimeFigureOut">
              <a:rPr lang="ru-RU" smtClean="0"/>
              <a:t>29.11.2020</a:t>
            </a:fld>
            <a:endParaRPr lang="ru-RU"/>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ru-RU"/>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54AC2DCA-5222-42BA-964A-DB9751EE8808}" type="slidenum">
              <a:rPr lang="ru-RU" smtClean="0"/>
              <a:t>‹#›</a:t>
            </a:fld>
            <a:endParaRPr lang="ru-RU"/>
          </a:p>
        </p:txBody>
      </p:sp>
    </p:spTree>
    <p:extLst>
      <p:ext uri="{BB962C8B-B14F-4D97-AF65-F5344CB8AC3E}">
        <p14:creationId xmlns:p14="http://schemas.microsoft.com/office/powerpoint/2010/main" val="4258422572"/>
      </p:ext>
    </p:extLst>
  </p:cSld>
  <p:clrMap bg1="dk1" tx1="lt1" bg2="dk2" tx2="lt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 id="2147483803" r:id="rId13"/>
    <p:sldLayoutId id="2147483804" r:id="rId14"/>
    <p:sldLayoutId id="2147483805" r:id="rId15"/>
    <p:sldLayoutId id="2147483806" r:id="rId16"/>
    <p:sldLayoutId id="214748380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B067014-761E-4A32-9AC9-A425773F0004}"/>
              </a:ext>
            </a:extLst>
          </p:cNvPr>
          <p:cNvSpPr>
            <a:spLocks noGrp="1"/>
          </p:cNvSpPr>
          <p:nvPr>
            <p:ph type="ctrTitle"/>
          </p:nvPr>
        </p:nvSpPr>
        <p:spPr>
          <a:xfrm>
            <a:off x="1288330" y="519047"/>
            <a:ext cx="9144000" cy="2387600"/>
          </a:xfrm>
        </p:spPr>
        <p:txBody>
          <a:bodyPr>
            <a:normAutofit/>
          </a:bodyPr>
          <a:lstStyle/>
          <a:p>
            <a:r>
              <a:rPr lang="ru-RU" sz="3600" b="1" dirty="0">
                <a:latin typeface="Arial Black" panose="020B0A04020102020204" pitchFamily="34" charset="0"/>
              </a:rPr>
              <a:t>Подготовка к ОГЭ – 2021 по математике</a:t>
            </a:r>
          </a:p>
        </p:txBody>
      </p:sp>
      <p:sp>
        <p:nvSpPr>
          <p:cNvPr id="3" name="Подзаголовок 2">
            <a:extLst>
              <a:ext uri="{FF2B5EF4-FFF2-40B4-BE49-F238E27FC236}">
                <a16:creationId xmlns:a16="http://schemas.microsoft.com/office/drawing/2014/main" id="{F5056F88-6F22-4DD9-8BD8-8B04D302E7E5}"/>
              </a:ext>
            </a:extLst>
          </p:cNvPr>
          <p:cNvSpPr>
            <a:spLocks noGrp="1"/>
          </p:cNvSpPr>
          <p:nvPr>
            <p:ph type="subTitle" idx="1"/>
          </p:nvPr>
        </p:nvSpPr>
        <p:spPr/>
        <p:txBody>
          <a:bodyPr/>
          <a:lstStyle/>
          <a:p>
            <a:r>
              <a:rPr lang="ru-RU" dirty="0">
                <a:latin typeface="Arial Black" panose="020B0A04020102020204" pitchFamily="34" charset="0"/>
              </a:rPr>
              <a:t>решение задачи на прогрессии </a:t>
            </a:r>
          </a:p>
          <a:p>
            <a:r>
              <a:rPr lang="ru-RU" dirty="0">
                <a:latin typeface="Arial Black" panose="020B0A04020102020204" pitchFamily="34" charset="0"/>
              </a:rPr>
              <a:t>(№ 14 в демоверсии 2021 года)</a:t>
            </a:r>
          </a:p>
        </p:txBody>
      </p:sp>
      <p:sp>
        <p:nvSpPr>
          <p:cNvPr id="4" name="TextBox 3">
            <a:extLst>
              <a:ext uri="{FF2B5EF4-FFF2-40B4-BE49-F238E27FC236}">
                <a16:creationId xmlns:a16="http://schemas.microsoft.com/office/drawing/2014/main" id="{2B550977-F789-4C8E-8FE7-DDE72F7D1618}"/>
              </a:ext>
            </a:extLst>
          </p:cNvPr>
          <p:cNvSpPr txBox="1"/>
          <p:nvPr/>
        </p:nvSpPr>
        <p:spPr>
          <a:xfrm>
            <a:off x="7652552" y="6077343"/>
            <a:ext cx="5390981" cy="523220"/>
          </a:xfrm>
          <a:prstGeom prst="rect">
            <a:avLst/>
          </a:prstGeom>
          <a:noFill/>
        </p:spPr>
        <p:txBody>
          <a:bodyPr wrap="square" rtlCol="0">
            <a:spAutoFit/>
          </a:bodyPr>
          <a:lstStyle/>
          <a:p>
            <a:r>
              <a:rPr lang="ru-RU" sz="1400" b="1" dirty="0"/>
              <a:t>Презентацию подготовила </a:t>
            </a:r>
            <a:r>
              <a:rPr lang="ru-RU" sz="1400" b="1" dirty="0" err="1"/>
              <a:t>Решетилова</a:t>
            </a:r>
            <a:r>
              <a:rPr lang="ru-RU" sz="1400" b="1" dirty="0"/>
              <a:t> Т. В.,</a:t>
            </a:r>
          </a:p>
          <a:p>
            <a:r>
              <a:rPr lang="ru-RU" sz="1400" b="1" dirty="0"/>
              <a:t>учитель математики МОУ СОШ № 80 г. Сочи</a:t>
            </a:r>
          </a:p>
        </p:txBody>
      </p:sp>
    </p:spTree>
    <p:extLst>
      <p:ext uri="{BB962C8B-B14F-4D97-AF65-F5344CB8AC3E}">
        <p14:creationId xmlns:p14="http://schemas.microsoft.com/office/powerpoint/2010/main" val="40483394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A3DA6D-FED2-4369-9ACD-B578C8790D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3C72DE-4C01-4F6C-9020-327690ADA8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4" name="Freeform 7">
            <a:extLst>
              <a:ext uri="{FF2B5EF4-FFF2-40B4-BE49-F238E27FC236}">
                <a16:creationId xmlns:a16="http://schemas.microsoft.com/office/drawing/2014/main" id="{5627181E-8B3E-4EFB-8F43-17296B86C0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algn="ctr"/>
            <a:endParaRPr lang="en-US">
              <a:solidFill>
                <a:schemeClr val="tx1"/>
              </a:solidFill>
            </a:endParaRPr>
          </a:p>
        </p:txBody>
      </p:sp>
      <p:sp>
        <p:nvSpPr>
          <p:cNvPr id="2" name="Заголовок 1">
            <a:extLst>
              <a:ext uri="{FF2B5EF4-FFF2-40B4-BE49-F238E27FC236}">
                <a16:creationId xmlns:a16="http://schemas.microsoft.com/office/drawing/2014/main" id="{CF35F195-58B1-4987-B564-D744E874BE34}"/>
              </a:ext>
            </a:extLst>
          </p:cNvPr>
          <p:cNvSpPr>
            <a:spLocks noGrp="1"/>
          </p:cNvSpPr>
          <p:nvPr>
            <p:ph type="title"/>
          </p:nvPr>
        </p:nvSpPr>
        <p:spPr>
          <a:xfrm>
            <a:off x="648930" y="629267"/>
            <a:ext cx="9252154" cy="1016654"/>
          </a:xfrm>
        </p:spPr>
        <p:txBody>
          <a:bodyPr>
            <a:normAutofit/>
          </a:bodyPr>
          <a:lstStyle/>
          <a:p>
            <a:pPr>
              <a:lnSpc>
                <a:spcPct val="90000"/>
              </a:lnSpc>
            </a:pPr>
            <a:r>
              <a:rPr lang="ru-RU" sz="3300" b="1">
                <a:solidFill>
                  <a:srgbClr val="EBEBEB"/>
                </a:solidFill>
              </a:rPr>
              <a:t>Задачи для самостоятельного решения</a:t>
            </a:r>
          </a:p>
        </p:txBody>
      </p:sp>
      <p:sp useBgFill="1">
        <p:nvSpPr>
          <p:cNvPr id="16" name="Freeform: Shape 15">
            <a:extLst>
              <a:ext uri="{FF2B5EF4-FFF2-40B4-BE49-F238E27FC236}">
                <a16:creationId xmlns:a16="http://schemas.microsoft.com/office/drawing/2014/main" id="{2E45DBDE-EAD7-4DEE-B77D-577BBB0A13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sp>
        <p:nvSpPr>
          <p:cNvPr id="3" name="Объект 2">
            <a:extLst>
              <a:ext uri="{FF2B5EF4-FFF2-40B4-BE49-F238E27FC236}">
                <a16:creationId xmlns:a16="http://schemas.microsoft.com/office/drawing/2014/main" id="{707AACA2-38F6-487D-ACC4-6369A79C817E}"/>
              </a:ext>
            </a:extLst>
          </p:cNvPr>
          <p:cNvSpPr>
            <a:spLocks noGrp="1"/>
          </p:cNvSpPr>
          <p:nvPr>
            <p:ph idx="1"/>
          </p:nvPr>
        </p:nvSpPr>
        <p:spPr>
          <a:xfrm>
            <a:off x="1169625" y="2530563"/>
            <a:ext cx="9513650" cy="3658689"/>
          </a:xfrm>
        </p:spPr>
        <p:txBody>
          <a:bodyPr>
            <a:normAutofit/>
          </a:bodyPr>
          <a:lstStyle/>
          <a:p>
            <a:pPr marL="0" indent="0">
              <a:lnSpc>
                <a:spcPct val="90000"/>
              </a:lnSpc>
              <a:buNone/>
            </a:pPr>
            <a:endParaRPr lang="ru-RU" sz="1400" dirty="0"/>
          </a:p>
          <a:p>
            <a:pPr marL="0" indent="0">
              <a:lnSpc>
                <a:spcPct val="90000"/>
              </a:lnSpc>
              <a:buNone/>
            </a:pPr>
            <a:r>
              <a:rPr lang="ru-RU" sz="1400" dirty="0"/>
              <a:t>Вере надо подписать 640 открыток. Ежедневно она подписывает на одно и то же количество открыток больше по сравнению с предыдущим днем. Известно, что за первый день Вера подписала 10 открыток. Определите, сколько открыток было подписано за четвертый день, если вся работа была выполнена за 16 дней.</a:t>
            </a:r>
          </a:p>
          <a:p>
            <a:pPr marL="0" indent="0">
              <a:lnSpc>
                <a:spcPct val="90000"/>
              </a:lnSpc>
              <a:buNone/>
            </a:pPr>
            <a:endParaRPr lang="ru-RU" sz="1400" dirty="0"/>
          </a:p>
          <a:p>
            <a:pPr marL="0" indent="0">
              <a:lnSpc>
                <a:spcPct val="90000"/>
              </a:lnSpc>
              <a:buNone/>
            </a:pPr>
            <a:r>
              <a:rPr lang="ru-RU" sz="1400" dirty="0"/>
              <a:t>В соревновании по стрельбе за каждый промах в серии из 25 выстрелов стрелок получал штрафные очки: за первый промах — одно штрафное очко, за каждый последующий — на 0,5 очка больше, чем за предыдущий. Сколько раз попал в цель стрелок, получивший 7 штрафных очков?</a:t>
            </a:r>
          </a:p>
          <a:p>
            <a:pPr marL="0" indent="0">
              <a:lnSpc>
                <a:spcPct val="90000"/>
              </a:lnSpc>
              <a:buNone/>
            </a:pPr>
            <a:endParaRPr lang="ru-RU" sz="1400" dirty="0"/>
          </a:p>
          <a:p>
            <a:pPr marL="0" indent="0">
              <a:lnSpc>
                <a:spcPct val="90000"/>
              </a:lnSpc>
              <a:buNone/>
            </a:pPr>
            <a:r>
              <a:rPr lang="ru-RU" sz="1400" dirty="0"/>
              <a:t>Улитка ползет вверх по дереву, начиная от его основания. За первую минуту она проползла 30 см, а за каждую следующую минуту — на 5 см больше, чем за предыдущую. За сколько минут улитка достигнет вершины дерева высотой 5,25 м? В ответе укажите число минут.</a:t>
            </a:r>
          </a:p>
          <a:p>
            <a:pPr marL="0" indent="0">
              <a:lnSpc>
                <a:spcPct val="90000"/>
              </a:lnSpc>
              <a:buNone/>
            </a:pPr>
            <a:endParaRPr lang="ru-RU" sz="1400" dirty="0"/>
          </a:p>
          <a:p>
            <a:pPr marL="0" indent="0">
              <a:lnSpc>
                <a:spcPct val="90000"/>
              </a:lnSpc>
              <a:buNone/>
            </a:pPr>
            <a:endParaRPr lang="ru-RU" sz="1400" dirty="0"/>
          </a:p>
        </p:txBody>
      </p:sp>
      <p:sp>
        <p:nvSpPr>
          <p:cNvPr id="8" name="Овал 7">
            <a:extLst>
              <a:ext uri="{FF2B5EF4-FFF2-40B4-BE49-F238E27FC236}">
                <a16:creationId xmlns:a16="http://schemas.microsoft.com/office/drawing/2014/main" id="{572E76A5-600E-4EC9-A124-C61C5701F8A8}"/>
              </a:ext>
            </a:extLst>
          </p:cNvPr>
          <p:cNvSpPr/>
          <p:nvPr/>
        </p:nvSpPr>
        <p:spPr>
          <a:xfrm>
            <a:off x="332160" y="2931477"/>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5</a:t>
            </a:r>
          </a:p>
        </p:txBody>
      </p:sp>
      <p:sp>
        <p:nvSpPr>
          <p:cNvPr id="9" name="Овал 8">
            <a:extLst>
              <a:ext uri="{FF2B5EF4-FFF2-40B4-BE49-F238E27FC236}">
                <a16:creationId xmlns:a16="http://schemas.microsoft.com/office/drawing/2014/main" id="{F06031A2-E62C-4D3F-A7B3-447C18FF1A57}"/>
              </a:ext>
            </a:extLst>
          </p:cNvPr>
          <p:cNvSpPr/>
          <p:nvPr/>
        </p:nvSpPr>
        <p:spPr>
          <a:xfrm>
            <a:off x="332160" y="4130308"/>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6</a:t>
            </a:r>
          </a:p>
        </p:txBody>
      </p:sp>
      <p:sp>
        <p:nvSpPr>
          <p:cNvPr id="11" name="Овал 10">
            <a:extLst>
              <a:ext uri="{FF2B5EF4-FFF2-40B4-BE49-F238E27FC236}">
                <a16:creationId xmlns:a16="http://schemas.microsoft.com/office/drawing/2014/main" id="{EDC452FC-E803-411E-913E-705D2563A60C}"/>
              </a:ext>
            </a:extLst>
          </p:cNvPr>
          <p:cNvSpPr/>
          <p:nvPr/>
        </p:nvSpPr>
        <p:spPr>
          <a:xfrm>
            <a:off x="332160" y="5329139"/>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7</a:t>
            </a:r>
          </a:p>
        </p:txBody>
      </p:sp>
    </p:spTree>
    <p:extLst>
      <p:ext uri="{BB962C8B-B14F-4D97-AF65-F5344CB8AC3E}">
        <p14:creationId xmlns:p14="http://schemas.microsoft.com/office/powerpoint/2010/main" val="16326918"/>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4A3DA6D-FED2-4369-9ACD-B578C8790D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63C72DE-4C01-4F6C-9020-327690ADA8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3" name="Freeform 7">
            <a:extLst>
              <a:ext uri="{FF2B5EF4-FFF2-40B4-BE49-F238E27FC236}">
                <a16:creationId xmlns:a16="http://schemas.microsoft.com/office/drawing/2014/main" id="{5627181E-8B3E-4EFB-8F43-17296B86C0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algn="ctr"/>
            <a:endParaRPr lang="en-US">
              <a:solidFill>
                <a:schemeClr val="tx1"/>
              </a:solidFill>
            </a:endParaRPr>
          </a:p>
        </p:txBody>
      </p:sp>
      <p:sp>
        <p:nvSpPr>
          <p:cNvPr id="2" name="Заголовок 1">
            <a:extLst>
              <a:ext uri="{FF2B5EF4-FFF2-40B4-BE49-F238E27FC236}">
                <a16:creationId xmlns:a16="http://schemas.microsoft.com/office/drawing/2014/main" id="{D3111177-DE2A-46DC-AD4C-9DE7A30573E5}"/>
              </a:ext>
            </a:extLst>
          </p:cNvPr>
          <p:cNvSpPr>
            <a:spLocks noGrp="1"/>
          </p:cNvSpPr>
          <p:nvPr>
            <p:ph type="title"/>
          </p:nvPr>
        </p:nvSpPr>
        <p:spPr>
          <a:xfrm>
            <a:off x="648930" y="629267"/>
            <a:ext cx="9252154" cy="1016654"/>
          </a:xfrm>
        </p:spPr>
        <p:txBody>
          <a:bodyPr>
            <a:normAutofit/>
          </a:bodyPr>
          <a:lstStyle/>
          <a:p>
            <a:pPr>
              <a:lnSpc>
                <a:spcPct val="90000"/>
              </a:lnSpc>
            </a:pPr>
            <a:r>
              <a:rPr lang="ru-RU" sz="3300" b="1" dirty="0">
                <a:solidFill>
                  <a:srgbClr val="EBEBEB"/>
                </a:solidFill>
              </a:rPr>
              <a:t>3. Задачи повышенной сложности</a:t>
            </a:r>
            <a:endParaRPr lang="ru-RU" sz="3300" dirty="0">
              <a:solidFill>
                <a:srgbClr val="EBEBEB"/>
              </a:solidFill>
            </a:endParaRPr>
          </a:p>
        </p:txBody>
      </p:sp>
      <p:sp useBgFill="1">
        <p:nvSpPr>
          <p:cNvPr id="15" name="Freeform: Shape 14">
            <a:extLst>
              <a:ext uri="{FF2B5EF4-FFF2-40B4-BE49-F238E27FC236}">
                <a16:creationId xmlns:a16="http://schemas.microsoft.com/office/drawing/2014/main" id="{2E45DBDE-EAD7-4DEE-B77D-577BBB0A13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sp>
        <p:nvSpPr>
          <p:cNvPr id="3" name="Объект 2">
            <a:extLst>
              <a:ext uri="{FF2B5EF4-FFF2-40B4-BE49-F238E27FC236}">
                <a16:creationId xmlns:a16="http://schemas.microsoft.com/office/drawing/2014/main" id="{32D37B6D-EA03-4048-9DC6-8FFA607A0891}"/>
              </a:ext>
            </a:extLst>
          </p:cNvPr>
          <p:cNvSpPr>
            <a:spLocks noGrp="1"/>
          </p:cNvSpPr>
          <p:nvPr>
            <p:ph idx="1"/>
          </p:nvPr>
        </p:nvSpPr>
        <p:spPr>
          <a:xfrm>
            <a:off x="1004915" y="2512792"/>
            <a:ext cx="10536055" cy="3861375"/>
          </a:xfrm>
        </p:spPr>
        <p:txBody>
          <a:bodyPr>
            <a:noAutofit/>
          </a:bodyPr>
          <a:lstStyle/>
          <a:p>
            <a:pPr marL="0" indent="0">
              <a:lnSpc>
                <a:spcPct val="90000"/>
              </a:lnSpc>
              <a:buNone/>
            </a:pPr>
            <a:r>
              <a:rPr lang="ru-RU" sz="1400" dirty="0"/>
              <a:t>Мать дарит  каждой из пяти своих дочерей в день рождения, начиная с пяти лет, столько книг, сколько дочери лет. Возрасты пяти дочерей составляют арифметическую прогрессию, разность которой равна 2. Сколько было лет каждой дочери, когда у них составилась библиотека общей численностью в 495 книг? Сколько лет старшей дочери?</a:t>
            </a:r>
          </a:p>
          <a:p>
            <a:pPr marL="0" indent="0">
              <a:lnSpc>
                <a:spcPct val="90000"/>
              </a:lnSpc>
              <a:buNone/>
            </a:pPr>
            <a:br>
              <a:rPr lang="ru-RU" sz="1500" dirty="0"/>
            </a:br>
            <a:r>
              <a:rPr lang="ru-RU" sz="1400" dirty="0"/>
              <a:t>Врач прописал пациенту принимать лекарство по такой схеме: в первый день он должен принять 3 капли, а в каждый следующий день — на 3 капли больше, чем в предыдущий. Приняв в день 30 капель, он ещё 3 дня пьёт по 30 капель лекарства, а потом ежедневно уменьшает приём на 3 капли. Сколько пузырьков лекарства нужно купить пациенту на весь курс приёма, если в каждом содержится 20 мл лекарства (что составляет 250 капель)?</a:t>
            </a:r>
            <a:br>
              <a:rPr lang="ru-RU" sz="1500" dirty="0"/>
            </a:br>
            <a:br>
              <a:rPr lang="ru-RU" sz="1500" dirty="0"/>
            </a:br>
            <a:r>
              <a:rPr lang="ru-RU" sz="1400" dirty="0"/>
              <a:t>Для асфальтирования участка длиной 99 м используются 2 катка. Первый каток был установлен в одном конце участка, второй — в противоположном. Работать они начали одновременно. Первый каток в каждую минуту проходил 5 м, а второй каток за первую минуту прошел 1,5 м, а за каждую следующую минуту проходил на 0,5 м больше, чем за предыдущую. Через сколько минут катки встретились?</a:t>
            </a:r>
            <a:br>
              <a:rPr lang="ru-RU" sz="1500" dirty="0"/>
            </a:br>
            <a:br>
              <a:rPr lang="ru-RU" sz="1500" dirty="0"/>
            </a:br>
            <a:r>
              <a:rPr lang="ru-RU" sz="1400" dirty="0"/>
              <a:t>В сосуде имеется несколько одинаковых кранов, которые открывают один за другим через равные промежутки времени. Через 8 часов после того, как был включен последний кран, сосуд был заполнен. Время, в течение которого были открыты первый и последний краны относятся как 5 : 1. Через сколько времени заполнится сосуд, если открыть все краны одновременно?</a:t>
            </a:r>
          </a:p>
        </p:txBody>
      </p:sp>
      <p:sp>
        <p:nvSpPr>
          <p:cNvPr id="5" name="Овал 4">
            <a:extLst>
              <a:ext uri="{FF2B5EF4-FFF2-40B4-BE49-F238E27FC236}">
                <a16:creationId xmlns:a16="http://schemas.microsoft.com/office/drawing/2014/main" id="{A8540363-3147-4A5C-835E-14D1734BCD18}"/>
              </a:ext>
            </a:extLst>
          </p:cNvPr>
          <p:cNvSpPr/>
          <p:nvPr/>
        </p:nvSpPr>
        <p:spPr>
          <a:xfrm>
            <a:off x="332160" y="2584682"/>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1</a:t>
            </a:r>
          </a:p>
        </p:txBody>
      </p:sp>
      <p:sp>
        <p:nvSpPr>
          <p:cNvPr id="10" name="Овал 9">
            <a:extLst>
              <a:ext uri="{FF2B5EF4-FFF2-40B4-BE49-F238E27FC236}">
                <a16:creationId xmlns:a16="http://schemas.microsoft.com/office/drawing/2014/main" id="{CCF11E63-24BB-43C6-B4CD-F4D8C15A2BA7}"/>
              </a:ext>
            </a:extLst>
          </p:cNvPr>
          <p:cNvSpPr/>
          <p:nvPr/>
        </p:nvSpPr>
        <p:spPr>
          <a:xfrm>
            <a:off x="332160" y="3699221"/>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2</a:t>
            </a:r>
          </a:p>
        </p:txBody>
      </p:sp>
      <p:sp>
        <p:nvSpPr>
          <p:cNvPr id="12" name="Овал 11">
            <a:extLst>
              <a:ext uri="{FF2B5EF4-FFF2-40B4-BE49-F238E27FC236}">
                <a16:creationId xmlns:a16="http://schemas.microsoft.com/office/drawing/2014/main" id="{A4365BA4-6F6C-42C4-A827-363DBD5B64A9}"/>
              </a:ext>
            </a:extLst>
          </p:cNvPr>
          <p:cNvSpPr/>
          <p:nvPr/>
        </p:nvSpPr>
        <p:spPr>
          <a:xfrm>
            <a:off x="332160" y="4653339"/>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3</a:t>
            </a:r>
          </a:p>
        </p:txBody>
      </p:sp>
      <p:sp>
        <p:nvSpPr>
          <p:cNvPr id="14" name="Овал 13">
            <a:extLst>
              <a:ext uri="{FF2B5EF4-FFF2-40B4-BE49-F238E27FC236}">
                <a16:creationId xmlns:a16="http://schemas.microsoft.com/office/drawing/2014/main" id="{4BE43197-F00F-45A7-A988-49865969A032}"/>
              </a:ext>
            </a:extLst>
          </p:cNvPr>
          <p:cNvSpPr/>
          <p:nvPr/>
        </p:nvSpPr>
        <p:spPr>
          <a:xfrm>
            <a:off x="332160" y="5607457"/>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4</a:t>
            </a:r>
          </a:p>
        </p:txBody>
      </p:sp>
    </p:spTree>
    <p:extLst>
      <p:ext uri="{BB962C8B-B14F-4D97-AF65-F5344CB8AC3E}">
        <p14:creationId xmlns:p14="http://schemas.microsoft.com/office/powerpoint/2010/main" val="862183425"/>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B961644-F82F-4A78-A931-ABF8DCBA2DA3}"/>
              </a:ext>
            </a:extLst>
          </p:cNvPr>
          <p:cNvSpPr>
            <a:spLocks noGrp="1"/>
          </p:cNvSpPr>
          <p:nvPr>
            <p:ph type="title"/>
          </p:nvPr>
        </p:nvSpPr>
        <p:spPr>
          <a:xfrm>
            <a:off x="646110" y="452717"/>
            <a:ext cx="10326689" cy="1615779"/>
          </a:xfrm>
        </p:spPr>
        <p:txBody>
          <a:bodyPr/>
          <a:lstStyle/>
          <a:p>
            <a:r>
              <a:rPr lang="ru-RU" sz="2800" b="1" dirty="0"/>
              <a:t>Решение:</a:t>
            </a:r>
            <a:br>
              <a:rPr lang="ru-RU" sz="2800" b="1" dirty="0"/>
            </a:br>
            <a:r>
              <a:rPr lang="ru-RU" sz="1800" dirty="0"/>
              <a:t>Задача 1: Мать дарит  каждой из пяти своих дочерей в день рождения, начиная с пяти лет, столько книг, сколько дочери лет. Возрасты пяти дочерей составляют арифметическую прогрессию, разность которой равна 2. Сколько было лет каждой дочери, когда у них составилась библиотека общей численностью в 495 книг? Сколько лет старшей дочери?</a:t>
            </a:r>
            <a:br>
              <a:rPr lang="en-US" sz="1800" dirty="0"/>
            </a:br>
            <a:br>
              <a:rPr lang="en-US" sz="1800" dirty="0"/>
            </a:br>
            <a:br>
              <a:rPr lang="ru-RU" sz="1600" dirty="0"/>
            </a:br>
            <a:br>
              <a:rPr lang="ru-RU" sz="1800" dirty="0"/>
            </a:br>
            <a:endParaRPr lang="ru-RU" sz="1800" dirty="0"/>
          </a:p>
        </p:txBody>
      </p:sp>
      <p:sp>
        <p:nvSpPr>
          <p:cNvPr id="3" name="Объект 2">
            <a:extLst>
              <a:ext uri="{FF2B5EF4-FFF2-40B4-BE49-F238E27FC236}">
                <a16:creationId xmlns:a16="http://schemas.microsoft.com/office/drawing/2014/main" id="{15F9B837-F3D8-4B09-8BFD-EEEB486A00E1}"/>
              </a:ext>
            </a:extLst>
          </p:cNvPr>
          <p:cNvSpPr>
            <a:spLocks noGrp="1"/>
          </p:cNvSpPr>
          <p:nvPr>
            <p:ph sz="half" idx="1"/>
          </p:nvPr>
        </p:nvSpPr>
        <p:spPr>
          <a:xfrm>
            <a:off x="452762" y="2308194"/>
            <a:ext cx="193348" cy="3948144"/>
          </a:xfrm>
        </p:spPr>
        <p:txBody>
          <a:bodyPr/>
          <a:lstStyle/>
          <a:p>
            <a:pPr marL="0" indent="0">
              <a:buNone/>
            </a:pPr>
            <a:r>
              <a:rPr lang="ru-RU" dirty="0"/>
              <a:t> </a:t>
            </a:r>
          </a:p>
        </p:txBody>
      </p:sp>
      <mc:AlternateContent xmlns:mc="http://schemas.openxmlformats.org/markup-compatibility/2006" xmlns:a14="http://schemas.microsoft.com/office/drawing/2010/main">
        <mc:Choice Requires="a14">
          <p:sp>
            <p:nvSpPr>
              <p:cNvPr id="4" name="Объект 3">
                <a:extLst>
                  <a:ext uri="{FF2B5EF4-FFF2-40B4-BE49-F238E27FC236}">
                    <a16:creationId xmlns:a16="http://schemas.microsoft.com/office/drawing/2014/main" id="{B992FE58-86A7-4600-9E87-2B9AFF673503}"/>
                  </a:ext>
                </a:extLst>
              </p:cNvPr>
              <p:cNvSpPr>
                <a:spLocks noGrp="1"/>
              </p:cNvSpPr>
              <p:nvPr>
                <p:ph sz="half" idx="2"/>
              </p:nvPr>
            </p:nvSpPr>
            <p:spPr>
              <a:xfrm>
                <a:off x="932155" y="2530136"/>
                <a:ext cx="10040644" cy="4021584"/>
              </a:xfrm>
            </p:spPr>
            <p:txBody>
              <a:bodyPr>
                <a:normAutofit/>
              </a:bodyPr>
              <a:lstStyle/>
              <a:p>
                <a:r>
                  <a:rPr lang="ru-RU" sz="1600" dirty="0">
                    <a:solidFill>
                      <a:schemeClr val="bg2">
                        <a:lumMod val="40000"/>
                        <a:lumOff val="60000"/>
                      </a:schemeClr>
                    </a:solidFill>
                  </a:rPr>
                  <a:t>Сложность этой задачи в том, что, с одной стороны, в условии – прямое указание:</a:t>
                </a:r>
                <a:r>
                  <a:rPr lang="en-US" sz="1600" dirty="0">
                    <a:solidFill>
                      <a:schemeClr val="bg2">
                        <a:lumMod val="40000"/>
                        <a:lumOff val="60000"/>
                      </a:schemeClr>
                    </a:solidFill>
                  </a:rPr>
                  <a:t>  </a:t>
                </a:r>
                <a:r>
                  <a:rPr lang="ru-RU" sz="1600" dirty="0">
                    <a:solidFill>
                      <a:schemeClr val="bg2">
                        <a:lumMod val="40000"/>
                        <a:lumOff val="60000"/>
                      </a:schemeClr>
                    </a:solidFill>
                  </a:rPr>
                  <a:t>«Возрасты пяти дочерей составляют арифметическую прогрессию»</a:t>
                </a:r>
              </a:p>
              <a:p>
                <a:r>
                  <a:rPr lang="ru-RU" sz="1600" dirty="0">
                    <a:solidFill>
                      <a:schemeClr val="bg2">
                        <a:lumMod val="40000"/>
                        <a:lumOff val="60000"/>
                      </a:schemeClr>
                    </a:solidFill>
                  </a:rPr>
                  <a:t>С другой стороны, количество книг, которые получает каждая из дочерей – тоже арифметическая прогрессия</a:t>
                </a:r>
              </a:p>
              <a:p>
                <a:r>
                  <a:rPr lang="ru-RU" sz="1600" dirty="0"/>
                  <a:t>Можно пойти путем составления уравнения:</a:t>
                </a:r>
              </a:p>
              <a:p>
                <a:r>
                  <a:rPr lang="ru-RU" sz="1600" dirty="0">
                    <a:solidFill>
                      <a:schemeClr val="bg2">
                        <a:lumMod val="40000"/>
                        <a:lumOff val="60000"/>
                      </a:schemeClr>
                    </a:solidFill>
                  </a:rPr>
                  <a:t>Пусть Х лет старшей дочери. Тогда остальным Х-2, Х-4, Х-6, Х-8 лет.  Сначала все получили по 5 книг. А в последний, текущий год – столько, сколько каждой лет. Книги они получают каждый год своей жизни за минусом первых 4-х лет. Таким образом, для старшей сестры  </a:t>
                </a:r>
                <a14:m>
                  <m:oMath xmlns:m="http://schemas.openxmlformats.org/officeDocument/2006/math">
                    <m:sSub>
                      <m:sSubPr>
                        <m:ctrlPr>
                          <a:rPr lang="ru-RU" sz="1600" i="1" smtClean="0">
                            <a:solidFill>
                              <a:schemeClr val="bg2">
                                <a:lumMod val="40000"/>
                                <a:lumOff val="60000"/>
                              </a:schemeClr>
                            </a:solidFill>
                            <a:latin typeface="Cambria Math" panose="02040503050406030204" pitchFamily="18" charset="0"/>
                          </a:rPr>
                        </m:ctrlPr>
                      </m:sSubPr>
                      <m:e>
                        <m:r>
                          <a:rPr lang="en-US" sz="1600" b="0" i="1" smtClean="0">
                            <a:solidFill>
                              <a:schemeClr val="bg2">
                                <a:lumMod val="40000"/>
                                <a:lumOff val="60000"/>
                              </a:schemeClr>
                            </a:solidFill>
                            <a:latin typeface="Cambria Math" panose="02040503050406030204" pitchFamily="18" charset="0"/>
                          </a:rPr>
                          <m:t>𝑎</m:t>
                        </m:r>
                      </m:e>
                      <m:sub>
                        <m:r>
                          <a:rPr lang="en-US" sz="1600" b="0" i="1" smtClean="0">
                            <a:solidFill>
                              <a:schemeClr val="bg2">
                                <a:lumMod val="40000"/>
                                <a:lumOff val="60000"/>
                              </a:schemeClr>
                            </a:solidFill>
                            <a:latin typeface="Cambria Math" panose="02040503050406030204" pitchFamily="18" charset="0"/>
                          </a:rPr>
                          <m:t>1</m:t>
                        </m:r>
                      </m:sub>
                    </m:sSub>
                    <m:r>
                      <a:rPr lang="en-US" sz="1600" b="0" i="1" smtClean="0">
                        <a:solidFill>
                          <a:schemeClr val="bg2">
                            <a:lumMod val="40000"/>
                            <a:lumOff val="60000"/>
                          </a:schemeClr>
                        </a:solidFill>
                        <a:latin typeface="Cambria Math" panose="02040503050406030204" pitchFamily="18" charset="0"/>
                      </a:rPr>
                      <m:t>=5,  </m:t>
                    </m:r>
                    <m:sSub>
                      <m:sSubPr>
                        <m:ctrlPr>
                          <a:rPr lang="en-US" sz="1600" b="0" i="1" smtClean="0">
                            <a:solidFill>
                              <a:schemeClr val="bg2">
                                <a:lumMod val="40000"/>
                                <a:lumOff val="60000"/>
                              </a:schemeClr>
                            </a:solidFill>
                            <a:latin typeface="Cambria Math" panose="02040503050406030204" pitchFamily="18" charset="0"/>
                          </a:rPr>
                        </m:ctrlPr>
                      </m:sSubPr>
                      <m:e>
                        <m:r>
                          <a:rPr lang="en-US" sz="1600" b="0" i="1" smtClean="0">
                            <a:solidFill>
                              <a:schemeClr val="bg2">
                                <a:lumMod val="40000"/>
                                <a:lumOff val="60000"/>
                              </a:schemeClr>
                            </a:solidFill>
                            <a:latin typeface="Cambria Math" panose="02040503050406030204" pitchFamily="18" charset="0"/>
                          </a:rPr>
                          <m:t>𝑎</m:t>
                        </m:r>
                      </m:e>
                      <m:sub>
                        <m:r>
                          <a:rPr lang="en-US" sz="1600" b="0" i="1" smtClean="0">
                            <a:solidFill>
                              <a:schemeClr val="bg2">
                                <a:lumMod val="40000"/>
                                <a:lumOff val="60000"/>
                              </a:schemeClr>
                            </a:solidFill>
                            <a:latin typeface="Cambria Math" panose="02040503050406030204" pitchFamily="18" charset="0"/>
                          </a:rPr>
                          <m:t>𝑛</m:t>
                        </m:r>
                      </m:sub>
                    </m:sSub>
                    <m:r>
                      <a:rPr lang="en-US" sz="1600" b="0" i="1" smtClean="0">
                        <a:solidFill>
                          <a:schemeClr val="bg2">
                            <a:lumMod val="40000"/>
                            <a:lumOff val="60000"/>
                          </a:schemeClr>
                        </a:solidFill>
                        <a:latin typeface="Cambria Math" panose="02040503050406030204" pitchFamily="18" charset="0"/>
                      </a:rPr>
                      <m:t>=</m:t>
                    </m:r>
                    <m:r>
                      <a:rPr lang="en-US" sz="1600" b="0" i="1" smtClean="0">
                        <a:solidFill>
                          <a:schemeClr val="bg2">
                            <a:lumMod val="40000"/>
                            <a:lumOff val="60000"/>
                          </a:schemeClr>
                        </a:solidFill>
                        <a:latin typeface="Cambria Math" panose="02040503050406030204" pitchFamily="18" charset="0"/>
                      </a:rPr>
                      <m:t>𝑥</m:t>
                    </m:r>
                    <m:r>
                      <a:rPr lang="en-US" sz="1600" b="0" i="1" smtClean="0">
                        <a:solidFill>
                          <a:schemeClr val="bg2">
                            <a:lumMod val="40000"/>
                            <a:lumOff val="60000"/>
                          </a:schemeClr>
                        </a:solidFill>
                        <a:latin typeface="Cambria Math" panose="02040503050406030204" pitchFamily="18" charset="0"/>
                      </a:rPr>
                      <m:t>,  </m:t>
                    </m:r>
                    <m:r>
                      <a:rPr lang="en-US" sz="1600" b="0" i="1" smtClean="0">
                        <a:solidFill>
                          <a:schemeClr val="bg2">
                            <a:lumMod val="40000"/>
                            <a:lumOff val="60000"/>
                          </a:schemeClr>
                        </a:solidFill>
                        <a:latin typeface="Cambria Math" panose="02040503050406030204" pitchFamily="18" charset="0"/>
                      </a:rPr>
                      <m:t>𝑛</m:t>
                    </m:r>
                    <m:r>
                      <a:rPr lang="en-US" sz="1600" b="0" i="1" smtClean="0">
                        <a:solidFill>
                          <a:schemeClr val="bg2">
                            <a:lumMod val="40000"/>
                            <a:lumOff val="60000"/>
                          </a:schemeClr>
                        </a:solidFill>
                        <a:latin typeface="Cambria Math" panose="02040503050406030204" pitchFamily="18" charset="0"/>
                      </a:rPr>
                      <m:t>=</m:t>
                    </m:r>
                    <m:r>
                      <a:rPr lang="en-US" sz="1600" b="0" i="1" smtClean="0">
                        <a:solidFill>
                          <a:schemeClr val="bg2">
                            <a:lumMod val="40000"/>
                            <a:lumOff val="60000"/>
                          </a:schemeClr>
                        </a:solidFill>
                        <a:latin typeface="Cambria Math" panose="02040503050406030204" pitchFamily="18" charset="0"/>
                      </a:rPr>
                      <m:t>𝑥</m:t>
                    </m:r>
                    <m:r>
                      <a:rPr lang="en-US" sz="1600" b="0" i="1" smtClean="0">
                        <a:solidFill>
                          <a:schemeClr val="bg2">
                            <a:lumMod val="40000"/>
                            <a:lumOff val="60000"/>
                          </a:schemeClr>
                        </a:solidFill>
                        <a:latin typeface="Cambria Math" panose="02040503050406030204" pitchFamily="18" charset="0"/>
                      </a:rPr>
                      <m:t>−4</m:t>
                    </m:r>
                  </m:oMath>
                </a14:m>
                <a:r>
                  <a:rPr lang="en-US" sz="1600" dirty="0">
                    <a:solidFill>
                      <a:schemeClr val="bg2">
                        <a:lumMod val="40000"/>
                        <a:lumOff val="60000"/>
                      </a:schemeClr>
                    </a:solidFill>
                  </a:rPr>
                  <a:t>  </a:t>
                </a:r>
                <a:r>
                  <a:rPr lang="en-US" sz="1600" dirty="0"/>
                  <a:t>=&gt;  </a:t>
                </a:r>
                <a14:m>
                  <m:oMath xmlns:m="http://schemas.openxmlformats.org/officeDocument/2006/math">
                    <m:sSub>
                      <m:sSubPr>
                        <m:ctrlPr>
                          <a:rPr lang="en-US" sz="1600" i="1" smtClean="0">
                            <a:solidFill>
                              <a:schemeClr val="bg2">
                                <a:lumMod val="40000"/>
                                <a:lumOff val="60000"/>
                              </a:schemeClr>
                            </a:solidFill>
                            <a:latin typeface="Cambria Math" panose="02040503050406030204" pitchFamily="18" charset="0"/>
                          </a:rPr>
                        </m:ctrlPr>
                      </m:sSubPr>
                      <m:e>
                        <m:r>
                          <a:rPr lang="en-US" sz="1600" b="0" i="1" smtClean="0">
                            <a:solidFill>
                              <a:schemeClr val="bg2">
                                <a:lumMod val="40000"/>
                                <a:lumOff val="60000"/>
                              </a:schemeClr>
                            </a:solidFill>
                            <a:latin typeface="Cambria Math" panose="02040503050406030204" pitchFamily="18" charset="0"/>
                          </a:rPr>
                          <m:t>𝑆</m:t>
                        </m:r>
                      </m:e>
                      <m:sub>
                        <m:r>
                          <a:rPr lang="en-US" sz="1600" b="0" i="1" smtClean="0">
                            <a:solidFill>
                              <a:schemeClr val="bg2">
                                <a:lumMod val="40000"/>
                                <a:lumOff val="60000"/>
                              </a:schemeClr>
                            </a:solidFill>
                            <a:latin typeface="Cambria Math" panose="02040503050406030204" pitchFamily="18" charset="0"/>
                          </a:rPr>
                          <m:t>𝑛</m:t>
                        </m:r>
                      </m:sub>
                    </m:sSub>
                    <m:r>
                      <a:rPr lang="en-US" sz="1600" b="0" i="1" smtClean="0">
                        <a:solidFill>
                          <a:schemeClr val="bg2">
                            <a:lumMod val="40000"/>
                            <a:lumOff val="60000"/>
                          </a:schemeClr>
                        </a:solidFill>
                        <a:latin typeface="Cambria Math" panose="02040503050406030204" pitchFamily="18" charset="0"/>
                      </a:rPr>
                      <m:t>=</m:t>
                    </m:r>
                    <m:f>
                      <m:fPr>
                        <m:ctrlPr>
                          <a:rPr lang="en-US" sz="1600" b="0" i="1" smtClean="0">
                            <a:solidFill>
                              <a:schemeClr val="bg2">
                                <a:lumMod val="40000"/>
                                <a:lumOff val="60000"/>
                              </a:schemeClr>
                            </a:solidFill>
                            <a:latin typeface="Cambria Math" panose="02040503050406030204" pitchFamily="18" charset="0"/>
                          </a:rPr>
                        </m:ctrlPr>
                      </m:fPr>
                      <m:num>
                        <m:r>
                          <a:rPr lang="en-US" sz="1600" b="0" i="1" smtClean="0">
                            <a:solidFill>
                              <a:schemeClr val="bg2">
                                <a:lumMod val="40000"/>
                                <a:lumOff val="60000"/>
                              </a:schemeClr>
                            </a:solidFill>
                            <a:latin typeface="Cambria Math" panose="02040503050406030204" pitchFamily="18" charset="0"/>
                          </a:rPr>
                          <m:t>(5+</m:t>
                        </m:r>
                        <m:r>
                          <a:rPr lang="en-US" sz="1600" b="0" i="1" smtClean="0">
                            <a:solidFill>
                              <a:schemeClr val="bg2">
                                <a:lumMod val="40000"/>
                                <a:lumOff val="60000"/>
                              </a:schemeClr>
                            </a:solidFill>
                            <a:latin typeface="Cambria Math" panose="02040503050406030204" pitchFamily="18" charset="0"/>
                          </a:rPr>
                          <m:t>𝑥</m:t>
                        </m:r>
                        <m:r>
                          <a:rPr lang="en-US" sz="1600" b="0" i="1" smtClean="0">
                            <a:solidFill>
                              <a:schemeClr val="bg2">
                                <a:lumMod val="40000"/>
                                <a:lumOff val="60000"/>
                              </a:schemeClr>
                            </a:solidFill>
                            <a:latin typeface="Cambria Math" panose="02040503050406030204" pitchFamily="18" charset="0"/>
                          </a:rPr>
                          <m:t>)(</m:t>
                        </m:r>
                        <m:r>
                          <a:rPr lang="en-US" sz="1600" b="0" i="1" smtClean="0">
                            <a:solidFill>
                              <a:schemeClr val="bg2">
                                <a:lumMod val="40000"/>
                                <a:lumOff val="60000"/>
                              </a:schemeClr>
                            </a:solidFill>
                            <a:latin typeface="Cambria Math" panose="02040503050406030204" pitchFamily="18" charset="0"/>
                          </a:rPr>
                          <m:t>𝑥</m:t>
                        </m:r>
                        <m:r>
                          <a:rPr lang="en-US" sz="1600" b="0" i="1" smtClean="0">
                            <a:solidFill>
                              <a:schemeClr val="bg2">
                                <a:lumMod val="40000"/>
                                <a:lumOff val="60000"/>
                              </a:schemeClr>
                            </a:solidFill>
                            <a:latin typeface="Cambria Math" panose="02040503050406030204" pitchFamily="18" charset="0"/>
                          </a:rPr>
                          <m:t>−4)</m:t>
                        </m:r>
                      </m:num>
                      <m:den>
                        <m:r>
                          <a:rPr lang="en-US" sz="1600" b="0" i="1" smtClean="0">
                            <a:solidFill>
                              <a:schemeClr val="bg2">
                                <a:lumMod val="40000"/>
                                <a:lumOff val="60000"/>
                              </a:schemeClr>
                            </a:solidFill>
                            <a:latin typeface="Cambria Math" panose="02040503050406030204" pitchFamily="18" charset="0"/>
                          </a:rPr>
                          <m:t>2</m:t>
                        </m:r>
                      </m:den>
                    </m:f>
                  </m:oMath>
                </a14:m>
                <a:r>
                  <a:rPr lang="en-US" sz="1600" dirty="0"/>
                  <a:t> .  </a:t>
                </a:r>
                <a:r>
                  <a:rPr lang="ru-RU" sz="1600" dirty="0"/>
                  <a:t>Составляя такие суммы для всех дочерей, получим уравнение:</a:t>
                </a:r>
              </a:p>
              <a:p>
                <a14:m>
                  <m:oMath xmlns:m="http://schemas.openxmlformats.org/officeDocument/2006/math">
                    <m:f>
                      <m:fPr>
                        <m:ctrlPr>
                          <a:rPr lang="ru-RU" sz="1600" i="1" smtClean="0">
                            <a:solidFill>
                              <a:schemeClr val="bg2">
                                <a:lumMod val="40000"/>
                                <a:lumOff val="60000"/>
                              </a:schemeClr>
                            </a:solidFill>
                            <a:latin typeface="Cambria Math" panose="02040503050406030204" pitchFamily="18" charset="0"/>
                          </a:rPr>
                        </m:ctrlPr>
                      </m:fPr>
                      <m:num>
                        <m:r>
                          <a:rPr lang="en-US" sz="1600" b="0" i="1" smtClean="0">
                            <a:solidFill>
                              <a:schemeClr val="bg2">
                                <a:lumMod val="40000"/>
                                <a:lumOff val="60000"/>
                              </a:schemeClr>
                            </a:solidFill>
                            <a:latin typeface="Cambria Math" panose="02040503050406030204" pitchFamily="18" charset="0"/>
                          </a:rPr>
                          <m:t>(</m:t>
                        </m:r>
                        <m:r>
                          <a:rPr lang="en-US" sz="1600" b="0" i="1" smtClean="0">
                            <a:solidFill>
                              <a:schemeClr val="bg2">
                                <a:lumMod val="40000"/>
                                <a:lumOff val="60000"/>
                              </a:schemeClr>
                            </a:solidFill>
                            <a:latin typeface="Cambria Math" panose="02040503050406030204" pitchFamily="18" charset="0"/>
                          </a:rPr>
                          <m:t>𝑥</m:t>
                        </m:r>
                        <m:r>
                          <a:rPr lang="en-US" sz="1600" b="0" i="1" smtClean="0">
                            <a:solidFill>
                              <a:schemeClr val="bg2">
                                <a:lumMod val="40000"/>
                                <a:lumOff val="60000"/>
                              </a:schemeClr>
                            </a:solidFill>
                            <a:latin typeface="Cambria Math" panose="02040503050406030204" pitchFamily="18" charset="0"/>
                          </a:rPr>
                          <m:t>+5)(</m:t>
                        </m:r>
                        <m:r>
                          <a:rPr lang="en-US" sz="1600" b="0" i="1" smtClean="0">
                            <a:solidFill>
                              <a:schemeClr val="bg2">
                                <a:lumMod val="40000"/>
                                <a:lumOff val="60000"/>
                              </a:schemeClr>
                            </a:solidFill>
                            <a:latin typeface="Cambria Math" panose="02040503050406030204" pitchFamily="18" charset="0"/>
                          </a:rPr>
                          <m:t>𝑥</m:t>
                        </m:r>
                        <m:r>
                          <a:rPr lang="en-US" sz="1600" b="0" i="1" smtClean="0">
                            <a:solidFill>
                              <a:schemeClr val="bg2">
                                <a:lumMod val="40000"/>
                                <a:lumOff val="60000"/>
                              </a:schemeClr>
                            </a:solidFill>
                            <a:latin typeface="Cambria Math" panose="02040503050406030204" pitchFamily="18" charset="0"/>
                          </a:rPr>
                          <m:t>−4)</m:t>
                        </m:r>
                      </m:num>
                      <m:den>
                        <m:r>
                          <a:rPr lang="en-US" sz="1600" b="0" i="1" smtClean="0">
                            <a:solidFill>
                              <a:schemeClr val="bg2">
                                <a:lumMod val="40000"/>
                                <a:lumOff val="60000"/>
                              </a:schemeClr>
                            </a:solidFill>
                            <a:latin typeface="Cambria Math" panose="02040503050406030204" pitchFamily="18" charset="0"/>
                          </a:rPr>
                          <m:t>2</m:t>
                        </m:r>
                      </m:den>
                    </m:f>
                  </m:oMath>
                </a14:m>
                <a:r>
                  <a:rPr lang="en-US" sz="1600" dirty="0">
                    <a:solidFill>
                      <a:schemeClr val="bg2">
                        <a:lumMod val="40000"/>
                        <a:lumOff val="60000"/>
                      </a:schemeClr>
                    </a:solidFill>
                  </a:rPr>
                  <a:t>+</a:t>
                </a:r>
                <a14:m>
                  <m:oMath xmlns:m="http://schemas.openxmlformats.org/officeDocument/2006/math">
                    <m:f>
                      <m:fPr>
                        <m:ctrlPr>
                          <a:rPr lang="en-US" sz="1600" i="1" dirty="0" smtClean="0">
                            <a:solidFill>
                              <a:schemeClr val="bg2">
                                <a:lumMod val="40000"/>
                                <a:lumOff val="60000"/>
                              </a:schemeClr>
                            </a:solidFill>
                            <a:latin typeface="Cambria Math" panose="02040503050406030204" pitchFamily="18" charset="0"/>
                          </a:rPr>
                        </m:ctrlPr>
                      </m:fPr>
                      <m:num>
                        <m:r>
                          <a:rPr lang="en-US" sz="1600" b="0" i="1" dirty="0" smtClean="0">
                            <a:solidFill>
                              <a:schemeClr val="bg2">
                                <a:lumMod val="40000"/>
                                <a:lumOff val="60000"/>
                              </a:schemeClr>
                            </a:solidFill>
                            <a:latin typeface="Cambria Math" panose="02040503050406030204" pitchFamily="18" charset="0"/>
                          </a:rPr>
                          <m:t>(</m:t>
                        </m:r>
                        <m:r>
                          <a:rPr lang="en-US" sz="1600" b="0" i="1" dirty="0" smtClean="0">
                            <a:solidFill>
                              <a:schemeClr val="bg2">
                                <a:lumMod val="40000"/>
                                <a:lumOff val="60000"/>
                              </a:schemeClr>
                            </a:solidFill>
                            <a:latin typeface="Cambria Math" panose="02040503050406030204" pitchFamily="18" charset="0"/>
                          </a:rPr>
                          <m:t>𝑥</m:t>
                        </m:r>
                        <m:r>
                          <a:rPr lang="en-US" sz="1600" b="0" i="1" dirty="0" smtClean="0">
                            <a:solidFill>
                              <a:schemeClr val="bg2">
                                <a:lumMod val="40000"/>
                                <a:lumOff val="60000"/>
                              </a:schemeClr>
                            </a:solidFill>
                            <a:latin typeface="Cambria Math" panose="02040503050406030204" pitchFamily="18" charset="0"/>
                          </a:rPr>
                          <m:t>+3)(</m:t>
                        </m:r>
                        <m:r>
                          <a:rPr lang="en-US" sz="1600" b="0" i="1" dirty="0" smtClean="0">
                            <a:solidFill>
                              <a:schemeClr val="bg2">
                                <a:lumMod val="40000"/>
                                <a:lumOff val="60000"/>
                              </a:schemeClr>
                            </a:solidFill>
                            <a:latin typeface="Cambria Math" panose="02040503050406030204" pitchFamily="18" charset="0"/>
                          </a:rPr>
                          <m:t>𝑥</m:t>
                        </m:r>
                        <m:r>
                          <a:rPr lang="en-US" sz="1600" b="0" i="1" dirty="0" smtClean="0">
                            <a:solidFill>
                              <a:schemeClr val="bg2">
                                <a:lumMod val="40000"/>
                                <a:lumOff val="60000"/>
                              </a:schemeClr>
                            </a:solidFill>
                            <a:latin typeface="Cambria Math" panose="02040503050406030204" pitchFamily="18" charset="0"/>
                          </a:rPr>
                          <m:t>−6)</m:t>
                        </m:r>
                      </m:num>
                      <m:den>
                        <m:r>
                          <a:rPr lang="en-US" sz="1600" b="0" i="1" dirty="0" smtClean="0">
                            <a:solidFill>
                              <a:schemeClr val="bg2">
                                <a:lumMod val="40000"/>
                                <a:lumOff val="60000"/>
                              </a:schemeClr>
                            </a:solidFill>
                            <a:latin typeface="Cambria Math" panose="02040503050406030204" pitchFamily="18" charset="0"/>
                          </a:rPr>
                          <m:t>2</m:t>
                        </m:r>
                      </m:den>
                    </m:f>
                  </m:oMath>
                </a14:m>
                <a:r>
                  <a:rPr lang="en-US" sz="1600" dirty="0">
                    <a:solidFill>
                      <a:schemeClr val="bg2">
                        <a:lumMod val="40000"/>
                        <a:lumOff val="60000"/>
                      </a:schemeClr>
                    </a:solidFill>
                  </a:rPr>
                  <a:t>+</a:t>
                </a:r>
                <a14:m>
                  <m:oMath xmlns:m="http://schemas.openxmlformats.org/officeDocument/2006/math">
                    <m:f>
                      <m:fPr>
                        <m:ctrlPr>
                          <a:rPr lang="en-US" sz="1600" i="1" dirty="0" smtClean="0">
                            <a:solidFill>
                              <a:schemeClr val="bg2">
                                <a:lumMod val="40000"/>
                                <a:lumOff val="60000"/>
                              </a:schemeClr>
                            </a:solidFill>
                            <a:latin typeface="Cambria Math" panose="02040503050406030204" pitchFamily="18" charset="0"/>
                          </a:rPr>
                        </m:ctrlPr>
                      </m:fPr>
                      <m:num>
                        <m:r>
                          <a:rPr lang="en-US" sz="1600" b="0" i="1" dirty="0" smtClean="0">
                            <a:solidFill>
                              <a:schemeClr val="bg2">
                                <a:lumMod val="40000"/>
                                <a:lumOff val="60000"/>
                              </a:schemeClr>
                            </a:solidFill>
                            <a:latin typeface="Cambria Math" panose="02040503050406030204" pitchFamily="18" charset="0"/>
                          </a:rPr>
                          <m:t>(</m:t>
                        </m:r>
                        <m:r>
                          <a:rPr lang="en-US" sz="1600" b="0" i="1" dirty="0" smtClean="0">
                            <a:solidFill>
                              <a:schemeClr val="bg2">
                                <a:lumMod val="40000"/>
                                <a:lumOff val="60000"/>
                              </a:schemeClr>
                            </a:solidFill>
                            <a:latin typeface="Cambria Math" panose="02040503050406030204" pitchFamily="18" charset="0"/>
                          </a:rPr>
                          <m:t>𝑥</m:t>
                        </m:r>
                        <m:r>
                          <a:rPr lang="en-US" sz="1600" b="0" i="1" dirty="0" smtClean="0">
                            <a:solidFill>
                              <a:schemeClr val="bg2">
                                <a:lumMod val="40000"/>
                                <a:lumOff val="60000"/>
                              </a:schemeClr>
                            </a:solidFill>
                            <a:latin typeface="Cambria Math" panose="02040503050406030204" pitchFamily="18" charset="0"/>
                          </a:rPr>
                          <m:t>+1)(</m:t>
                        </m:r>
                        <m:r>
                          <a:rPr lang="en-US" sz="1600" b="0" i="1" dirty="0" smtClean="0">
                            <a:solidFill>
                              <a:schemeClr val="bg2">
                                <a:lumMod val="40000"/>
                                <a:lumOff val="60000"/>
                              </a:schemeClr>
                            </a:solidFill>
                            <a:latin typeface="Cambria Math" panose="02040503050406030204" pitchFamily="18" charset="0"/>
                          </a:rPr>
                          <m:t>𝑥</m:t>
                        </m:r>
                        <m:r>
                          <a:rPr lang="en-US" sz="1600" b="0" i="1" dirty="0" smtClean="0">
                            <a:solidFill>
                              <a:schemeClr val="bg2">
                                <a:lumMod val="40000"/>
                                <a:lumOff val="60000"/>
                              </a:schemeClr>
                            </a:solidFill>
                            <a:latin typeface="Cambria Math" panose="02040503050406030204" pitchFamily="18" charset="0"/>
                          </a:rPr>
                          <m:t>−8)</m:t>
                        </m:r>
                      </m:num>
                      <m:den>
                        <m:r>
                          <a:rPr lang="en-US" sz="1600" b="0" i="1" dirty="0" smtClean="0">
                            <a:solidFill>
                              <a:schemeClr val="bg2">
                                <a:lumMod val="40000"/>
                                <a:lumOff val="60000"/>
                              </a:schemeClr>
                            </a:solidFill>
                            <a:latin typeface="Cambria Math" panose="02040503050406030204" pitchFamily="18" charset="0"/>
                          </a:rPr>
                          <m:t>2</m:t>
                        </m:r>
                      </m:den>
                    </m:f>
                  </m:oMath>
                </a14:m>
                <a:r>
                  <a:rPr lang="en-US" sz="1600" dirty="0">
                    <a:solidFill>
                      <a:schemeClr val="bg2">
                        <a:lumMod val="40000"/>
                        <a:lumOff val="60000"/>
                      </a:schemeClr>
                    </a:solidFill>
                  </a:rPr>
                  <a:t>+</a:t>
                </a:r>
                <a14:m>
                  <m:oMath xmlns:m="http://schemas.openxmlformats.org/officeDocument/2006/math">
                    <m:f>
                      <m:fPr>
                        <m:ctrlPr>
                          <a:rPr lang="en-US" sz="1600" i="1" dirty="0" smtClean="0">
                            <a:solidFill>
                              <a:schemeClr val="bg2">
                                <a:lumMod val="40000"/>
                                <a:lumOff val="60000"/>
                              </a:schemeClr>
                            </a:solidFill>
                            <a:latin typeface="Cambria Math" panose="02040503050406030204" pitchFamily="18" charset="0"/>
                          </a:rPr>
                        </m:ctrlPr>
                      </m:fPr>
                      <m:num>
                        <m:r>
                          <a:rPr lang="en-US" sz="1600" b="0" i="1" dirty="0" smtClean="0">
                            <a:solidFill>
                              <a:schemeClr val="bg2">
                                <a:lumMod val="40000"/>
                                <a:lumOff val="60000"/>
                              </a:schemeClr>
                            </a:solidFill>
                            <a:latin typeface="Cambria Math" panose="02040503050406030204" pitchFamily="18" charset="0"/>
                          </a:rPr>
                          <m:t>(</m:t>
                        </m:r>
                        <m:r>
                          <a:rPr lang="en-US" sz="1600" b="0" i="1" dirty="0" smtClean="0">
                            <a:solidFill>
                              <a:schemeClr val="bg2">
                                <a:lumMod val="40000"/>
                                <a:lumOff val="60000"/>
                              </a:schemeClr>
                            </a:solidFill>
                            <a:latin typeface="Cambria Math" panose="02040503050406030204" pitchFamily="18" charset="0"/>
                          </a:rPr>
                          <m:t>𝑥</m:t>
                        </m:r>
                        <m:r>
                          <a:rPr lang="en-US" sz="1600" b="0" i="1" dirty="0" smtClean="0">
                            <a:solidFill>
                              <a:schemeClr val="bg2">
                                <a:lumMod val="40000"/>
                                <a:lumOff val="60000"/>
                              </a:schemeClr>
                            </a:solidFill>
                            <a:latin typeface="Cambria Math" panose="02040503050406030204" pitchFamily="18" charset="0"/>
                          </a:rPr>
                          <m:t>−1)(</m:t>
                        </m:r>
                        <m:r>
                          <a:rPr lang="en-US" sz="1600" b="0" i="1" dirty="0" smtClean="0">
                            <a:solidFill>
                              <a:schemeClr val="bg2">
                                <a:lumMod val="40000"/>
                                <a:lumOff val="60000"/>
                              </a:schemeClr>
                            </a:solidFill>
                            <a:latin typeface="Cambria Math" panose="02040503050406030204" pitchFamily="18" charset="0"/>
                          </a:rPr>
                          <m:t>𝑥</m:t>
                        </m:r>
                        <m:r>
                          <a:rPr lang="en-US" sz="1600" b="0" i="1" dirty="0" smtClean="0">
                            <a:solidFill>
                              <a:schemeClr val="bg2">
                                <a:lumMod val="40000"/>
                                <a:lumOff val="60000"/>
                              </a:schemeClr>
                            </a:solidFill>
                            <a:latin typeface="Cambria Math" panose="02040503050406030204" pitchFamily="18" charset="0"/>
                          </a:rPr>
                          <m:t>−10)</m:t>
                        </m:r>
                      </m:num>
                      <m:den>
                        <m:r>
                          <a:rPr lang="en-US" sz="1600" b="0" i="1" dirty="0" smtClean="0">
                            <a:solidFill>
                              <a:schemeClr val="bg2">
                                <a:lumMod val="40000"/>
                                <a:lumOff val="60000"/>
                              </a:schemeClr>
                            </a:solidFill>
                            <a:latin typeface="Cambria Math" panose="02040503050406030204" pitchFamily="18" charset="0"/>
                          </a:rPr>
                          <m:t>2</m:t>
                        </m:r>
                      </m:den>
                    </m:f>
                  </m:oMath>
                </a14:m>
                <a:r>
                  <a:rPr lang="en-US" sz="1600" dirty="0">
                    <a:solidFill>
                      <a:schemeClr val="bg2">
                        <a:lumMod val="40000"/>
                        <a:lumOff val="60000"/>
                      </a:schemeClr>
                    </a:solidFill>
                  </a:rPr>
                  <a:t>+</a:t>
                </a:r>
                <a14:m>
                  <m:oMath xmlns:m="http://schemas.openxmlformats.org/officeDocument/2006/math">
                    <m:f>
                      <m:fPr>
                        <m:ctrlPr>
                          <a:rPr lang="en-US" sz="1600" i="1" dirty="0" smtClean="0">
                            <a:solidFill>
                              <a:schemeClr val="bg2">
                                <a:lumMod val="40000"/>
                                <a:lumOff val="60000"/>
                              </a:schemeClr>
                            </a:solidFill>
                            <a:latin typeface="Cambria Math" panose="02040503050406030204" pitchFamily="18" charset="0"/>
                          </a:rPr>
                        </m:ctrlPr>
                      </m:fPr>
                      <m:num>
                        <m:r>
                          <a:rPr lang="en-US" sz="1600" b="0" i="1" dirty="0" smtClean="0">
                            <a:solidFill>
                              <a:schemeClr val="bg2">
                                <a:lumMod val="40000"/>
                                <a:lumOff val="60000"/>
                              </a:schemeClr>
                            </a:solidFill>
                            <a:latin typeface="Cambria Math" panose="02040503050406030204" pitchFamily="18" charset="0"/>
                          </a:rPr>
                          <m:t>(</m:t>
                        </m:r>
                        <m:r>
                          <a:rPr lang="en-US" sz="1600" b="0" i="1" dirty="0" smtClean="0">
                            <a:solidFill>
                              <a:schemeClr val="bg2">
                                <a:lumMod val="40000"/>
                                <a:lumOff val="60000"/>
                              </a:schemeClr>
                            </a:solidFill>
                            <a:latin typeface="Cambria Math" panose="02040503050406030204" pitchFamily="18" charset="0"/>
                          </a:rPr>
                          <m:t>𝑥</m:t>
                        </m:r>
                        <m:r>
                          <a:rPr lang="en-US" sz="1600" b="0" i="1" dirty="0" smtClean="0">
                            <a:solidFill>
                              <a:schemeClr val="bg2">
                                <a:lumMod val="40000"/>
                                <a:lumOff val="60000"/>
                              </a:schemeClr>
                            </a:solidFill>
                            <a:latin typeface="Cambria Math" panose="02040503050406030204" pitchFamily="18" charset="0"/>
                          </a:rPr>
                          <m:t>−3)(</m:t>
                        </m:r>
                        <m:r>
                          <a:rPr lang="en-US" sz="1600" b="0" i="1" dirty="0" smtClean="0">
                            <a:solidFill>
                              <a:schemeClr val="bg2">
                                <a:lumMod val="40000"/>
                                <a:lumOff val="60000"/>
                              </a:schemeClr>
                            </a:solidFill>
                            <a:latin typeface="Cambria Math" panose="02040503050406030204" pitchFamily="18" charset="0"/>
                          </a:rPr>
                          <m:t>𝑥</m:t>
                        </m:r>
                        <m:r>
                          <a:rPr lang="en-US" sz="1600" b="0" i="1" dirty="0" smtClean="0">
                            <a:solidFill>
                              <a:schemeClr val="bg2">
                                <a:lumMod val="40000"/>
                                <a:lumOff val="60000"/>
                              </a:schemeClr>
                            </a:solidFill>
                            <a:latin typeface="Cambria Math" panose="02040503050406030204" pitchFamily="18" charset="0"/>
                          </a:rPr>
                          <m:t>−12)</m:t>
                        </m:r>
                      </m:num>
                      <m:den>
                        <m:r>
                          <a:rPr lang="en-US" sz="1600" b="0" i="1" dirty="0" smtClean="0">
                            <a:solidFill>
                              <a:schemeClr val="bg2">
                                <a:lumMod val="40000"/>
                                <a:lumOff val="60000"/>
                              </a:schemeClr>
                            </a:solidFill>
                            <a:latin typeface="Cambria Math" panose="02040503050406030204" pitchFamily="18" charset="0"/>
                          </a:rPr>
                          <m:t>2</m:t>
                        </m:r>
                      </m:den>
                    </m:f>
                  </m:oMath>
                </a14:m>
                <a:r>
                  <a:rPr lang="en-US" sz="1600" dirty="0">
                    <a:solidFill>
                      <a:schemeClr val="bg2">
                        <a:lumMod val="40000"/>
                        <a:lumOff val="60000"/>
                      </a:schemeClr>
                    </a:solidFill>
                  </a:rPr>
                  <a:t>=495   </a:t>
                </a:r>
                <a:r>
                  <a:rPr lang="en-US" sz="1600" dirty="0"/>
                  <a:t>(!!!)</a:t>
                </a:r>
                <a:endParaRPr lang="ru-RU" sz="1600" dirty="0"/>
              </a:p>
            </p:txBody>
          </p:sp>
        </mc:Choice>
        <mc:Fallback xmlns="">
          <p:sp>
            <p:nvSpPr>
              <p:cNvPr id="4" name="Объект 3">
                <a:extLst>
                  <a:ext uri="{FF2B5EF4-FFF2-40B4-BE49-F238E27FC236}">
                    <a16:creationId xmlns:a16="http://schemas.microsoft.com/office/drawing/2014/main" id="{B992FE58-86A7-4600-9E87-2B9AFF673503}"/>
                  </a:ext>
                </a:extLst>
              </p:cNvPr>
              <p:cNvSpPr>
                <a:spLocks noGrp="1" noRot="1" noChangeAspect="1" noMove="1" noResize="1" noEditPoints="1" noAdjustHandles="1" noChangeArrowheads="1" noChangeShapeType="1" noTextEdit="1"/>
              </p:cNvSpPr>
              <p:nvPr>
                <p:ph sz="half" idx="2"/>
              </p:nvPr>
            </p:nvSpPr>
            <p:spPr>
              <a:xfrm>
                <a:off x="932155" y="2530136"/>
                <a:ext cx="10040644" cy="4021584"/>
              </a:xfrm>
              <a:blipFill>
                <a:blip r:embed="rId2"/>
                <a:stretch>
                  <a:fillRect l="-61" t="-455"/>
                </a:stretch>
              </a:blipFill>
            </p:spPr>
            <p:txBody>
              <a:bodyPr/>
              <a:lstStyle/>
              <a:p>
                <a:r>
                  <a:rPr lang="ru-RU">
                    <a:noFill/>
                  </a:rPr>
                  <a:t> </a:t>
                </a:r>
              </a:p>
            </p:txBody>
          </p:sp>
        </mc:Fallback>
      </mc:AlternateContent>
    </p:spTree>
    <p:extLst>
      <p:ext uri="{BB962C8B-B14F-4D97-AF65-F5344CB8AC3E}">
        <p14:creationId xmlns:p14="http://schemas.microsoft.com/office/powerpoint/2010/main" val="2689199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D750FC-3946-4BE6-9832-87C0111FF6C2}"/>
              </a:ext>
            </a:extLst>
          </p:cNvPr>
          <p:cNvSpPr>
            <a:spLocks noGrp="1"/>
          </p:cNvSpPr>
          <p:nvPr>
            <p:ph type="title"/>
          </p:nvPr>
        </p:nvSpPr>
        <p:spPr>
          <a:xfrm>
            <a:off x="646111" y="452718"/>
            <a:ext cx="9404723" cy="949954"/>
          </a:xfrm>
        </p:spPr>
        <p:txBody>
          <a:bodyPr/>
          <a:lstStyle/>
          <a:p>
            <a:r>
              <a:rPr lang="ru-RU" sz="1800" dirty="0"/>
              <a:t>Рассмотрим другой способ решения. Выпишем число книг, которое получила в подарок каждая из дочерей до того момента, пока младшей не исполнилось 5 лет:</a:t>
            </a:r>
          </a:p>
        </p:txBody>
      </p:sp>
      <mc:AlternateContent xmlns:mc="http://schemas.openxmlformats.org/markup-compatibility/2006" xmlns:a14="http://schemas.microsoft.com/office/drawing/2010/main">
        <mc:Choice Requires="a14">
          <p:sp>
            <p:nvSpPr>
              <p:cNvPr id="3" name="Объект 2">
                <a:extLst>
                  <a:ext uri="{FF2B5EF4-FFF2-40B4-BE49-F238E27FC236}">
                    <a16:creationId xmlns:a16="http://schemas.microsoft.com/office/drawing/2014/main" id="{99573423-2844-4FB2-A02B-4758AD08333A}"/>
                  </a:ext>
                </a:extLst>
              </p:cNvPr>
              <p:cNvSpPr>
                <a:spLocks noGrp="1"/>
              </p:cNvSpPr>
              <p:nvPr>
                <p:ph idx="1"/>
              </p:nvPr>
            </p:nvSpPr>
            <p:spPr>
              <a:xfrm>
                <a:off x="736847" y="1402672"/>
                <a:ext cx="10573304" cy="4739195"/>
              </a:xfrm>
            </p:spPr>
            <p:txBody>
              <a:bodyPr>
                <a:normAutofit lnSpcReduction="10000"/>
              </a:bodyPr>
              <a:lstStyle/>
              <a:p>
                <a:r>
                  <a:rPr lang="ru-RU" sz="1800" dirty="0"/>
                  <a:t>5+6+7+8+9+10+11+12  +13</a:t>
                </a:r>
              </a:p>
              <a:p>
                <a:r>
                  <a:rPr lang="ru-RU" sz="1800" dirty="0"/>
                  <a:t>        5+ 6+7+ 8 +9 +10   +11</a:t>
                </a:r>
                <a:r>
                  <a:rPr lang="en-US" sz="1800" dirty="0"/>
                  <a:t>                  </a:t>
                </a:r>
                <a:r>
                  <a:rPr lang="ru-RU" sz="1800" dirty="0"/>
                  <a:t>Т.е., в год, когда младшей исполнилось</a:t>
                </a:r>
              </a:p>
              <a:p>
                <a:r>
                  <a:rPr lang="ru-RU" sz="1800" dirty="0"/>
                  <a:t>                  5+ 6 +7 +8     +9                    5 лет, сестры получили в подарок 45 книг.</a:t>
                </a:r>
              </a:p>
              <a:p>
                <a:r>
                  <a:rPr lang="ru-RU" sz="1800" dirty="0"/>
                  <a:t>                             5 +6     +7                    В каждый последующий год каждая из сестер </a:t>
                </a:r>
              </a:p>
              <a:p>
                <a:r>
                  <a:rPr lang="ru-RU" sz="1800" dirty="0"/>
                  <a:t>                                           5                    будет получать на одну книгу больше. Все вместе -</a:t>
                </a:r>
              </a:p>
              <a:p>
                <a:r>
                  <a:rPr lang="ru-RU" sz="1800" dirty="0"/>
                  <a:t>       150 книг                    45 книг           на 5 книг больше. Таким образом:</a:t>
                </a:r>
              </a:p>
              <a:p>
                <a:endParaRPr lang="ru-RU" sz="1800" dirty="0"/>
              </a:p>
              <a:p>
                <a14:m>
                  <m:oMath xmlns:m="http://schemas.openxmlformats.org/officeDocument/2006/math">
                    <m:sSub>
                      <m:sSubPr>
                        <m:ctrlPr>
                          <a:rPr lang="ru-RU" sz="1800" i="1" smtClean="0">
                            <a:latin typeface="Cambria Math" panose="02040503050406030204" pitchFamily="18" charset="0"/>
                          </a:rPr>
                        </m:ctrlPr>
                      </m:sSubPr>
                      <m:e>
                        <m:r>
                          <a:rPr lang="en-US" sz="1800" b="0" i="1" smtClean="0">
                            <a:latin typeface="Cambria Math" panose="02040503050406030204" pitchFamily="18" charset="0"/>
                          </a:rPr>
                          <m:t>𝑎</m:t>
                        </m:r>
                      </m:e>
                      <m:sub>
                        <m:r>
                          <a:rPr lang="en-US" sz="1800" b="0" i="1" smtClean="0">
                            <a:latin typeface="Cambria Math" panose="02040503050406030204" pitchFamily="18" charset="0"/>
                          </a:rPr>
                          <m:t>1</m:t>
                        </m:r>
                      </m:sub>
                    </m:sSub>
                    <m:r>
                      <a:rPr lang="en-US" sz="1800" b="0" i="1" smtClean="0">
                        <a:latin typeface="Cambria Math" panose="02040503050406030204" pitchFamily="18" charset="0"/>
                      </a:rPr>
                      <m:t>=45</m:t>
                    </m:r>
                  </m:oMath>
                </a14:m>
                <a:endParaRPr lang="en-US" sz="1800" dirty="0"/>
              </a:p>
              <a:p>
                <a14:m>
                  <m:oMath xmlns:m="http://schemas.openxmlformats.org/officeDocument/2006/math">
                    <m:r>
                      <a:rPr lang="en-US" sz="1800" b="0" i="1" smtClean="0">
                        <a:latin typeface="Cambria Math" panose="02040503050406030204" pitchFamily="18" charset="0"/>
                      </a:rPr>
                      <m:t>𝑑</m:t>
                    </m:r>
                    <m:r>
                      <a:rPr lang="en-US" sz="1800" b="0" i="1" smtClean="0">
                        <a:latin typeface="Cambria Math" panose="02040503050406030204" pitchFamily="18" charset="0"/>
                      </a:rPr>
                      <m:t>=5</m:t>
                    </m:r>
                  </m:oMath>
                </a14:m>
                <a:endParaRPr lang="en-US" sz="1800" dirty="0"/>
              </a:p>
              <a:p>
                <a14:m>
                  <m:oMath xmlns:m="http://schemas.openxmlformats.org/officeDocument/2006/math">
                    <m:sSub>
                      <m:sSubPr>
                        <m:ctrlPr>
                          <a:rPr lang="ru-RU" sz="1800" i="1" smtClean="0">
                            <a:latin typeface="Cambria Math" panose="02040503050406030204" pitchFamily="18" charset="0"/>
                          </a:rPr>
                        </m:ctrlPr>
                      </m:sSubPr>
                      <m:e>
                        <m:r>
                          <a:rPr lang="en-US" sz="1800" b="0" i="1" smtClean="0">
                            <a:latin typeface="Cambria Math" panose="02040503050406030204" pitchFamily="18" charset="0"/>
                          </a:rPr>
                          <m:t>𝑆</m:t>
                        </m:r>
                      </m:e>
                      <m:sub>
                        <m:r>
                          <a:rPr lang="en-US" sz="1800" b="0" i="1" smtClean="0">
                            <a:latin typeface="Cambria Math" panose="02040503050406030204" pitchFamily="18" charset="0"/>
                          </a:rPr>
                          <m:t>𝑛</m:t>
                        </m:r>
                      </m:sub>
                    </m:sSub>
                    <m:r>
                      <a:rPr lang="en-US" sz="1800" b="0" i="1" smtClean="0">
                        <a:latin typeface="Cambria Math" panose="02040503050406030204" pitchFamily="18" charset="0"/>
                      </a:rPr>
                      <m:t>=495−150=345</m:t>
                    </m:r>
                  </m:oMath>
                </a14:m>
                <a:endParaRPr lang="ru-RU" sz="1800" dirty="0"/>
              </a:p>
              <a:p>
                <a:r>
                  <a:rPr lang="ru-RU" sz="1800" dirty="0"/>
                  <a:t>___________________</a:t>
                </a:r>
              </a:p>
              <a:p>
                <a14:m>
                  <m:oMath xmlns:m="http://schemas.openxmlformats.org/officeDocument/2006/math">
                    <m:r>
                      <a:rPr lang="en-US" sz="1800" b="0" i="1" smtClean="0">
                        <a:latin typeface="Cambria Math" panose="02040503050406030204" pitchFamily="18" charset="0"/>
                      </a:rPr>
                      <m:t>𝑛</m:t>
                    </m:r>
                    <m:r>
                      <a:rPr lang="en-US" sz="1800" b="0" i="1" smtClean="0">
                        <a:latin typeface="Cambria Math" panose="02040503050406030204" pitchFamily="18" charset="0"/>
                      </a:rPr>
                      <m:t>−?</m:t>
                    </m:r>
                  </m:oMath>
                </a14:m>
                <a:endParaRPr lang="ru-RU" sz="1800" dirty="0"/>
              </a:p>
            </p:txBody>
          </p:sp>
        </mc:Choice>
        <mc:Fallback xmlns="">
          <p:sp>
            <p:nvSpPr>
              <p:cNvPr id="3" name="Объект 2">
                <a:extLst>
                  <a:ext uri="{FF2B5EF4-FFF2-40B4-BE49-F238E27FC236}">
                    <a16:creationId xmlns:a16="http://schemas.microsoft.com/office/drawing/2014/main" id="{99573423-2844-4FB2-A02B-4758AD08333A}"/>
                  </a:ext>
                </a:extLst>
              </p:cNvPr>
              <p:cNvSpPr>
                <a:spLocks noGrp="1" noRot="1" noChangeAspect="1" noMove="1" noResize="1" noEditPoints="1" noAdjustHandles="1" noChangeArrowheads="1" noChangeShapeType="1" noTextEdit="1"/>
              </p:cNvSpPr>
              <p:nvPr>
                <p:ph idx="1"/>
              </p:nvPr>
            </p:nvSpPr>
            <p:spPr>
              <a:xfrm>
                <a:off x="736847" y="1402672"/>
                <a:ext cx="10573304" cy="4739195"/>
              </a:xfrm>
              <a:blipFill>
                <a:blip r:embed="rId2"/>
                <a:stretch>
                  <a:fillRect l="-173" t="-1285" r="-288"/>
                </a:stretch>
              </a:blipFill>
            </p:spPr>
            <p:txBody>
              <a:bodyPr/>
              <a:lstStyle/>
              <a:p>
                <a:r>
                  <a:rPr lang="ru-RU">
                    <a:noFill/>
                  </a:rPr>
                  <a:t> </a:t>
                </a:r>
              </a:p>
            </p:txBody>
          </p:sp>
        </mc:Fallback>
      </mc:AlternateContent>
      <p:cxnSp>
        <p:nvCxnSpPr>
          <p:cNvPr id="5" name="Прямая соединительная линия 4">
            <a:extLst>
              <a:ext uri="{FF2B5EF4-FFF2-40B4-BE49-F238E27FC236}">
                <a16:creationId xmlns:a16="http://schemas.microsoft.com/office/drawing/2014/main" id="{00EEA047-79D9-4DE8-9D24-D32AD9947C4B}"/>
              </a:ext>
            </a:extLst>
          </p:cNvPr>
          <p:cNvCxnSpPr/>
          <p:nvPr/>
        </p:nvCxnSpPr>
        <p:spPr>
          <a:xfrm>
            <a:off x="3622090" y="1402672"/>
            <a:ext cx="0" cy="209513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Прямая соединительная линия 6">
            <a:extLst>
              <a:ext uri="{FF2B5EF4-FFF2-40B4-BE49-F238E27FC236}">
                <a16:creationId xmlns:a16="http://schemas.microsoft.com/office/drawing/2014/main" id="{046FFBFB-69CA-4EC0-A0D3-8C8E61B1B3A5}"/>
              </a:ext>
            </a:extLst>
          </p:cNvPr>
          <p:cNvCxnSpPr/>
          <p:nvPr/>
        </p:nvCxnSpPr>
        <p:spPr>
          <a:xfrm>
            <a:off x="3568823" y="3497802"/>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a:extLst>
              <a:ext uri="{FF2B5EF4-FFF2-40B4-BE49-F238E27FC236}">
                <a16:creationId xmlns:a16="http://schemas.microsoft.com/office/drawing/2014/main" id="{96FBDB3E-91AF-4F2A-A01E-31D485B34B3C}"/>
              </a:ext>
            </a:extLst>
          </p:cNvPr>
          <p:cNvCxnSpPr/>
          <p:nvPr/>
        </p:nvCxnSpPr>
        <p:spPr>
          <a:xfrm>
            <a:off x="1367162" y="3293615"/>
            <a:ext cx="1961965"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a:extLst>
              <a:ext uri="{FF2B5EF4-FFF2-40B4-BE49-F238E27FC236}">
                <a16:creationId xmlns:a16="http://schemas.microsoft.com/office/drawing/2014/main" id="{08F9FDEC-B7D7-4612-AB6A-2D47C323E8CE}"/>
              </a:ext>
            </a:extLst>
          </p:cNvPr>
          <p:cNvCxnSpPr/>
          <p:nvPr/>
        </p:nvCxnSpPr>
        <p:spPr>
          <a:xfrm>
            <a:off x="3781888" y="3293615"/>
            <a:ext cx="506027" cy="0"/>
          </a:xfrm>
          <a:prstGeom prst="line">
            <a:avLst/>
          </a:prstGeom>
          <a:ln>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2EAD030C-03B9-4424-A7B0-BA61A2E00CC8}"/>
                  </a:ext>
                </a:extLst>
              </p:cNvPr>
              <p:cNvSpPr txBox="1"/>
              <p:nvPr/>
            </p:nvSpPr>
            <p:spPr>
              <a:xfrm>
                <a:off x="3622091" y="3799650"/>
                <a:ext cx="7945514" cy="2765372"/>
              </a:xfrm>
              <a:prstGeom prst="rect">
                <a:avLst/>
              </a:prstGeom>
              <a:noFill/>
            </p:spPr>
            <p:txBody>
              <a:bodyPr wrap="square" rtlCol="0">
                <a:spAutoFit/>
              </a:bodyPr>
              <a:lstStyle/>
              <a:p>
                <a14:m>
                  <m:oMath xmlns:m="http://schemas.openxmlformats.org/officeDocument/2006/math">
                    <m:sSub>
                      <m:sSubPr>
                        <m:ctrlP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sSubPr>
                      <m:e>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𝑎</m:t>
                        </m:r>
                      </m:e>
                      <m:sub>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𝑛</m:t>
                        </m:r>
                      </m:sub>
                    </m:sSub>
                  </m:oMath>
                </a14:m>
                <a:r>
                  <a:rPr kumimoji="0" lang="en-US" sz="1800" b="0" i="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a:t>
                </a:r>
                <a14:m>
                  <m:oMath xmlns:m="http://schemas.openxmlformats.org/officeDocument/2006/math">
                    <m:sSub>
                      <m:sSubPr>
                        <m:ctrlP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sSubPr>
                      <m:e>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𝑎</m:t>
                        </m:r>
                      </m:e>
                      <m:sub>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1</m:t>
                        </m:r>
                      </m:sub>
                    </m:sSub>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m:t>
                    </m:r>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𝑑</m:t>
                    </m:r>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m:t>
                    </m:r>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𝑛</m:t>
                    </m:r>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−1)</m:t>
                    </m:r>
                  </m:oMath>
                </a14:m>
                <a:r>
                  <a:rPr lang="ru-RU" dirty="0"/>
                  <a:t>  =&gt;  </a:t>
                </a:r>
                <a14:m>
                  <m:oMath xmlns:m="http://schemas.openxmlformats.org/officeDocument/2006/math">
                    <m:sSub>
                      <m:sSubPr>
                        <m:ctrlPr>
                          <a:rPr lang="ru-RU"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𝑎</m:t>
                        </m:r>
                      </m:e>
                      <m:sub>
                        <m:r>
                          <a:rPr lang="en-US" b="0" i="1" smtClean="0">
                            <a:solidFill>
                              <a:schemeClr val="bg2">
                                <a:lumMod val="40000"/>
                                <a:lumOff val="60000"/>
                              </a:schemeClr>
                            </a:solidFill>
                            <a:latin typeface="Cambria Math" panose="02040503050406030204" pitchFamily="18" charset="0"/>
                          </a:rPr>
                          <m:t>𝑛</m:t>
                        </m:r>
                      </m:sub>
                    </m:sSub>
                    <m:r>
                      <a:rPr lang="en-US" b="0" i="1" smtClean="0">
                        <a:solidFill>
                          <a:schemeClr val="bg2">
                            <a:lumMod val="40000"/>
                            <a:lumOff val="60000"/>
                          </a:schemeClr>
                        </a:solidFill>
                        <a:latin typeface="Cambria Math" panose="02040503050406030204" pitchFamily="18" charset="0"/>
                      </a:rPr>
                      <m:t>=45+5(</m:t>
                    </m:r>
                    <m:r>
                      <a:rPr lang="en-US" b="0" i="1" smtClean="0">
                        <a:solidFill>
                          <a:schemeClr val="bg2">
                            <a:lumMod val="40000"/>
                            <a:lumOff val="60000"/>
                          </a:schemeClr>
                        </a:solidFill>
                        <a:latin typeface="Cambria Math" panose="02040503050406030204" pitchFamily="18" charset="0"/>
                      </a:rPr>
                      <m:t>𝑛</m:t>
                    </m:r>
                    <m:r>
                      <a:rPr lang="en-US" b="0" i="1" smtClean="0">
                        <a:solidFill>
                          <a:schemeClr val="bg2">
                            <a:lumMod val="40000"/>
                            <a:lumOff val="60000"/>
                          </a:schemeClr>
                        </a:solidFill>
                        <a:latin typeface="Cambria Math" panose="02040503050406030204" pitchFamily="18" charset="0"/>
                      </a:rPr>
                      <m:t>−1)</m:t>
                    </m:r>
                  </m:oMath>
                </a14:m>
                <a:r>
                  <a:rPr lang="en-US" dirty="0">
                    <a:solidFill>
                      <a:schemeClr val="bg2">
                        <a:lumMod val="40000"/>
                        <a:lumOff val="60000"/>
                      </a:schemeClr>
                    </a:solidFill>
                  </a:rPr>
                  <a:t>   </a:t>
                </a:r>
                <a:r>
                  <a:rPr lang="en-US" dirty="0"/>
                  <a:t>=&gt;  </a:t>
                </a:r>
                <a14:m>
                  <m:oMath xmlns:m="http://schemas.openxmlformats.org/officeDocument/2006/math">
                    <m:sSub>
                      <m:sSubPr>
                        <m:ctrlPr>
                          <a:rPr lang="en-US"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𝑎</m:t>
                        </m:r>
                      </m:e>
                      <m:sub>
                        <m:r>
                          <a:rPr lang="en-US" b="0" i="1" smtClean="0">
                            <a:solidFill>
                              <a:schemeClr val="bg2">
                                <a:lumMod val="40000"/>
                                <a:lumOff val="60000"/>
                              </a:schemeClr>
                            </a:solidFill>
                            <a:latin typeface="Cambria Math" panose="02040503050406030204" pitchFamily="18" charset="0"/>
                          </a:rPr>
                          <m:t>𝑛</m:t>
                        </m:r>
                      </m:sub>
                    </m:sSub>
                    <m:r>
                      <a:rPr lang="en-US" b="0" i="1" smtClean="0">
                        <a:solidFill>
                          <a:schemeClr val="bg2">
                            <a:lumMod val="40000"/>
                            <a:lumOff val="60000"/>
                          </a:schemeClr>
                        </a:solidFill>
                        <a:latin typeface="Cambria Math" panose="02040503050406030204" pitchFamily="18" charset="0"/>
                      </a:rPr>
                      <m:t>=40+5</m:t>
                    </m:r>
                    <m:r>
                      <a:rPr lang="en-US" b="0" i="1" smtClean="0">
                        <a:solidFill>
                          <a:schemeClr val="bg2">
                            <a:lumMod val="40000"/>
                            <a:lumOff val="60000"/>
                          </a:schemeClr>
                        </a:solidFill>
                        <a:latin typeface="Cambria Math" panose="02040503050406030204" pitchFamily="18" charset="0"/>
                      </a:rPr>
                      <m:t>𝑛</m:t>
                    </m:r>
                  </m:oMath>
                </a14:m>
                <a:endParaRPr lang="en-US" dirty="0"/>
              </a:p>
              <a:p>
                <a:endParaRPr lang="en-US" dirty="0"/>
              </a:p>
              <a:p>
                <a14:m>
                  <m:oMath xmlns:m="http://schemas.openxmlformats.org/officeDocument/2006/math">
                    <m:sSub>
                      <m:sSubPr>
                        <m:ctrlPr>
                          <a:rPr kumimoji="0" lang="ru-RU"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sSubPr>
                      <m:e>
                        <m: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𝑆</m:t>
                        </m:r>
                      </m:e>
                      <m:sub>
                        <m: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𝑛</m:t>
                        </m:r>
                      </m:sub>
                    </m:sSub>
                  </m:oMath>
                </a14:m>
                <a:r>
                  <a:rPr kumimoji="0" lang="en-US" sz="2000" b="0" i="0" u="none" strike="noStrike" kern="1200" cap="none" spc="0" normalizeH="0" baseline="0" noProof="0" dirty="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a:t>=</a:t>
                </a:r>
                <a14:m>
                  <m:oMath xmlns:m="http://schemas.openxmlformats.org/officeDocument/2006/math">
                    <m:f>
                      <m:fPr>
                        <m:ctrlP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fPr>
                      <m:num>
                        <m:d>
                          <m:dPr>
                            <m:ctrlP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dPr>
                          <m:e>
                            <m:sSub>
                              <m:sSubPr>
                                <m:ctrlP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sSubPr>
                              <m:e>
                                <m: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𝑎</m:t>
                                </m:r>
                              </m:e>
                              <m:sub>
                                <m: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1</m:t>
                                </m:r>
                              </m:sub>
                            </m:sSub>
                            <m: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m:t>
                            </m:r>
                            <m:sSub>
                              <m:sSubPr>
                                <m:ctrlP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sSubPr>
                              <m:e>
                                <m: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𝑎</m:t>
                                </m:r>
                              </m:e>
                              <m:sub>
                                <m: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𝑛</m:t>
                                </m:r>
                              </m:sub>
                            </m:sSub>
                          </m:e>
                        </m:d>
                        <m: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𝑛</m:t>
                        </m:r>
                      </m:num>
                      <m:den>
                        <m: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2</m:t>
                        </m:r>
                      </m:den>
                    </m:f>
                  </m:oMath>
                </a14:m>
                <a:r>
                  <a:rPr lang="en-US" sz="2000" dirty="0"/>
                  <a:t>   =&gt;  </a:t>
                </a:r>
                <a14:m>
                  <m:oMath xmlns:m="http://schemas.openxmlformats.org/officeDocument/2006/math">
                    <m:r>
                      <a:rPr lang="en-US" sz="2000" b="0" i="1" smtClean="0">
                        <a:solidFill>
                          <a:schemeClr val="bg2">
                            <a:lumMod val="40000"/>
                            <a:lumOff val="60000"/>
                          </a:schemeClr>
                        </a:solidFill>
                        <a:latin typeface="Cambria Math" panose="02040503050406030204" pitchFamily="18" charset="0"/>
                      </a:rPr>
                      <m:t>345=</m:t>
                    </m:r>
                    <m:f>
                      <m:fPr>
                        <m:ctrlPr>
                          <a:rPr lang="en-US" sz="2000" b="0" i="1" smtClean="0">
                            <a:solidFill>
                              <a:schemeClr val="bg2">
                                <a:lumMod val="40000"/>
                                <a:lumOff val="60000"/>
                              </a:schemeClr>
                            </a:solidFill>
                            <a:latin typeface="Cambria Math" panose="02040503050406030204" pitchFamily="18" charset="0"/>
                          </a:rPr>
                        </m:ctrlPr>
                      </m:fPr>
                      <m:num>
                        <m:d>
                          <m:dPr>
                            <m:ctrlPr>
                              <a:rPr lang="en-US" sz="2000" b="0" i="1" smtClean="0">
                                <a:solidFill>
                                  <a:schemeClr val="bg2">
                                    <a:lumMod val="40000"/>
                                    <a:lumOff val="60000"/>
                                  </a:schemeClr>
                                </a:solidFill>
                                <a:latin typeface="Cambria Math" panose="02040503050406030204" pitchFamily="18" charset="0"/>
                              </a:rPr>
                            </m:ctrlPr>
                          </m:dPr>
                          <m:e>
                            <m:r>
                              <a:rPr lang="en-US" sz="2000" b="0" i="1" smtClean="0">
                                <a:solidFill>
                                  <a:schemeClr val="bg2">
                                    <a:lumMod val="40000"/>
                                    <a:lumOff val="60000"/>
                                  </a:schemeClr>
                                </a:solidFill>
                                <a:latin typeface="Cambria Math" panose="02040503050406030204" pitchFamily="18" charset="0"/>
                              </a:rPr>
                              <m:t>45+40+5</m:t>
                            </m:r>
                            <m:r>
                              <a:rPr lang="en-US" sz="2000" b="0" i="1" smtClean="0">
                                <a:solidFill>
                                  <a:schemeClr val="bg2">
                                    <a:lumMod val="40000"/>
                                    <a:lumOff val="60000"/>
                                  </a:schemeClr>
                                </a:solidFill>
                                <a:latin typeface="Cambria Math" panose="02040503050406030204" pitchFamily="18" charset="0"/>
                              </a:rPr>
                              <m:t>𝑛</m:t>
                            </m:r>
                          </m:e>
                        </m:d>
                        <m:r>
                          <a:rPr lang="en-US" sz="2000" b="0" i="1" smtClean="0">
                            <a:solidFill>
                              <a:schemeClr val="bg2">
                                <a:lumMod val="40000"/>
                                <a:lumOff val="60000"/>
                              </a:schemeClr>
                            </a:solidFill>
                            <a:latin typeface="Cambria Math" panose="02040503050406030204" pitchFamily="18" charset="0"/>
                          </a:rPr>
                          <m:t>𝑛</m:t>
                        </m:r>
                      </m:num>
                      <m:den>
                        <m:r>
                          <a:rPr lang="en-US" sz="2000" b="0" i="1" smtClean="0">
                            <a:solidFill>
                              <a:schemeClr val="bg2">
                                <a:lumMod val="40000"/>
                                <a:lumOff val="60000"/>
                              </a:schemeClr>
                            </a:solidFill>
                            <a:latin typeface="Cambria Math" panose="02040503050406030204" pitchFamily="18" charset="0"/>
                          </a:rPr>
                          <m:t>2</m:t>
                        </m:r>
                      </m:den>
                    </m:f>
                  </m:oMath>
                </a14:m>
                <a:r>
                  <a:rPr lang="en-US" sz="2000" dirty="0"/>
                  <a:t> |·2  =&gt;  </a:t>
                </a:r>
                <a14:m>
                  <m:oMath xmlns:m="http://schemas.openxmlformats.org/officeDocument/2006/math">
                    <m:r>
                      <a:rPr lang="en-US" sz="2000" b="0" i="1" smtClean="0">
                        <a:solidFill>
                          <a:schemeClr val="bg2">
                            <a:lumMod val="40000"/>
                            <a:lumOff val="60000"/>
                          </a:schemeClr>
                        </a:solidFill>
                        <a:latin typeface="Cambria Math" panose="02040503050406030204" pitchFamily="18" charset="0"/>
                      </a:rPr>
                      <m:t>690=85</m:t>
                    </m:r>
                    <m:r>
                      <a:rPr lang="en-US" sz="2000" b="0" i="1" smtClean="0">
                        <a:solidFill>
                          <a:schemeClr val="bg2">
                            <a:lumMod val="40000"/>
                            <a:lumOff val="60000"/>
                          </a:schemeClr>
                        </a:solidFill>
                        <a:latin typeface="Cambria Math" panose="02040503050406030204" pitchFamily="18" charset="0"/>
                      </a:rPr>
                      <m:t>𝑛</m:t>
                    </m:r>
                    <m:r>
                      <a:rPr lang="en-US" sz="2000" b="0" i="1" smtClean="0">
                        <a:solidFill>
                          <a:schemeClr val="bg2">
                            <a:lumMod val="40000"/>
                            <a:lumOff val="60000"/>
                          </a:schemeClr>
                        </a:solidFill>
                        <a:latin typeface="Cambria Math" panose="02040503050406030204" pitchFamily="18" charset="0"/>
                      </a:rPr>
                      <m:t>+5</m:t>
                    </m:r>
                    <m:sSup>
                      <m:sSupPr>
                        <m:ctrlPr>
                          <a:rPr lang="en-US" sz="2000" b="0" i="1" smtClean="0">
                            <a:solidFill>
                              <a:schemeClr val="bg2">
                                <a:lumMod val="40000"/>
                                <a:lumOff val="60000"/>
                              </a:schemeClr>
                            </a:solidFill>
                            <a:latin typeface="Cambria Math" panose="02040503050406030204" pitchFamily="18" charset="0"/>
                          </a:rPr>
                        </m:ctrlPr>
                      </m:sSupPr>
                      <m:e>
                        <m:r>
                          <a:rPr lang="en-US" sz="2000" b="0" i="1" smtClean="0">
                            <a:solidFill>
                              <a:schemeClr val="bg2">
                                <a:lumMod val="40000"/>
                                <a:lumOff val="60000"/>
                              </a:schemeClr>
                            </a:solidFill>
                            <a:latin typeface="Cambria Math" panose="02040503050406030204" pitchFamily="18" charset="0"/>
                          </a:rPr>
                          <m:t>𝑛</m:t>
                        </m:r>
                      </m:e>
                      <m:sup>
                        <m:r>
                          <a:rPr lang="en-US" sz="2000" b="0" i="1" smtClean="0">
                            <a:solidFill>
                              <a:schemeClr val="bg2">
                                <a:lumMod val="40000"/>
                                <a:lumOff val="60000"/>
                              </a:schemeClr>
                            </a:solidFill>
                            <a:latin typeface="Cambria Math" panose="02040503050406030204" pitchFamily="18" charset="0"/>
                          </a:rPr>
                          <m:t>2</m:t>
                        </m:r>
                      </m:sup>
                    </m:sSup>
                  </m:oMath>
                </a14:m>
                <a:endParaRPr lang="en-US" sz="2000" dirty="0"/>
              </a:p>
              <a:p>
                <a:pPr/>
                <a14:m>
                  <m:oMathPara xmlns:m="http://schemas.openxmlformats.org/officeDocument/2006/math">
                    <m:oMathParaPr>
                      <m:jc m:val="left"/>
                    </m:oMathParaPr>
                    <m:oMath xmlns:m="http://schemas.openxmlformats.org/officeDocument/2006/math">
                      <m:sSup>
                        <m:sSupPr>
                          <m:ctrlPr>
                            <a:rPr lang="en-US" sz="2000" i="1" smtClean="0">
                              <a:solidFill>
                                <a:schemeClr val="bg2">
                                  <a:lumMod val="40000"/>
                                  <a:lumOff val="60000"/>
                                </a:schemeClr>
                              </a:solidFill>
                              <a:latin typeface="Cambria Math" panose="02040503050406030204" pitchFamily="18" charset="0"/>
                            </a:rPr>
                          </m:ctrlPr>
                        </m:sSupPr>
                        <m:e>
                          <m:r>
                            <a:rPr lang="en-US" sz="2000" b="0" i="1" smtClean="0">
                              <a:solidFill>
                                <a:schemeClr val="bg2">
                                  <a:lumMod val="40000"/>
                                  <a:lumOff val="60000"/>
                                </a:schemeClr>
                              </a:solidFill>
                              <a:latin typeface="Cambria Math" panose="02040503050406030204" pitchFamily="18" charset="0"/>
                            </a:rPr>
                            <m:t>𝑛</m:t>
                          </m:r>
                        </m:e>
                        <m:sup>
                          <m:r>
                            <a:rPr lang="en-US" sz="2000" b="0" i="1" smtClean="0">
                              <a:solidFill>
                                <a:schemeClr val="bg2">
                                  <a:lumMod val="40000"/>
                                  <a:lumOff val="60000"/>
                                </a:schemeClr>
                              </a:solidFill>
                              <a:latin typeface="Cambria Math" panose="02040503050406030204" pitchFamily="18" charset="0"/>
                            </a:rPr>
                            <m:t>2</m:t>
                          </m:r>
                        </m:sup>
                      </m:sSup>
                      <m:r>
                        <a:rPr lang="en-US" sz="2000" b="0" i="1" smtClean="0">
                          <a:solidFill>
                            <a:schemeClr val="bg2">
                              <a:lumMod val="40000"/>
                              <a:lumOff val="60000"/>
                            </a:schemeClr>
                          </a:solidFill>
                          <a:latin typeface="Cambria Math" panose="02040503050406030204" pitchFamily="18" charset="0"/>
                        </a:rPr>
                        <m:t>+17</m:t>
                      </m:r>
                      <m:r>
                        <a:rPr lang="en-US" sz="2000" b="0" i="1" smtClean="0">
                          <a:solidFill>
                            <a:schemeClr val="bg2">
                              <a:lumMod val="40000"/>
                              <a:lumOff val="60000"/>
                            </a:schemeClr>
                          </a:solidFill>
                          <a:latin typeface="Cambria Math" panose="02040503050406030204" pitchFamily="18" charset="0"/>
                        </a:rPr>
                        <m:t>𝑛</m:t>
                      </m:r>
                      <m:r>
                        <a:rPr lang="en-US" sz="2000" b="0" i="1" smtClean="0">
                          <a:solidFill>
                            <a:schemeClr val="bg2">
                              <a:lumMod val="40000"/>
                              <a:lumOff val="60000"/>
                            </a:schemeClr>
                          </a:solidFill>
                          <a:latin typeface="Cambria Math" panose="02040503050406030204" pitchFamily="18" charset="0"/>
                        </a:rPr>
                        <m:t>−138=0</m:t>
                      </m:r>
                    </m:oMath>
                  </m:oMathPara>
                </a14:m>
                <a:endParaRPr lang="en-US" sz="2000" dirty="0">
                  <a:solidFill>
                    <a:schemeClr val="bg2">
                      <a:lumMod val="40000"/>
                      <a:lumOff val="60000"/>
                    </a:schemeClr>
                  </a:solidFill>
                </a:endParaRPr>
              </a:p>
              <a:p>
                <a:pPr/>
                <a14:m>
                  <m:oMathPara xmlns:m="http://schemas.openxmlformats.org/officeDocument/2006/math">
                    <m:oMathParaPr>
                      <m:jc m:val="left"/>
                    </m:oMathParaPr>
                    <m:oMath xmlns:m="http://schemas.openxmlformats.org/officeDocument/2006/math">
                      <m:sSub>
                        <m:sSubPr>
                          <m:ctrlPr>
                            <a:rPr lang="en-US" sz="2000" i="1" smtClean="0">
                              <a:solidFill>
                                <a:schemeClr val="bg2">
                                  <a:lumMod val="40000"/>
                                  <a:lumOff val="60000"/>
                                </a:schemeClr>
                              </a:solidFill>
                              <a:latin typeface="Cambria Math" panose="02040503050406030204" pitchFamily="18" charset="0"/>
                            </a:rPr>
                          </m:ctrlPr>
                        </m:sSubPr>
                        <m:e>
                          <m:r>
                            <a:rPr lang="en-US" sz="2000" b="0" i="1" smtClean="0">
                              <a:solidFill>
                                <a:schemeClr val="bg2">
                                  <a:lumMod val="40000"/>
                                  <a:lumOff val="60000"/>
                                </a:schemeClr>
                              </a:solidFill>
                              <a:latin typeface="Cambria Math" panose="02040503050406030204" pitchFamily="18" charset="0"/>
                            </a:rPr>
                            <m:t>𝑛</m:t>
                          </m:r>
                        </m:e>
                        <m:sub>
                          <m:r>
                            <a:rPr lang="en-US" sz="2000" b="0" i="1" smtClean="0">
                              <a:solidFill>
                                <a:schemeClr val="bg2">
                                  <a:lumMod val="40000"/>
                                  <a:lumOff val="60000"/>
                                </a:schemeClr>
                              </a:solidFill>
                              <a:latin typeface="Cambria Math" panose="02040503050406030204" pitchFamily="18" charset="0"/>
                            </a:rPr>
                            <m:t>1</m:t>
                          </m:r>
                        </m:sub>
                      </m:sSub>
                      <m:r>
                        <a:rPr lang="en-US" sz="2000" b="0" i="1" smtClean="0">
                          <a:solidFill>
                            <a:schemeClr val="bg2">
                              <a:lumMod val="40000"/>
                              <a:lumOff val="60000"/>
                            </a:schemeClr>
                          </a:solidFill>
                          <a:latin typeface="Cambria Math" panose="02040503050406030204" pitchFamily="18" charset="0"/>
                        </a:rPr>
                        <m:t>=6,  </m:t>
                      </m:r>
                      <m:sSub>
                        <m:sSubPr>
                          <m:ctrlPr>
                            <a:rPr lang="en-US" sz="2000" b="0" i="1" smtClean="0">
                              <a:solidFill>
                                <a:schemeClr val="bg2">
                                  <a:lumMod val="40000"/>
                                  <a:lumOff val="60000"/>
                                </a:schemeClr>
                              </a:solidFill>
                              <a:latin typeface="Cambria Math" panose="02040503050406030204" pitchFamily="18" charset="0"/>
                            </a:rPr>
                          </m:ctrlPr>
                        </m:sSubPr>
                        <m:e>
                          <m:r>
                            <a:rPr lang="en-US" sz="2000" b="0" i="1" smtClean="0">
                              <a:solidFill>
                                <a:schemeClr val="bg2">
                                  <a:lumMod val="40000"/>
                                  <a:lumOff val="60000"/>
                                </a:schemeClr>
                              </a:solidFill>
                              <a:latin typeface="Cambria Math" panose="02040503050406030204" pitchFamily="18" charset="0"/>
                            </a:rPr>
                            <m:t>𝑛</m:t>
                          </m:r>
                        </m:e>
                        <m:sub>
                          <m:r>
                            <a:rPr lang="en-US" sz="2000" b="0" i="1" smtClean="0">
                              <a:solidFill>
                                <a:schemeClr val="bg2">
                                  <a:lumMod val="40000"/>
                                  <a:lumOff val="60000"/>
                                </a:schemeClr>
                              </a:solidFill>
                              <a:latin typeface="Cambria Math" panose="02040503050406030204" pitchFamily="18" charset="0"/>
                            </a:rPr>
                            <m:t>2</m:t>
                          </m:r>
                        </m:sub>
                      </m:sSub>
                      <m:r>
                        <a:rPr lang="en-US" sz="2000" b="0" i="1" smtClean="0">
                          <a:solidFill>
                            <a:schemeClr val="bg2">
                              <a:lumMod val="40000"/>
                              <a:lumOff val="60000"/>
                            </a:schemeClr>
                          </a:solidFill>
                          <a:latin typeface="Cambria Math" panose="02040503050406030204" pitchFamily="18" charset="0"/>
                        </a:rPr>
                        <m:t>&lt;0</m:t>
                      </m:r>
                    </m:oMath>
                  </m:oMathPara>
                </a14:m>
                <a:endParaRPr lang="en-US" sz="2000" dirty="0">
                  <a:solidFill>
                    <a:schemeClr val="bg2">
                      <a:lumMod val="40000"/>
                      <a:lumOff val="60000"/>
                    </a:schemeClr>
                  </a:solidFill>
                </a:endParaRPr>
              </a:p>
              <a:p>
                <a:r>
                  <a:rPr lang="ru-RU" sz="1600" dirty="0"/>
                  <a:t>Таким образом, учитывая, что 4 года старшая сестра не получала книг в подарок, 8 лет – период с 5 до 12 лет, плюс еще 6 лет, имеем: 4+8+6=18 (лет)-старшей сестре</a:t>
                </a:r>
                <a:endParaRPr lang="en-US" sz="1600" dirty="0"/>
              </a:p>
              <a:p>
                <a:r>
                  <a:rPr lang="ru-RU" sz="2000" dirty="0"/>
                  <a:t>                                                      Ответ: 18</a:t>
                </a:r>
              </a:p>
            </p:txBody>
          </p:sp>
        </mc:Choice>
        <mc:Fallback xmlns="">
          <p:sp>
            <p:nvSpPr>
              <p:cNvPr id="14" name="TextBox 13">
                <a:extLst>
                  <a:ext uri="{FF2B5EF4-FFF2-40B4-BE49-F238E27FC236}">
                    <a16:creationId xmlns:a16="http://schemas.microsoft.com/office/drawing/2014/main" id="{2EAD030C-03B9-4424-A7B0-BA61A2E00CC8}"/>
                  </a:ext>
                </a:extLst>
              </p:cNvPr>
              <p:cNvSpPr txBox="1">
                <a:spLocks noRot="1" noChangeAspect="1" noMove="1" noResize="1" noEditPoints="1" noAdjustHandles="1" noChangeArrowheads="1" noChangeShapeType="1" noTextEdit="1"/>
              </p:cNvSpPr>
              <p:nvPr/>
            </p:nvSpPr>
            <p:spPr>
              <a:xfrm>
                <a:off x="3622091" y="3799650"/>
                <a:ext cx="7945514" cy="2765372"/>
              </a:xfrm>
              <a:prstGeom prst="rect">
                <a:avLst/>
              </a:prstGeom>
              <a:blipFill>
                <a:blip r:embed="rId3"/>
                <a:stretch>
                  <a:fillRect l="-383" t="-1101" b="-2863"/>
                </a:stretch>
              </a:blipFill>
            </p:spPr>
            <p:txBody>
              <a:bodyPr/>
              <a:lstStyle/>
              <a:p>
                <a:r>
                  <a:rPr lang="ru-RU">
                    <a:noFill/>
                  </a:rPr>
                  <a:t> </a:t>
                </a:r>
              </a:p>
            </p:txBody>
          </p:sp>
        </mc:Fallback>
      </mc:AlternateContent>
    </p:spTree>
    <p:extLst>
      <p:ext uri="{BB962C8B-B14F-4D97-AF65-F5344CB8AC3E}">
        <p14:creationId xmlns:p14="http://schemas.microsoft.com/office/powerpoint/2010/main" val="15880364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Заголовок 1">
                <a:extLst>
                  <a:ext uri="{FF2B5EF4-FFF2-40B4-BE49-F238E27FC236}">
                    <a16:creationId xmlns:a16="http://schemas.microsoft.com/office/drawing/2014/main" id="{1713D73C-DC89-49EA-A1A8-F6342FBE0C43}"/>
                  </a:ext>
                </a:extLst>
              </p:cNvPr>
              <p:cNvSpPr>
                <a:spLocks noGrp="1"/>
              </p:cNvSpPr>
              <p:nvPr>
                <p:ph type="title"/>
              </p:nvPr>
            </p:nvSpPr>
            <p:spPr/>
            <p:txBody>
              <a:bodyPr/>
              <a:lstStyle/>
              <a:p>
                <a:r>
                  <a:rPr lang="ru-RU" sz="1800" dirty="0"/>
                  <a:t>Задача 3:</a:t>
                </a:r>
                <a:br>
                  <a:rPr lang="ru-RU" sz="1800" dirty="0"/>
                </a:br>
                <a:r>
                  <a:rPr lang="ru-RU" sz="1600" dirty="0"/>
                  <a:t>Для асфальтирования участка длиной 99 м используются 2 катка. Первый каток был установлен в одном конце участка, второй — в противоположном. Работать они начали одновременно. Первый каток в каждую минуту проходил 5 м, а второй каток </a:t>
                </a:r>
                <a:r>
                  <a:rPr lang="ru-RU" sz="1600" b="1" dirty="0">
                    <a:solidFill>
                      <a:schemeClr val="bg2">
                        <a:lumMod val="40000"/>
                        <a:lumOff val="60000"/>
                      </a:schemeClr>
                    </a:solidFill>
                  </a:rPr>
                  <a:t>за первую минуту прошел 1,5 м </a:t>
                </a:r>
                <a14:m>
                  <m:oMath xmlns:m="http://schemas.openxmlformats.org/officeDocument/2006/math">
                    <m:r>
                      <a:rPr lang="ru-RU" sz="1600" b="1" i="1" smtClean="0">
                        <a:solidFill>
                          <a:schemeClr val="bg2">
                            <a:lumMod val="40000"/>
                            <a:lumOff val="60000"/>
                          </a:schemeClr>
                        </a:solidFill>
                        <a:latin typeface="Cambria Math" panose="02040503050406030204" pitchFamily="18" charset="0"/>
                      </a:rPr>
                      <m:t>(</m:t>
                    </m:r>
                    <m:sSub>
                      <m:sSubPr>
                        <m:ctrlPr>
                          <a:rPr lang="ru-RU" sz="1600" b="1" i="1" smtClean="0">
                            <a:solidFill>
                              <a:schemeClr val="bg2">
                                <a:lumMod val="40000"/>
                                <a:lumOff val="60000"/>
                              </a:schemeClr>
                            </a:solidFill>
                            <a:latin typeface="Cambria Math" panose="02040503050406030204" pitchFamily="18" charset="0"/>
                          </a:rPr>
                        </m:ctrlPr>
                      </m:sSubPr>
                      <m:e>
                        <m:r>
                          <a:rPr lang="en-US" sz="1600" b="1" i="1" smtClean="0">
                            <a:solidFill>
                              <a:schemeClr val="bg2">
                                <a:lumMod val="40000"/>
                                <a:lumOff val="60000"/>
                              </a:schemeClr>
                            </a:solidFill>
                            <a:latin typeface="Cambria Math" panose="02040503050406030204" pitchFamily="18" charset="0"/>
                          </a:rPr>
                          <m:t>𝒂</m:t>
                        </m:r>
                      </m:e>
                      <m:sub>
                        <m:r>
                          <a:rPr lang="en-US" sz="1600" b="1" i="1" smtClean="0">
                            <a:solidFill>
                              <a:schemeClr val="bg2">
                                <a:lumMod val="40000"/>
                                <a:lumOff val="60000"/>
                              </a:schemeClr>
                            </a:solidFill>
                            <a:latin typeface="Cambria Math" panose="02040503050406030204" pitchFamily="18" charset="0"/>
                          </a:rPr>
                          <m:t>𝟏</m:t>
                        </m:r>
                      </m:sub>
                    </m:sSub>
                    <m:r>
                      <a:rPr lang="en-US" sz="1600" b="1" i="1" smtClean="0">
                        <a:solidFill>
                          <a:schemeClr val="bg2">
                            <a:lumMod val="40000"/>
                            <a:lumOff val="60000"/>
                          </a:schemeClr>
                        </a:solidFill>
                        <a:latin typeface="Cambria Math" panose="02040503050406030204" pitchFamily="18" charset="0"/>
                      </a:rPr>
                      <m:t>=</m:t>
                    </m:r>
                    <m:r>
                      <a:rPr lang="en-US" sz="1600" b="1" i="1" smtClean="0">
                        <a:solidFill>
                          <a:schemeClr val="bg2">
                            <a:lumMod val="40000"/>
                            <a:lumOff val="60000"/>
                          </a:schemeClr>
                        </a:solidFill>
                        <a:latin typeface="Cambria Math" panose="02040503050406030204" pitchFamily="18" charset="0"/>
                      </a:rPr>
                      <m:t>𝟏</m:t>
                    </m:r>
                    <m:r>
                      <a:rPr lang="en-US" sz="1600" b="1" i="1" smtClean="0">
                        <a:solidFill>
                          <a:schemeClr val="bg2">
                            <a:lumMod val="40000"/>
                            <a:lumOff val="60000"/>
                          </a:schemeClr>
                        </a:solidFill>
                        <a:latin typeface="Cambria Math" panose="02040503050406030204" pitchFamily="18" charset="0"/>
                      </a:rPr>
                      <m:t>,</m:t>
                    </m:r>
                    <m:r>
                      <a:rPr lang="en-US" sz="1600" b="1" i="1" smtClean="0">
                        <a:solidFill>
                          <a:schemeClr val="bg2">
                            <a:lumMod val="40000"/>
                            <a:lumOff val="60000"/>
                          </a:schemeClr>
                        </a:solidFill>
                        <a:latin typeface="Cambria Math" panose="02040503050406030204" pitchFamily="18" charset="0"/>
                      </a:rPr>
                      <m:t>𝟓</m:t>
                    </m:r>
                    <m:r>
                      <a:rPr lang="en-US" sz="1600" b="1" i="1" smtClean="0">
                        <a:solidFill>
                          <a:schemeClr val="bg2">
                            <a:lumMod val="40000"/>
                            <a:lumOff val="60000"/>
                          </a:schemeClr>
                        </a:solidFill>
                        <a:latin typeface="Cambria Math" panose="02040503050406030204" pitchFamily="18" charset="0"/>
                      </a:rPr>
                      <m:t>)</m:t>
                    </m:r>
                  </m:oMath>
                </a14:m>
                <a:r>
                  <a:rPr lang="ru-RU" sz="1600" dirty="0"/>
                  <a:t>, а за каждую следующую минуту проходил </a:t>
                </a:r>
                <a:r>
                  <a:rPr lang="ru-RU" sz="1600" b="1" dirty="0">
                    <a:solidFill>
                      <a:schemeClr val="bg2">
                        <a:lumMod val="40000"/>
                        <a:lumOff val="60000"/>
                      </a:schemeClr>
                    </a:solidFill>
                  </a:rPr>
                  <a:t>на 0,5 м больше</a:t>
                </a:r>
                <a:r>
                  <a:rPr lang="ru-RU" sz="1600" dirty="0"/>
                  <a:t>, чем за предыдущую</a:t>
                </a:r>
                <a:r>
                  <a:rPr lang="en-US" sz="1600" dirty="0"/>
                  <a:t> </a:t>
                </a:r>
                <a14:m>
                  <m:oMath xmlns:m="http://schemas.openxmlformats.org/officeDocument/2006/math">
                    <m:r>
                      <a:rPr lang="en-US" sz="1600" b="0" i="1" smtClean="0">
                        <a:solidFill>
                          <a:schemeClr val="bg2">
                            <a:lumMod val="40000"/>
                            <a:lumOff val="60000"/>
                          </a:schemeClr>
                        </a:solidFill>
                        <a:latin typeface="Cambria Math" panose="02040503050406030204" pitchFamily="18" charset="0"/>
                      </a:rPr>
                      <m:t>(</m:t>
                    </m:r>
                    <m:r>
                      <a:rPr lang="en-US" sz="1600" b="0" i="1" smtClean="0">
                        <a:solidFill>
                          <a:schemeClr val="bg2">
                            <a:lumMod val="40000"/>
                            <a:lumOff val="60000"/>
                          </a:schemeClr>
                        </a:solidFill>
                        <a:latin typeface="Cambria Math" panose="02040503050406030204" pitchFamily="18" charset="0"/>
                      </a:rPr>
                      <m:t>𝑑</m:t>
                    </m:r>
                    <m:r>
                      <a:rPr lang="en-US" sz="1600" b="0" i="1" smtClean="0">
                        <a:solidFill>
                          <a:schemeClr val="bg2">
                            <a:lumMod val="40000"/>
                            <a:lumOff val="60000"/>
                          </a:schemeClr>
                        </a:solidFill>
                        <a:latin typeface="Cambria Math" panose="02040503050406030204" pitchFamily="18" charset="0"/>
                      </a:rPr>
                      <m:t>=0,5)</m:t>
                    </m:r>
                  </m:oMath>
                </a14:m>
                <a:r>
                  <a:rPr lang="ru-RU" sz="1600" dirty="0"/>
                  <a:t>. Через сколько минут катки встретились?</a:t>
                </a:r>
                <a:r>
                  <a:rPr lang="en-US" sz="1600" dirty="0"/>
                  <a:t> </a:t>
                </a:r>
                <a14:m>
                  <m:oMath xmlns:m="http://schemas.openxmlformats.org/officeDocument/2006/math">
                    <m:r>
                      <a:rPr lang="en-US" sz="1600" b="0" i="1" smtClean="0">
                        <a:solidFill>
                          <a:schemeClr val="bg2">
                            <a:lumMod val="40000"/>
                            <a:lumOff val="60000"/>
                          </a:schemeClr>
                        </a:solidFill>
                        <a:latin typeface="Cambria Math" panose="02040503050406030204" pitchFamily="18" charset="0"/>
                      </a:rPr>
                      <m:t>(</m:t>
                    </m:r>
                    <m:r>
                      <a:rPr lang="en-US" sz="1600" b="0" i="1" smtClean="0">
                        <a:solidFill>
                          <a:schemeClr val="bg2">
                            <a:lumMod val="40000"/>
                            <a:lumOff val="60000"/>
                          </a:schemeClr>
                        </a:solidFill>
                        <a:latin typeface="Cambria Math" panose="02040503050406030204" pitchFamily="18" charset="0"/>
                      </a:rPr>
                      <m:t>𝑛</m:t>
                    </m:r>
                    <m:r>
                      <a:rPr lang="en-US" sz="1600" b="0" i="1" smtClean="0">
                        <a:solidFill>
                          <a:schemeClr val="bg2">
                            <a:lumMod val="40000"/>
                            <a:lumOff val="60000"/>
                          </a:schemeClr>
                        </a:solidFill>
                        <a:latin typeface="Cambria Math" panose="02040503050406030204" pitchFamily="18" charset="0"/>
                      </a:rPr>
                      <m:t>−?)</m:t>
                    </m:r>
                  </m:oMath>
                </a14:m>
                <a:endParaRPr lang="ru-RU" sz="1600" dirty="0"/>
              </a:p>
            </p:txBody>
          </p:sp>
        </mc:Choice>
        <mc:Fallback xmlns="">
          <p:sp>
            <p:nvSpPr>
              <p:cNvPr id="2" name="Заголовок 1">
                <a:extLst>
                  <a:ext uri="{FF2B5EF4-FFF2-40B4-BE49-F238E27FC236}">
                    <a16:creationId xmlns:a16="http://schemas.microsoft.com/office/drawing/2014/main" id="{1713D73C-DC89-49EA-A1A8-F6342FBE0C43}"/>
                  </a:ext>
                </a:extLst>
              </p:cNvPr>
              <p:cNvSpPr>
                <a:spLocks noGrp="1" noRot="1" noChangeAspect="1" noMove="1" noResize="1" noEditPoints="1" noAdjustHandles="1" noChangeArrowheads="1" noChangeShapeType="1" noTextEdit="1"/>
              </p:cNvSpPr>
              <p:nvPr>
                <p:ph type="title"/>
              </p:nvPr>
            </p:nvSpPr>
            <p:spPr>
              <a:blipFill>
                <a:blip r:embed="rId2"/>
                <a:stretch>
                  <a:fillRect l="-583" t="-2174" b="-18696"/>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3" name="Объект 2">
                <a:extLst>
                  <a:ext uri="{FF2B5EF4-FFF2-40B4-BE49-F238E27FC236}">
                    <a16:creationId xmlns:a16="http://schemas.microsoft.com/office/drawing/2014/main" id="{BAD9E163-6842-45AF-9126-FD2B0C980159}"/>
                  </a:ext>
                </a:extLst>
              </p:cNvPr>
              <p:cNvSpPr>
                <a:spLocks noGrp="1"/>
              </p:cNvSpPr>
              <p:nvPr>
                <p:ph sz="half" idx="1"/>
              </p:nvPr>
            </p:nvSpPr>
            <p:spPr>
              <a:xfrm>
                <a:off x="745725" y="2574524"/>
                <a:ext cx="2201662" cy="3681814"/>
              </a:xfrm>
            </p:spPr>
            <p:txBody>
              <a:bodyPr/>
              <a:lstStyle/>
              <a:p>
                <a14:m>
                  <m:oMath xmlns:m="http://schemas.openxmlformats.org/officeDocument/2006/math">
                    <m:sSub>
                      <m:sSubPr>
                        <m:ctrlPr>
                          <a:rPr lang="ru-RU"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2</m:t>
                        </m:r>
                      </m:sub>
                    </m:sSub>
                    <m:r>
                      <a:rPr lang="en-US" b="0" i="1" smtClean="0">
                        <a:latin typeface="Cambria Math" panose="02040503050406030204" pitchFamily="18" charset="0"/>
                      </a:rPr>
                      <m:t>=99</m:t>
                    </m:r>
                  </m:oMath>
                </a14:m>
                <a:endParaRPr lang="en-US" dirty="0"/>
              </a:p>
              <a:p>
                <a14:m>
                  <m:oMath xmlns:m="http://schemas.openxmlformats.org/officeDocument/2006/math">
                    <m:sSub>
                      <m:sSubPr>
                        <m:ctrlPr>
                          <a:rPr lang="ru-RU" sz="1800" i="1" smtClean="0">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𝑎</m:t>
                        </m:r>
                      </m:e>
                      <m:sub>
                        <m:r>
                          <a:rPr lang="en-US" sz="1800" b="0" i="1" smtClean="0">
                            <a:solidFill>
                              <a:schemeClr val="tx1"/>
                            </a:solidFill>
                            <a:latin typeface="Cambria Math" panose="02040503050406030204" pitchFamily="18" charset="0"/>
                          </a:rPr>
                          <m:t>1</m:t>
                        </m:r>
                      </m:sub>
                    </m:sSub>
                  </m:oMath>
                </a14:m>
                <a:r>
                  <a:rPr lang="en-US" sz="1800" dirty="0">
                    <a:solidFill>
                      <a:schemeClr val="tx1"/>
                    </a:solidFill>
                    <a:latin typeface="Cambria Math" panose="02040503050406030204" pitchFamily="18" charset="0"/>
                    <a:ea typeface="Cambria Math" panose="02040503050406030204" pitchFamily="18" charset="0"/>
                  </a:rPr>
                  <a:t>=1,5</a:t>
                </a:r>
              </a:p>
              <a:p>
                <a14:m>
                  <m:oMath xmlns:m="http://schemas.openxmlformats.org/officeDocument/2006/math">
                    <m:r>
                      <a:rPr lang="en-US" sz="1800" b="1" i="1" smtClean="0">
                        <a:solidFill>
                          <a:schemeClr val="tx1"/>
                        </a:solidFill>
                        <a:latin typeface="Cambria Math" panose="02040503050406030204" pitchFamily="18" charset="0"/>
                      </a:rPr>
                      <m:t>𝒅</m:t>
                    </m:r>
                    <m:r>
                      <a:rPr lang="en-US" sz="1800" b="1" i="1" smtClean="0">
                        <a:solidFill>
                          <a:schemeClr val="tx1"/>
                        </a:solidFill>
                        <a:latin typeface="Cambria Math" panose="02040503050406030204" pitchFamily="18" charset="0"/>
                      </a:rPr>
                      <m:t>=</m:t>
                    </m:r>
                    <m:r>
                      <a:rPr lang="en-US" sz="1800" b="1" i="1" smtClean="0">
                        <a:solidFill>
                          <a:schemeClr val="tx1"/>
                        </a:solidFill>
                        <a:latin typeface="Cambria Math" panose="02040503050406030204" pitchFamily="18" charset="0"/>
                      </a:rPr>
                      <m:t>𝟎</m:t>
                    </m:r>
                    <m:r>
                      <a:rPr lang="en-US" sz="1800" b="1" i="1" smtClean="0">
                        <a:solidFill>
                          <a:schemeClr val="tx1"/>
                        </a:solidFill>
                        <a:latin typeface="Cambria Math" panose="02040503050406030204" pitchFamily="18" charset="0"/>
                      </a:rPr>
                      <m:t>,</m:t>
                    </m:r>
                    <m:r>
                      <a:rPr lang="en-US" sz="1800" b="1" i="1" smtClean="0">
                        <a:solidFill>
                          <a:schemeClr val="tx1"/>
                        </a:solidFill>
                        <a:latin typeface="Cambria Math" panose="02040503050406030204" pitchFamily="18" charset="0"/>
                      </a:rPr>
                      <m:t>𝟓</m:t>
                    </m:r>
                  </m:oMath>
                </a14:m>
                <a:endParaRPr lang="en-US" sz="1800" dirty="0">
                  <a:solidFill>
                    <a:schemeClr val="tx1"/>
                  </a:solidFill>
                  <a:latin typeface="Cambria Math" panose="02040503050406030204" pitchFamily="18" charset="0"/>
                  <a:ea typeface="Cambria Math" panose="02040503050406030204" pitchFamily="18" charset="0"/>
                </a:endParaRPr>
              </a:p>
              <a:p>
                <a:endParaRPr lang="en-US" dirty="0"/>
              </a:p>
              <a:p>
                <a:r>
                  <a:rPr lang="en-US" dirty="0"/>
                  <a:t>____________</a:t>
                </a:r>
              </a:p>
              <a:p>
                <a14:m>
                  <m:oMath xmlns:m="http://schemas.openxmlformats.org/officeDocument/2006/math">
                    <m:r>
                      <a:rPr lang="en-US" sz="1800" b="0" i="1" smtClean="0">
                        <a:solidFill>
                          <a:schemeClr val="tx1"/>
                        </a:solidFill>
                        <a:latin typeface="Cambria Math" panose="02040503050406030204" pitchFamily="18" charset="0"/>
                      </a:rPr>
                      <m:t>𝑛</m:t>
                    </m:r>
                    <m:r>
                      <a:rPr lang="en-US" sz="1800" b="0" i="1" smtClean="0">
                        <a:solidFill>
                          <a:schemeClr val="tx1"/>
                        </a:solidFill>
                        <a:latin typeface="Cambria Math" panose="02040503050406030204" pitchFamily="18" charset="0"/>
                      </a:rPr>
                      <m:t>−?</m:t>
                    </m:r>
                  </m:oMath>
                </a14:m>
                <a:endParaRPr lang="ru-RU" dirty="0">
                  <a:solidFill>
                    <a:schemeClr val="tx1"/>
                  </a:solidFill>
                </a:endParaRPr>
              </a:p>
            </p:txBody>
          </p:sp>
        </mc:Choice>
        <mc:Fallback xmlns="">
          <p:sp>
            <p:nvSpPr>
              <p:cNvPr id="3" name="Объект 2">
                <a:extLst>
                  <a:ext uri="{FF2B5EF4-FFF2-40B4-BE49-F238E27FC236}">
                    <a16:creationId xmlns:a16="http://schemas.microsoft.com/office/drawing/2014/main" id="{BAD9E163-6842-45AF-9126-FD2B0C980159}"/>
                  </a:ext>
                </a:extLst>
              </p:cNvPr>
              <p:cNvSpPr>
                <a:spLocks noGrp="1" noRot="1" noChangeAspect="1" noMove="1" noResize="1" noEditPoints="1" noAdjustHandles="1" noChangeArrowheads="1" noChangeShapeType="1" noTextEdit="1"/>
              </p:cNvSpPr>
              <p:nvPr>
                <p:ph sz="half" idx="1"/>
              </p:nvPr>
            </p:nvSpPr>
            <p:spPr>
              <a:xfrm>
                <a:off x="745725" y="2574524"/>
                <a:ext cx="2201662" cy="3681814"/>
              </a:xfrm>
              <a:blipFill>
                <a:blip r:embed="rId3"/>
                <a:stretch>
                  <a:fillRect l="-554"/>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4" name="Объект 3">
                <a:extLst>
                  <a:ext uri="{FF2B5EF4-FFF2-40B4-BE49-F238E27FC236}">
                    <a16:creationId xmlns:a16="http://schemas.microsoft.com/office/drawing/2014/main" id="{4744AE9A-3BAB-4381-A6E1-48B0038AE703}"/>
                  </a:ext>
                </a:extLst>
              </p:cNvPr>
              <p:cNvSpPr>
                <a:spLocks noGrp="1"/>
              </p:cNvSpPr>
              <p:nvPr>
                <p:ph sz="half" idx="2"/>
              </p:nvPr>
            </p:nvSpPr>
            <p:spPr>
              <a:xfrm>
                <a:off x="3151573" y="2388093"/>
                <a:ext cx="6899261" cy="3868244"/>
              </a:xfrm>
            </p:spPr>
            <p:txBody>
              <a:bodyPr/>
              <a:lstStyle/>
              <a:p>
                <a14:m>
                  <m:oMath xmlns:m="http://schemas.openxmlformats.org/officeDocument/2006/math">
                    <m:sSub>
                      <m:sSubPr>
                        <m:ctrlPr>
                          <a:rPr kumimoji="0" lang="ru-RU" sz="18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sSubPr>
                      <m:e>
                        <m:r>
                          <a:rPr kumimoji="0" lang="en-US" sz="18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𝑆</m:t>
                        </m:r>
                      </m:e>
                      <m:sub>
                        <m:r>
                          <a:rPr kumimoji="0" lang="en-US" sz="18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𝑛</m:t>
                        </m:r>
                      </m:sub>
                    </m:sSub>
                  </m:oMath>
                </a14:m>
                <a:r>
                  <a:rPr kumimoji="0" lang="en-US" sz="1800" b="0" i="0" u="none" strike="noStrike" kern="1200" cap="none" spc="0" normalizeH="0" baseline="0" noProof="0" dirty="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a:t>=</a:t>
                </a:r>
                <a14:m>
                  <m:oMath xmlns:m="http://schemas.openxmlformats.org/officeDocument/2006/math">
                    <m:f>
                      <m:fPr>
                        <m:ctrlPr>
                          <a:rPr kumimoji="0" lang="en-US" sz="18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fPr>
                      <m:num>
                        <m:d>
                          <m:dPr>
                            <m:ctrlPr>
                              <a:rPr kumimoji="0" lang="en-US" sz="18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dPr>
                          <m:e>
                            <m:sSub>
                              <m:sSubPr>
                                <m:ctrlPr>
                                  <a:rPr kumimoji="0" lang="en-US" sz="18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sSubPr>
                              <m:e>
                                <m:r>
                                  <a:rPr kumimoji="0" lang="en-US" sz="18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𝑎</m:t>
                                </m:r>
                              </m:e>
                              <m:sub>
                                <m:r>
                                  <a:rPr kumimoji="0" lang="en-US" sz="18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1</m:t>
                                </m:r>
                              </m:sub>
                            </m:sSub>
                            <m:r>
                              <a:rPr kumimoji="0" lang="en-US" sz="18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m:t>
                            </m:r>
                            <m:sSub>
                              <m:sSubPr>
                                <m:ctrlP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sSubPr>
                              <m:e>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𝑎</m:t>
                                </m:r>
                              </m:e>
                              <m:sub>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𝑛</m:t>
                                </m:r>
                              </m:sub>
                            </m:sSub>
                          </m:e>
                        </m:d>
                        <m:r>
                          <a:rPr kumimoji="0" lang="en-US" sz="18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𝑛</m:t>
                        </m:r>
                      </m:num>
                      <m:den>
                        <m:r>
                          <a:rPr kumimoji="0" lang="en-US" sz="18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2</m:t>
                        </m:r>
                      </m:den>
                    </m:f>
                  </m:oMath>
                </a14:m>
                <a:r>
                  <a:rPr lang="en-US" dirty="0"/>
                  <a:t>           </a:t>
                </a:r>
                <a14:m>
                  <m:oMath xmlns:m="http://schemas.openxmlformats.org/officeDocument/2006/math">
                    <m:sSub>
                      <m:sSubPr>
                        <m:ctrlPr>
                          <a:rPr lang="en-US" i="1" dirty="0" smtClean="0">
                            <a:solidFill>
                              <a:schemeClr val="bg2">
                                <a:lumMod val="40000"/>
                                <a:lumOff val="60000"/>
                              </a:schemeClr>
                            </a:solidFill>
                            <a:latin typeface="Cambria Math" panose="02040503050406030204" pitchFamily="18" charset="0"/>
                          </a:rPr>
                        </m:ctrlPr>
                      </m:sSubPr>
                      <m:e>
                        <m:r>
                          <a:rPr lang="en-US" b="0" i="1" dirty="0" smtClean="0">
                            <a:solidFill>
                              <a:schemeClr val="bg2">
                                <a:lumMod val="40000"/>
                                <a:lumOff val="60000"/>
                              </a:schemeClr>
                            </a:solidFill>
                            <a:latin typeface="Cambria Math" panose="02040503050406030204" pitchFamily="18" charset="0"/>
                          </a:rPr>
                          <m:t>𝑆</m:t>
                        </m:r>
                      </m:e>
                      <m:sub>
                        <m:r>
                          <a:rPr lang="en-US" b="0" i="1" dirty="0" smtClean="0">
                            <a:solidFill>
                              <a:schemeClr val="bg2">
                                <a:lumMod val="40000"/>
                                <a:lumOff val="60000"/>
                              </a:schemeClr>
                            </a:solidFill>
                            <a:latin typeface="Cambria Math" panose="02040503050406030204" pitchFamily="18" charset="0"/>
                          </a:rPr>
                          <m:t>2</m:t>
                        </m:r>
                      </m:sub>
                    </m:sSub>
                    <m:r>
                      <a:rPr lang="en-US" b="0" i="1" dirty="0" smtClean="0">
                        <a:solidFill>
                          <a:schemeClr val="bg2">
                            <a:lumMod val="40000"/>
                            <a:lumOff val="60000"/>
                          </a:schemeClr>
                        </a:solidFill>
                        <a:latin typeface="Cambria Math" panose="02040503050406030204" pitchFamily="18" charset="0"/>
                      </a:rPr>
                      <m:t>=5</m:t>
                    </m:r>
                    <m:r>
                      <a:rPr lang="en-US" b="0" i="1" dirty="0" smtClean="0">
                        <a:solidFill>
                          <a:schemeClr val="bg2">
                            <a:lumMod val="40000"/>
                            <a:lumOff val="60000"/>
                          </a:schemeClr>
                        </a:solidFill>
                        <a:latin typeface="Cambria Math" panose="02040503050406030204" pitchFamily="18" charset="0"/>
                      </a:rPr>
                      <m:t>𝑛</m:t>
                    </m:r>
                  </m:oMath>
                </a14:m>
                <a:endParaRPr lang="en-US" dirty="0">
                  <a:solidFill>
                    <a:schemeClr val="bg2">
                      <a:lumMod val="40000"/>
                      <a:lumOff val="60000"/>
                    </a:schemeClr>
                  </a:solidFill>
                </a:endParaRPr>
              </a:p>
              <a:p>
                <a14:m>
                  <m:oMath xmlns:m="http://schemas.openxmlformats.org/officeDocument/2006/math">
                    <m:sSub>
                      <m:sSubPr>
                        <m:ctrlP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sSubPr>
                      <m:e>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𝑎</m:t>
                        </m:r>
                      </m:e>
                      <m:sub>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𝑛</m:t>
                        </m:r>
                      </m:sub>
                    </m:sSub>
                  </m:oMath>
                </a14:m>
                <a:r>
                  <a:rPr kumimoji="0" lang="en-US" sz="1800" b="0" i="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a:t>
                </a:r>
                <a14:m>
                  <m:oMath xmlns:m="http://schemas.openxmlformats.org/officeDocument/2006/math">
                    <m:sSub>
                      <m:sSubPr>
                        <m:ctrlP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sSubPr>
                      <m:e>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𝑎</m:t>
                        </m:r>
                      </m:e>
                      <m:sub>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1</m:t>
                        </m:r>
                      </m:sub>
                    </m:sSub>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m:t>
                    </m:r>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𝑑</m:t>
                    </m:r>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m:t>
                    </m:r>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𝑛</m:t>
                    </m:r>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−1)</m:t>
                    </m:r>
                  </m:oMath>
                </a14:m>
                <a:r>
                  <a:rPr lang="en-US" dirty="0"/>
                  <a:t>  =&gt; </a:t>
                </a:r>
                <a14:m>
                  <m:oMath xmlns:m="http://schemas.openxmlformats.org/officeDocument/2006/math">
                    <m:sSub>
                      <m:sSubPr>
                        <m:ctrlPr>
                          <a:rPr lang="en-US" i="1">
                            <a:solidFill>
                              <a:schemeClr val="bg2">
                                <a:lumMod val="40000"/>
                                <a:lumOff val="60000"/>
                              </a:schemeClr>
                            </a:solidFill>
                            <a:latin typeface="Cambria Math" panose="02040503050406030204" pitchFamily="18" charset="0"/>
                            <a:ea typeface="Cambria Math" panose="02040503050406030204" pitchFamily="18" charset="0"/>
                          </a:rPr>
                        </m:ctrlPr>
                      </m:sSubPr>
                      <m:e>
                        <m:r>
                          <a:rPr lang="en-US" i="1">
                            <a:solidFill>
                              <a:schemeClr val="bg2">
                                <a:lumMod val="40000"/>
                                <a:lumOff val="60000"/>
                              </a:schemeClr>
                            </a:solidFill>
                            <a:latin typeface="Cambria Math" panose="02040503050406030204" pitchFamily="18" charset="0"/>
                            <a:ea typeface="Cambria Math" panose="02040503050406030204" pitchFamily="18" charset="0"/>
                          </a:rPr>
                          <m:t>𝑎</m:t>
                        </m:r>
                      </m:e>
                      <m:sub>
                        <m:r>
                          <a:rPr lang="en-US" i="1">
                            <a:solidFill>
                              <a:schemeClr val="bg2">
                                <a:lumMod val="40000"/>
                                <a:lumOff val="60000"/>
                              </a:schemeClr>
                            </a:solidFill>
                            <a:latin typeface="Cambria Math" panose="02040503050406030204" pitchFamily="18" charset="0"/>
                            <a:ea typeface="Cambria Math" panose="02040503050406030204" pitchFamily="18" charset="0"/>
                          </a:rPr>
                          <m:t>𝑛</m:t>
                        </m:r>
                      </m:sub>
                    </m:sSub>
                  </m:oMath>
                </a14:m>
                <a:r>
                  <a:rPr lang="en-US" dirty="0">
                    <a:solidFill>
                      <a:schemeClr val="bg2">
                        <a:lumMod val="40000"/>
                        <a:lumOff val="60000"/>
                      </a:schemeClr>
                    </a:solidFill>
                    <a:latin typeface="Cambria Math" panose="02040503050406030204" pitchFamily="18" charset="0"/>
                    <a:ea typeface="Cambria Math" panose="02040503050406030204" pitchFamily="18" charset="0"/>
                  </a:rPr>
                  <a:t>=1,5</a:t>
                </a:r>
                <a14:m>
                  <m:oMath xmlns:m="http://schemas.openxmlformats.org/officeDocument/2006/math">
                    <m:r>
                      <a:rPr lang="en-US" i="1" dirty="0">
                        <a:solidFill>
                          <a:schemeClr val="bg2">
                            <a:lumMod val="40000"/>
                            <a:lumOff val="60000"/>
                          </a:schemeClr>
                        </a:solidFill>
                        <a:latin typeface="Cambria Math" panose="02040503050406030204" pitchFamily="18" charset="0"/>
                        <a:ea typeface="Cambria Math" panose="02040503050406030204" pitchFamily="18" charset="0"/>
                      </a:rPr>
                      <m:t>+</m:t>
                    </m:r>
                    <m:r>
                      <a:rPr lang="en-US" b="0" i="1" dirty="0" smtClean="0">
                        <a:solidFill>
                          <a:schemeClr val="bg2">
                            <a:lumMod val="40000"/>
                            <a:lumOff val="60000"/>
                          </a:schemeClr>
                        </a:solidFill>
                        <a:latin typeface="Cambria Math" panose="02040503050406030204" pitchFamily="18" charset="0"/>
                        <a:ea typeface="Cambria Math" panose="02040503050406030204" pitchFamily="18" charset="0"/>
                      </a:rPr>
                      <m:t>0,5</m:t>
                    </m:r>
                    <m:r>
                      <a:rPr lang="en-US" i="1" dirty="0" smtClean="0">
                        <a:solidFill>
                          <a:schemeClr val="bg2">
                            <a:lumMod val="40000"/>
                            <a:lumOff val="60000"/>
                          </a:schemeClr>
                        </a:solidFill>
                        <a:latin typeface="Cambria Math" panose="02040503050406030204" pitchFamily="18" charset="0"/>
                        <a:ea typeface="Cambria Math" panose="02040503050406030204" pitchFamily="18" charset="0"/>
                      </a:rPr>
                      <m:t> </m:t>
                    </m:r>
                    <m:r>
                      <a:rPr lang="en-US" i="1" dirty="0">
                        <a:solidFill>
                          <a:schemeClr val="bg2">
                            <a:lumMod val="40000"/>
                            <a:lumOff val="60000"/>
                          </a:schemeClr>
                        </a:solidFill>
                        <a:latin typeface="Cambria Math" panose="02040503050406030204" pitchFamily="18" charset="0"/>
                        <a:ea typeface="Cambria Math" panose="02040503050406030204" pitchFamily="18" charset="0"/>
                      </a:rPr>
                      <m:t>(</m:t>
                    </m:r>
                    <m:r>
                      <a:rPr lang="en-US" i="1" dirty="0">
                        <a:solidFill>
                          <a:schemeClr val="bg2">
                            <a:lumMod val="40000"/>
                            <a:lumOff val="60000"/>
                          </a:schemeClr>
                        </a:solidFill>
                        <a:latin typeface="Cambria Math" panose="02040503050406030204" pitchFamily="18" charset="0"/>
                        <a:ea typeface="Cambria Math" panose="02040503050406030204" pitchFamily="18" charset="0"/>
                      </a:rPr>
                      <m:t>𝑛</m:t>
                    </m:r>
                    <m:r>
                      <a:rPr lang="en-US" i="1" dirty="0">
                        <a:solidFill>
                          <a:schemeClr val="bg2">
                            <a:lumMod val="40000"/>
                            <a:lumOff val="60000"/>
                          </a:schemeClr>
                        </a:solidFill>
                        <a:latin typeface="Cambria Math" panose="02040503050406030204" pitchFamily="18" charset="0"/>
                        <a:ea typeface="Cambria Math" panose="02040503050406030204" pitchFamily="18" charset="0"/>
                      </a:rPr>
                      <m:t>−1)</m:t>
                    </m:r>
                  </m:oMath>
                </a14:m>
                <a:r>
                  <a:rPr lang="en-US" dirty="0">
                    <a:solidFill>
                      <a:schemeClr val="bg2">
                        <a:lumMod val="40000"/>
                        <a:lumOff val="60000"/>
                      </a:schemeClr>
                    </a:solidFill>
                    <a:latin typeface="Cambria Math" panose="02040503050406030204" pitchFamily="18" charset="0"/>
                    <a:ea typeface="Cambria Math" panose="02040503050406030204" pitchFamily="18" charset="0"/>
                  </a:rPr>
                  <a:t>   </a:t>
                </a:r>
                <a:r>
                  <a:rPr lang="en-US" dirty="0">
                    <a:latin typeface="Cambria Math" panose="02040503050406030204" pitchFamily="18" charset="0"/>
                    <a:ea typeface="Cambria Math" panose="02040503050406030204" pitchFamily="18" charset="0"/>
                  </a:rPr>
                  <a:t>=&gt; </a:t>
                </a:r>
                <a14:m>
                  <m:oMath xmlns:m="http://schemas.openxmlformats.org/officeDocument/2006/math">
                    <m:sSub>
                      <m:sSubPr>
                        <m:ctrlPr>
                          <a:rPr lang="en-US" i="1">
                            <a:solidFill>
                              <a:schemeClr val="bg2">
                                <a:lumMod val="40000"/>
                                <a:lumOff val="60000"/>
                              </a:schemeClr>
                            </a:solidFill>
                            <a:latin typeface="Cambria Math" panose="02040503050406030204" pitchFamily="18" charset="0"/>
                            <a:ea typeface="Cambria Math" panose="02040503050406030204" pitchFamily="18" charset="0"/>
                          </a:rPr>
                        </m:ctrlPr>
                      </m:sSubPr>
                      <m:e>
                        <m:r>
                          <a:rPr lang="en-US" i="1">
                            <a:solidFill>
                              <a:schemeClr val="bg2">
                                <a:lumMod val="40000"/>
                                <a:lumOff val="60000"/>
                              </a:schemeClr>
                            </a:solidFill>
                            <a:latin typeface="Cambria Math" panose="02040503050406030204" pitchFamily="18" charset="0"/>
                            <a:ea typeface="Cambria Math" panose="02040503050406030204" pitchFamily="18" charset="0"/>
                          </a:rPr>
                          <m:t>𝑎</m:t>
                        </m:r>
                      </m:e>
                      <m:sub>
                        <m:r>
                          <a:rPr lang="en-US" i="1">
                            <a:solidFill>
                              <a:schemeClr val="bg2">
                                <a:lumMod val="40000"/>
                                <a:lumOff val="60000"/>
                              </a:schemeClr>
                            </a:solidFill>
                            <a:latin typeface="Cambria Math" panose="02040503050406030204" pitchFamily="18" charset="0"/>
                            <a:ea typeface="Cambria Math" panose="02040503050406030204" pitchFamily="18" charset="0"/>
                          </a:rPr>
                          <m:t>𝑛</m:t>
                        </m:r>
                      </m:sub>
                    </m:sSub>
                  </m:oMath>
                </a14:m>
                <a:r>
                  <a:rPr lang="en-US" dirty="0">
                    <a:solidFill>
                      <a:schemeClr val="bg2">
                        <a:lumMod val="40000"/>
                        <a:lumOff val="60000"/>
                      </a:schemeClr>
                    </a:solidFill>
                    <a:latin typeface="Cambria Math" panose="02040503050406030204" pitchFamily="18" charset="0"/>
                    <a:ea typeface="Cambria Math" panose="02040503050406030204" pitchFamily="18" charset="0"/>
                  </a:rPr>
                  <a:t>=1+0,5n</a:t>
                </a:r>
              </a:p>
              <a:p>
                <a:r>
                  <a:rPr lang="en-US" sz="2000" dirty="0">
                    <a:solidFill>
                      <a:srgbClr val="1E5155">
                        <a:lumMod val="40000"/>
                        <a:lumOff val="60000"/>
                      </a:srgbClr>
                    </a:solidFill>
                    <a:latin typeface="Cambria Math" panose="02040503050406030204" pitchFamily="18" charset="0"/>
                    <a:ea typeface="Cambria Math" panose="02040503050406030204" pitchFamily="18" charset="0"/>
                  </a:rPr>
                  <a:t>99</a:t>
                </a:r>
                <a:r>
                  <a:rPr kumimoji="0" lang="en-US" sz="2000" b="0" i="0" u="none" strike="noStrike" kern="1200" cap="none" spc="0" normalizeH="0" baseline="0" noProof="0" dirty="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rPr>
                  <a:t>=</a:t>
                </a:r>
                <a14:m>
                  <m:oMath xmlns:m="http://schemas.openxmlformats.org/officeDocument/2006/math">
                    <m:f>
                      <m:fPr>
                        <m:ctrlP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rPr>
                        </m:ctrlPr>
                      </m:fPr>
                      <m:num>
                        <m:d>
                          <m:dPr>
                            <m:ctrlP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rPr>
                            </m:ctrlPr>
                          </m:dPr>
                          <m:e>
                            <m: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rPr>
                              <m:t>1,5+1+0,5</m:t>
                            </m:r>
                            <m: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rPr>
                              <m:t>𝑛</m:t>
                            </m:r>
                          </m:e>
                        </m:d>
                        <m: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rPr>
                          <m:t>𝑛</m:t>
                        </m:r>
                      </m:num>
                      <m:den>
                        <m: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rPr>
                          <m:t>2</m:t>
                        </m:r>
                      </m:den>
                    </m:f>
                  </m:oMath>
                </a14:m>
                <a:r>
                  <a:rPr lang="en-US" dirty="0"/>
                  <a:t> </a:t>
                </a:r>
                <a:r>
                  <a:rPr lang="en-US" dirty="0">
                    <a:solidFill>
                      <a:schemeClr val="bg2">
                        <a:lumMod val="40000"/>
                        <a:lumOff val="60000"/>
                      </a:schemeClr>
                    </a:solidFill>
                  </a:rPr>
                  <a:t>+</a:t>
                </a:r>
                <a14:m>
                  <m:oMath xmlns:m="http://schemas.openxmlformats.org/officeDocument/2006/math">
                    <m:r>
                      <a:rPr lang="en-US" b="0" i="1" dirty="0" smtClean="0">
                        <a:solidFill>
                          <a:schemeClr val="bg2">
                            <a:lumMod val="40000"/>
                            <a:lumOff val="60000"/>
                          </a:schemeClr>
                        </a:solidFill>
                        <a:latin typeface="Cambria Math" panose="02040503050406030204" pitchFamily="18" charset="0"/>
                      </a:rPr>
                      <m:t>5</m:t>
                    </m:r>
                    <m:r>
                      <a:rPr lang="en-US" b="0" i="1" dirty="0" smtClean="0">
                        <a:solidFill>
                          <a:schemeClr val="bg2">
                            <a:lumMod val="40000"/>
                            <a:lumOff val="60000"/>
                          </a:schemeClr>
                        </a:solidFill>
                        <a:latin typeface="Cambria Math" panose="02040503050406030204" pitchFamily="18" charset="0"/>
                      </a:rPr>
                      <m:t>𝑛</m:t>
                    </m:r>
                  </m:oMath>
                </a14:m>
                <a:r>
                  <a:rPr lang="en-US" dirty="0"/>
                  <a:t>| · 2</a:t>
                </a:r>
              </a:p>
              <a:p>
                <a14:m>
                  <m:oMath xmlns:m="http://schemas.openxmlformats.org/officeDocument/2006/math">
                    <m:r>
                      <a:rPr lang="en-US" i="1">
                        <a:solidFill>
                          <a:schemeClr val="bg2">
                            <a:lumMod val="40000"/>
                            <a:lumOff val="60000"/>
                          </a:schemeClr>
                        </a:solidFill>
                        <a:latin typeface="Cambria Math" panose="02040503050406030204" pitchFamily="18" charset="0"/>
                      </a:rPr>
                      <m:t>1</m:t>
                    </m:r>
                    <m:r>
                      <a:rPr lang="en-US" b="0" i="1" smtClean="0">
                        <a:solidFill>
                          <a:schemeClr val="bg2">
                            <a:lumMod val="40000"/>
                            <a:lumOff val="60000"/>
                          </a:schemeClr>
                        </a:solidFill>
                        <a:latin typeface="Cambria Math" panose="02040503050406030204" pitchFamily="18" charset="0"/>
                      </a:rPr>
                      <m:t>98=2,5</m:t>
                    </m:r>
                    <m:r>
                      <a:rPr lang="en-US" b="0" i="1" smtClean="0">
                        <a:solidFill>
                          <a:schemeClr val="bg2">
                            <a:lumMod val="40000"/>
                            <a:lumOff val="60000"/>
                          </a:schemeClr>
                        </a:solidFill>
                        <a:latin typeface="Cambria Math" panose="02040503050406030204" pitchFamily="18" charset="0"/>
                      </a:rPr>
                      <m:t>𝑛</m:t>
                    </m:r>
                    <m:r>
                      <a:rPr lang="en-US" b="0" i="1" smtClean="0">
                        <a:solidFill>
                          <a:schemeClr val="bg2">
                            <a:lumMod val="40000"/>
                            <a:lumOff val="60000"/>
                          </a:schemeClr>
                        </a:solidFill>
                        <a:latin typeface="Cambria Math" panose="02040503050406030204" pitchFamily="18" charset="0"/>
                      </a:rPr>
                      <m:t>+0,5</m:t>
                    </m:r>
                    <m:sSup>
                      <m:sSupPr>
                        <m:ctrlPr>
                          <a:rPr lang="en-US" b="0" i="1" smtClean="0">
                            <a:solidFill>
                              <a:schemeClr val="bg2">
                                <a:lumMod val="40000"/>
                                <a:lumOff val="60000"/>
                              </a:schemeClr>
                            </a:solidFill>
                            <a:latin typeface="Cambria Math" panose="02040503050406030204" pitchFamily="18" charset="0"/>
                          </a:rPr>
                        </m:ctrlPr>
                      </m:sSupPr>
                      <m:e>
                        <m:r>
                          <a:rPr lang="en-US" b="0" i="1" smtClean="0">
                            <a:solidFill>
                              <a:schemeClr val="bg2">
                                <a:lumMod val="40000"/>
                                <a:lumOff val="60000"/>
                              </a:schemeClr>
                            </a:solidFill>
                            <a:latin typeface="Cambria Math" panose="02040503050406030204" pitchFamily="18" charset="0"/>
                          </a:rPr>
                          <m:t>𝑛</m:t>
                        </m:r>
                      </m:e>
                      <m:sup>
                        <m:r>
                          <a:rPr lang="en-US" b="0" i="1" smtClean="0">
                            <a:solidFill>
                              <a:schemeClr val="bg2">
                                <a:lumMod val="40000"/>
                                <a:lumOff val="60000"/>
                              </a:schemeClr>
                            </a:solidFill>
                            <a:latin typeface="Cambria Math" panose="02040503050406030204" pitchFamily="18" charset="0"/>
                          </a:rPr>
                          <m:t>2</m:t>
                        </m:r>
                      </m:sup>
                    </m:sSup>
                  </m:oMath>
                </a14:m>
                <a:r>
                  <a:rPr lang="en-US" dirty="0">
                    <a:solidFill>
                      <a:schemeClr val="bg2">
                        <a:lumMod val="40000"/>
                        <a:lumOff val="60000"/>
                      </a:schemeClr>
                    </a:solidFill>
                  </a:rPr>
                  <a:t>+</a:t>
                </a:r>
                <a14:m>
                  <m:oMath xmlns:m="http://schemas.openxmlformats.org/officeDocument/2006/math">
                    <m:r>
                      <a:rPr lang="en-US" b="0" i="1" dirty="0" smtClean="0">
                        <a:solidFill>
                          <a:schemeClr val="bg2">
                            <a:lumMod val="40000"/>
                            <a:lumOff val="60000"/>
                          </a:schemeClr>
                        </a:solidFill>
                        <a:latin typeface="Cambria Math" panose="02040503050406030204" pitchFamily="18" charset="0"/>
                      </a:rPr>
                      <m:t>10</m:t>
                    </m:r>
                    <m:r>
                      <a:rPr lang="en-US" b="0" i="1" dirty="0" smtClean="0">
                        <a:solidFill>
                          <a:schemeClr val="bg2">
                            <a:lumMod val="40000"/>
                            <a:lumOff val="60000"/>
                          </a:schemeClr>
                        </a:solidFill>
                        <a:latin typeface="Cambria Math" panose="02040503050406030204" pitchFamily="18" charset="0"/>
                      </a:rPr>
                      <m:t>𝑛</m:t>
                    </m:r>
                  </m:oMath>
                </a14:m>
                <a:r>
                  <a:rPr lang="en-US" dirty="0">
                    <a:solidFill>
                      <a:schemeClr val="bg2">
                        <a:lumMod val="40000"/>
                        <a:lumOff val="60000"/>
                      </a:schemeClr>
                    </a:solidFill>
                  </a:rPr>
                  <a:t>  </a:t>
                </a:r>
                <a:r>
                  <a:rPr lang="en-US" dirty="0"/>
                  <a:t>=&gt;   </a:t>
                </a:r>
                <a14:m>
                  <m:oMath xmlns:m="http://schemas.openxmlformats.org/officeDocument/2006/math">
                    <m:r>
                      <a:rPr lang="en-US" b="0" i="1" smtClean="0">
                        <a:solidFill>
                          <a:schemeClr val="bg2">
                            <a:lumMod val="40000"/>
                            <a:lumOff val="60000"/>
                          </a:schemeClr>
                        </a:solidFill>
                        <a:latin typeface="Cambria Math" panose="02040503050406030204" pitchFamily="18" charset="0"/>
                      </a:rPr>
                      <m:t>0,5</m:t>
                    </m:r>
                    <m:sSup>
                      <m:sSupPr>
                        <m:ctrlPr>
                          <a:rPr lang="en-US" b="0" i="1" smtClean="0">
                            <a:solidFill>
                              <a:schemeClr val="bg2">
                                <a:lumMod val="40000"/>
                                <a:lumOff val="60000"/>
                              </a:schemeClr>
                            </a:solidFill>
                            <a:latin typeface="Cambria Math" panose="02040503050406030204" pitchFamily="18" charset="0"/>
                          </a:rPr>
                        </m:ctrlPr>
                      </m:sSupPr>
                      <m:e>
                        <m:r>
                          <a:rPr lang="en-US" b="0" i="1" smtClean="0">
                            <a:solidFill>
                              <a:schemeClr val="bg2">
                                <a:lumMod val="40000"/>
                                <a:lumOff val="60000"/>
                              </a:schemeClr>
                            </a:solidFill>
                            <a:latin typeface="Cambria Math" panose="02040503050406030204" pitchFamily="18" charset="0"/>
                          </a:rPr>
                          <m:t>𝑛</m:t>
                        </m:r>
                      </m:e>
                      <m:sup>
                        <m:r>
                          <a:rPr lang="en-US" b="0" i="1" smtClean="0">
                            <a:solidFill>
                              <a:schemeClr val="bg2">
                                <a:lumMod val="40000"/>
                                <a:lumOff val="60000"/>
                              </a:schemeClr>
                            </a:solidFill>
                            <a:latin typeface="Cambria Math" panose="02040503050406030204" pitchFamily="18" charset="0"/>
                          </a:rPr>
                          <m:t>2</m:t>
                        </m:r>
                      </m:sup>
                    </m:sSup>
                    <m:r>
                      <a:rPr lang="en-US" b="0" i="1" smtClean="0">
                        <a:solidFill>
                          <a:schemeClr val="bg2">
                            <a:lumMod val="40000"/>
                            <a:lumOff val="60000"/>
                          </a:schemeClr>
                        </a:solidFill>
                        <a:latin typeface="Cambria Math" panose="02040503050406030204" pitchFamily="18" charset="0"/>
                      </a:rPr>
                      <m:t>+12,5</m:t>
                    </m:r>
                    <m:r>
                      <a:rPr lang="en-US" b="0" i="1" smtClean="0">
                        <a:solidFill>
                          <a:schemeClr val="bg2">
                            <a:lumMod val="40000"/>
                            <a:lumOff val="60000"/>
                          </a:schemeClr>
                        </a:solidFill>
                        <a:latin typeface="Cambria Math" panose="02040503050406030204" pitchFamily="18" charset="0"/>
                      </a:rPr>
                      <m:t>𝑛</m:t>
                    </m:r>
                    <m:r>
                      <a:rPr lang="en-US" b="0" i="1" smtClean="0">
                        <a:solidFill>
                          <a:schemeClr val="bg2">
                            <a:lumMod val="40000"/>
                            <a:lumOff val="60000"/>
                          </a:schemeClr>
                        </a:solidFill>
                        <a:latin typeface="Cambria Math" panose="02040503050406030204" pitchFamily="18" charset="0"/>
                      </a:rPr>
                      <m:t>−198=0</m:t>
                    </m:r>
                  </m:oMath>
                </a14:m>
                <a:r>
                  <a:rPr lang="en-US" dirty="0"/>
                  <a:t> |·2</a:t>
                </a:r>
              </a:p>
              <a:p>
                <a:r>
                  <a:rPr lang="ru-RU" dirty="0"/>
                  <a:t>Решая квадратное уравнение </a:t>
                </a:r>
                <a14:m>
                  <m:oMath xmlns:m="http://schemas.openxmlformats.org/officeDocument/2006/math">
                    <m:sSup>
                      <m:sSupPr>
                        <m:ctrlPr>
                          <a:rPr lang="en-US" i="1">
                            <a:solidFill>
                              <a:schemeClr val="bg2">
                                <a:lumMod val="40000"/>
                                <a:lumOff val="60000"/>
                              </a:schemeClr>
                            </a:solidFill>
                            <a:latin typeface="Cambria Math" panose="02040503050406030204" pitchFamily="18" charset="0"/>
                          </a:rPr>
                        </m:ctrlPr>
                      </m:sSupPr>
                      <m:e>
                        <m:r>
                          <a:rPr lang="en-US" i="1">
                            <a:solidFill>
                              <a:schemeClr val="bg2">
                                <a:lumMod val="40000"/>
                                <a:lumOff val="60000"/>
                              </a:schemeClr>
                            </a:solidFill>
                            <a:latin typeface="Cambria Math" panose="02040503050406030204" pitchFamily="18" charset="0"/>
                          </a:rPr>
                          <m:t>𝑛</m:t>
                        </m:r>
                      </m:e>
                      <m:sup>
                        <m:r>
                          <a:rPr lang="en-US" i="1">
                            <a:solidFill>
                              <a:schemeClr val="bg2">
                                <a:lumMod val="40000"/>
                                <a:lumOff val="60000"/>
                              </a:schemeClr>
                            </a:solidFill>
                            <a:latin typeface="Cambria Math" panose="02040503050406030204" pitchFamily="18" charset="0"/>
                          </a:rPr>
                          <m:t>2</m:t>
                        </m:r>
                      </m:sup>
                    </m:sSup>
                    <m:r>
                      <a:rPr lang="ru-RU" b="0" i="1" smtClean="0">
                        <a:solidFill>
                          <a:schemeClr val="bg2">
                            <a:lumMod val="40000"/>
                            <a:lumOff val="60000"/>
                          </a:schemeClr>
                        </a:solidFill>
                        <a:latin typeface="Cambria Math" panose="02040503050406030204" pitchFamily="18" charset="0"/>
                      </a:rPr>
                      <m:t>+2</m:t>
                    </m:r>
                    <m:r>
                      <a:rPr lang="en-US" b="0" i="1" smtClean="0">
                        <a:solidFill>
                          <a:schemeClr val="bg2">
                            <a:lumMod val="40000"/>
                            <a:lumOff val="60000"/>
                          </a:schemeClr>
                        </a:solidFill>
                        <a:latin typeface="Cambria Math" panose="02040503050406030204" pitchFamily="18" charset="0"/>
                      </a:rPr>
                      <m:t>5</m:t>
                    </m:r>
                    <m:r>
                      <a:rPr lang="en-US" i="1">
                        <a:solidFill>
                          <a:schemeClr val="bg2">
                            <a:lumMod val="40000"/>
                            <a:lumOff val="60000"/>
                          </a:schemeClr>
                        </a:solidFill>
                        <a:latin typeface="Cambria Math" panose="02040503050406030204" pitchFamily="18" charset="0"/>
                      </a:rPr>
                      <m:t>𝑛</m:t>
                    </m:r>
                    <m:r>
                      <a:rPr lang="en-US" b="0" i="1" smtClean="0">
                        <a:solidFill>
                          <a:schemeClr val="bg2">
                            <a:lumMod val="40000"/>
                            <a:lumOff val="60000"/>
                          </a:schemeClr>
                        </a:solidFill>
                        <a:latin typeface="Cambria Math" panose="02040503050406030204" pitchFamily="18" charset="0"/>
                      </a:rPr>
                      <m:t>−3</m:t>
                    </m:r>
                    <m:r>
                      <a:rPr lang="en-US" i="1">
                        <a:solidFill>
                          <a:schemeClr val="bg2">
                            <a:lumMod val="40000"/>
                            <a:lumOff val="60000"/>
                          </a:schemeClr>
                        </a:solidFill>
                        <a:latin typeface="Cambria Math" panose="02040503050406030204" pitchFamily="18" charset="0"/>
                      </a:rPr>
                      <m:t>9</m:t>
                    </m:r>
                    <m:r>
                      <a:rPr lang="en-US" b="0" i="1" smtClean="0">
                        <a:solidFill>
                          <a:schemeClr val="bg2">
                            <a:lumMod val="40000"/>
                            <a:lumOff val="60000"/>
                          </a:schemeClr>
                        </a:solidFill>
                        <a:latin typeface="Cambria Math" panose="02040503050406030204" pitchFamily="18" charset="0"/>
                      </a:rPr>
                      <m:t>6</m:t>
                    </m:r>
                    <m:r>
                      <a:rPr lang="en-US" i="1">
                        <a:solidFill>
                          <a:schemeClr val="bg2">
                            <a:lumMod val="40000"/>
                            <a:lumOff val="60000"/>
                          </a:schemeClr>
                        </a:solidFill>
                        <a:latin typeface="Cambria Math" panose="02040503050406030204" pitchFamily="18" charset="0"/>
                      </a:rPr>
                      <m:t>=</m:t>
                    </m:r>
                    <m:r>
                      <a:rPr lang="ru-RU" b="0" i="1" smtClean="0">
                        <a:solidFill>
                          <a:schemeClr val="bg2">
                            <a:lumMod val="40000"/>
                            <a:lumOff val="60000"/>
                          </a:schemeClr>
                        </a:solidFill>
                        <a:latin typeface="Cambria Math" panose="02040503050406030204" pitchFamily="18" charset="0"/>
                      </a:rPr>
                      <m:t>0</m:t>
                    </m:r>
                  </m:oMath>
                </a14:m>
                <a:r>
                  <a:rPr lang="en-US" dirty="0">
                    <a:solidFill>
                      <a:schemeClr val="bg2">
                        <a:lumMod val="40000"/>
                        <a:lumOff val="60000"/>
                      </a:schemeClr>
                    </a:solidFill>
                  </a:rPr>
                  <a:t>,</a:t>
                </a:r>
                <a:endParaRPr lang="ru-RU" dirty="0">
                  <a:solidFill>
                    <a:schemeClr val="bg2">
                      <a:lumMod val="40000"/>
                      <a:lumOff val="60000"/>
                    </a:schemeClr>
                  </a:solidFill>
                </a:endParaRPr>
              </a:p>
              <a:p>
                <a:r>
                  <a:rPr lang="ru-RU" dirty="0"/>
                  <a:t>получим корни:    </a:t>
                </a:r>
                <a14:m>
                  <m:oMath xmlns:m="http://schemas.openxmlformats.org/officeDocument/2006/math">
                    <m:sSub>
                      <m:sSubPr>
                        <m:ctrlPr>
                          <a:rPr lang="ru-RU"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𝑛</m:t>
                        </m:r>
                      </m:e>
                      <m:sub>
                        <m:r>
                          <a:rPr lang="en-US" b="0" i="1" smtClean="0">
                            <a:solidFill>
                              <a:schemeClr val="bg2">
                                <a:lumMod val="40000"/>
                                <a:lumOff val="60000"/>
                              </a:schemeClr>
                            </a:solidFill>
                            <a:latin typeface="Cambria Math" panose="02040503050406030204" pitchFamily="18" charset="0"/>
                          </a:rPr>
                          <m:t>1</m:t>
                        </m:r>
                      </m:sub>
                    </m:sSub>
                  </m:oMath>
                </a14:m>
                <a:r>
                  <a:rPr lang="en-US" dirty="0">
                    <a:solidFill>
                      <a:schemeClr val="bg2">
                        <a:lumMod val="40000"/>
                        <a:lumOff val="60000"/>
                      </a:schemeClr>
                    </a:solidFill>
                  </a:rPr>
                  <a:t>=11</a:t>
                </a:r>
                <a:r>
                  <a:rPr lang="ru-RU" dirty="0"/>
                  <a:t>;   </a:t>
                </a:r>
                <a14:m>
                  <m:oMath xmlns:m="http://schemas.openxmlformats.org/officeDocument/2006/math">
                    <m:sSub>
                      <m:sSubPr>
                        <m:ctrlPr>
                          <a:rPr lang="ru-RU" i="1" smtClean="0">
                            <a:latin typeface="Cambria Math" panose="02040503050406030204" pitchFamily="18" charset="0"/>
                          </a:rPr>
                        </m:ctrlPr>
                      </m:sSubPr>
                      <m:e>
                        <m:r>
                          <a:rPr lang="en-US" b="0" i="1" smtClean="0">
                            <a:latin typeface="Cambria Math" panose="02040503050406030204" pitchFamily="18" charset="0"/>
                          </a:rPr>
                          <m:t>𝑛</m:t>
                        </m:r>
                      </m:e>
                      <m:sub>
                        <m:r>
                          <a:rPr lang="en-US" b="0" i="1" smtClean="0">
                            <a:latin typeface="Cambria Math" panose="02040503050406030204" pitchFamily="18" charset="0"/>
                          </a:rPr>
                          <m:t>2</m:t>
                        </m:r>
                      </m:sub>
                    </m:sSub>
                  </m:oMath>
                </a14:m>
                <a:r>
                  <a:rPr lang="ru-RU" dirty="0"/>
                  <a:t>&lt;0    </a:t>
                </a:r>
                <a:endParaRPr lang="en-US" dirty="0"/>
              </a:p>
              <a:p>
                <a:endParaRPr lang="en-US" dirty="0"/>
              </a:p>
              <a:p>
                <a:r>
                  <a:rPr lang="en-US" dirty="0"/>
                  <a:t>                                               </a:t>
                </a:r>
                <a:r>
                  <a:rPr lang="ru-RU" dirty="0"/>
                  <a:t>Ответ: </a:t>
                </a:r>
                <a:r>
                  <a:rPr lang="en-US" dirty="0"/>
                  <a:t>11</a:t>
                </a:r>
                <a:endParaRPr lang="ru-RU" dirty="0"/>
              </a:p>
            </p:txBody>
          </p:sp>
        </mc:Choice>
        <mc:Fallback xmlns="">
          <p:sp>
            <p:nvSpPr>
              <p:cNvPr id="4" name="Объект 3">
                <a:extLst>
                  <a:ext uri="{FF2B5EF4-FFF2-40B4-BE49-F238E27FC236}">
                    <a16:creationId xmlns:a16="http://schemas.microsoft.com/office/drawing/2014/main" id="{4744AE9A-3BAB-4381-A6E1-48B0038AE703}"/>
                  </a:ext>
                </a:extLst>
              </p:cNvPr>
              <p:cNvSpPr>
                <a:spLocks noGrp="1" noRot="1" noChangeAspect="1" noMove="1" noResize="1" noEditPoints="1" noAdjustHandles="1" noChangeArrowheads="1" noChangeShapeType="1" noTextEdit="1"/>
              </p:cNvSpPr>
              <p:nvPr>
                <p:ph sz="half" idx="2"/>
              </p:nvPr>
            </p:nvSpPr>
            <p:spPr>
              <a:xfrm>
                <a:off x="3151573" y="2388093"/>
                <a:ext cx="6899261" cy="3868244"/>
              </a:xfrm>
              <a:blipFill>
                <a:blip r:embed="rId4"/>
                <a:stretch>
                  <a:fillRect l="-442"/>
                </a:stretch>
              </a:blipFill>
            </p:spPr>
            <p:txBody>
              <a:bodyPr/>
              <a:lstStyle/>
              <a:p>
                <a:r>
                  <a:rPr lang="ru-RU">
                    <a:noFill/>
                  </a:rPr>
                  <a:t> </a:t>
                </a:r>
              </a:p>
            </p:txBody>
          </p:sp>
        </mc:Fallback>
      </mc:AlternateContent>
    </p:spTree>
    <p:extLst>
      <p:ext uri="{BB962C8B-B14F-4D97-AF65-F5344CB8AC3E}">
        <p14:creationId xmlns:p14="http://schemas.microsoft.com/office/powerpoint/2010/main" val="14193406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713D73C-DC89-49EA-A1A8-F6342FBE0C43}"/>
              </a:ext>
            </a:extLst>
          </p:cNvPr>
          <p:cNvSpPr>
            <a:spLocks noGrp="1"/>
          </p:cNvSpPr>
          <p:nvPr>
            <p:ph type="title"/>
          </p:nvPr>
        </p:nvSpPr>
        <p:spPr/>
        <p:txBody>
          <a:bodyPr/>
          <a:lstStyle/>
          <a:p>
            <a:r>
              <a:rPr lang="ru-RU" sz="1800" dirty="0"/>
              <a:t>Задача </a:t>
            </a:r>
            <a:r>
              <a:rPr lang="en-US" sz="1800" dirty="0"/>
              <a:t>4</a:t>
            </a:r>
            <a:r>
              <a:rPr lang="ru-RU" sz="1800" dirty="0"/>
              <a:t>:</a:t>
            </a:r>
            <a:br>
              <a:rPr lang="ru-RU" sz="1800" dirty="0"/>
            </a:br>
            <a:r>
              <a:rPr lang="ru-RU" sz="1600" dirty="0"/>
              <a:t>В сосуде имеется несколько одинаковых кранов, которые открывают один за другим через равные промежутки времени. Через 8 часов после того, как был включен последний кран, сосуд был заполнен. Время, в течение которого были открыты первый и последний краны относятся как 5 : 1. Через сколько времени заполнится сосуд, если открыть все краны одновременно?</a:t>
            </a:r>
            <a:br>
              <a:rPr lang="en-US" sz="1600" dirty="0"/>
            </a:br>
            <a:r>
              <a:rPr lang="en-US" sz="1600" dirty="0"/>
              <a:t>         </a:t>
            </a:r>
            <a:br>
              <a:rPr lang="en-US" sz="1600" dirty="0"/>
            </a:br>
            <a:endParaRPr lang="ru-RU" sz="1600" dirty="0"/>
          </a:p>
        </p:txBody>
      </p:sp>
      <p:sp>
        <p:nvSpPr>
          <p:cNvPr id="3" name="Объект 2">
            <a:extLst>
              <a:ext uri="{FF2B5EF4-FFF2-40B4-BE49-F238E27FC236}">
                <a16:creationId xmlns:a16="http://schemas.microsoft.com/office/drawing/2014/main" id="{BAD9E163-6842-45AF-9126-FD2B0C980159}"/>
              </a:ext>
            </a:extLst>
          </p:cNvPr>
          <p:cNvSpPr>
            <a:spLocks noGrp="1"/>
          </p:cNvSpPr>
          <p:nvPr>
            <p:ph sz="half" idx="1"/>
          </p:nvPr>
        </p:nvSpPr>
        <p:spPr>
          <a:xfrm>
            <a:off x="745725" y="2157274"/>
            <a:ext cx="772357" cy="4099063"/>
          </a:xfrm>
        </p:spPr>
        <p:txBody>
          <a:bodyPr/>
          <a:lstStyle/>
          <a:p>
            <a:r>
              <a:rPr lang="en-US" dirty="0">
                <a:solidFill>
                  <a:schemeClr val="tx1"/>
                </a:solidFill>
              </a:rPr>
              <a:t> </a:t>
            </a:r>
            <a:endParaRPr lang="ru-RU" dirty="0">
              <a:solidFill>
                <a:schemeClr val="tx1"/>
              </a:solidFill>
            </a:endParaRPr>
          </a:p>
        </p:txBody>
      </p:sp>
      <mc:AlternateContent xmlns:mc="http://schemas.openxmlformats.org/markup-compatibility/2006" xmlns:a14="http://schemas.microsoft.com/office/drawing/2010/main">
        <mc:Choice Requires="a14">
          <p:sp>
            <p:nvSpPr>
              <p:cNvPr id="4" name="Объект 3">
                <a:extLst>
                  <a:ext uri="{FF2B5EF4-FFF2-40B4-BE49-F238E27FC236}">
                    <a16:creationId xmlns:a16="http://schemas.microsoft.com/office/drawing/2014/main" id="{4744AE9A-3BAB-4381-A6E1-48B0038AE703}"/>
                  </a:ext>
                </a:extLst>
              </p:cNvPr>
              <p:cNvSpPr>
                <a:spLocks noGrp="1"/>
              </p:cNvSpPr>
              <p:nvPr>
                <p:ph sz="half" idx="2"/>
              </p:nvPr>
            </p:nvSpPr>
            <p:spPr>
              <a:xfrm>
                <a:off x="1438183" y="2157273"/>
                <a:ext cx="8612652" cy="4099064"/>
              </a:xfrm>
            </p:spPr>
            <p:txBody>
              <a:bodyPr/>
              <a:lstStyle/>
              <a:p>
                <a:r>
                  <a:rPr kumimoji="0" lang="ru-RU" sz="1600" b="0" i="1"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Замечание: </a:t>
                </a:r>
                <a:r>
                  <a:rPr kumimoji="0" lang="ru-RU" sz="1600" b="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т. к. сосуд был заполнен через 8 часов после того, как был открыт последний кран, то 8 часов – время работы последнего крана. И это 1 часть времени. Тогда время работы первого крана – 5 частей, т. е. 40 часов. Обозначим за 1 всю выполненную кранами работу, а </a:t>
                </a:r>
                <a:r>
                  <a:rPr lang="en-US" sz="1600" dirty="0">
                    <a:solidFill>
                      <a:schemeClr val="bg2">
                        <a:lumMod val="40000"/>
                        <a:lumOff val="60000"/>
                      </a:schemeClr>
                    </a:solidFill>
                    <a:latin typeface="Cambria Math" panose="02040503050406030204" pitchFamily="18" charset="0"/>
                    <a:ea typeface="Cambria Math" panose="02040503050406030204" pitchFamily="18" charset="0"/>
                  </a:rPr>
                  <a:t>v – </a:t>
                </a:r>
                <a:r>
                  <a:rPr lang="ru-RU" sz="1600" dirty="0">
                    <a:solidFill>
                      <a:schemeClr val="bg2">
                        <a:lumMod val="40000"/>
                        <a:lumOff val="60000"/>
                      </a:schemeClr>
                    </a:solidFill>
                    <a:latin typeface="Cambria Math" panose="02040503050406030204" pitchFamily="18" charset="0"/>
                    <a:ea typeface="Cambria Math" panose="02040503050406030204" pitchFamily="18" charset="0"/>
                  </a:rPr>
                  <a:t>«скорость работы» каждого крана. </a:t>
                </a:r>
              </a:p>
              <a:p>
                <a:r>
                  <a:rPr kumimoji="0" lang="ru-RU" sz="1600" b="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Т. к. краны «</a:t>
                </a:r>
                <a:r>
                  <a:rPr lang="ru-RU" sz="1600" dirty="0"/>
                  <a:t>открывают один за другим через равные промежутки времени», </a:t>
                </a:r>
                <a:r>
                  <a:rPr lang="ru-RU" sz="1600" dirty="0">
                    <a:solidFill>
                      <a:schemeClr val="bg2">
                        <a:lumMod val="40000"/>
                        <a:lumOff val="60000"/>
                      </a:schemeClr>
                    </a:solidFill>
                    <a:latin typeface="Cambria Math" panose="02040503050406030204" pitchFamily="18" charset="0"/>
                    <a:ea typeface="Cambria Math" panose="02040503050406030204" pitchFamily="18" charset="0"/>
                  </a:rPr>
                  <a:t>то время их работы – арифметическая прогрессия, следовательно, выполненная ими работа (40</a:t>
                </a:r>
                <a:r>
                  <a:rPr lang="en-US" sz="1600" dirty="0">
                    <a:solidFill>
                      <a:schemeClr val="bg2">
                        <a:lumMod val="40000"/>
                        <a:lumOff val="60000"/>
                      </a:schemeClr>
                    </a:solidFill>
                    <a:latin typeface="Cambria Math" panose="02040503050406030204" pitchFamily="18" charset="0"/>
                    <a:ea typeface="Cambria Math" panose="02040503050406030204" pitchFamily="18" charset="0"/>
                  </a:rPr>
                  <a:t>v…………………8v) – </a:t>
                </a:r>
                <a:r>
                  <a:rPr lang="ru-RU" sz="1600" dirty="0">
                    <a:solidFill>
                      <a:schemeClr val="bg2">
                        <a:lumMod val="40000"/>
                        <a:lumOff val="60000"/>
                      </a:schemeClr>
                    </a:solidFill>
                    <a:latin typeface="Cambria Math" panose="02040503050406030204" pitchFamily="18" charset="0"/>
                    <a:ea typeface="Cambria Math" panose="02040503050406030204" pitchFamily="18" charset="0"/>
                  </a:rPr>
                  <a:t>также арифметическая прогрессия.</a:t>
                </a:r>
              </a:p>
              <a:p>
                <a:r>
                  <a:rPr lang="en-US" sz="1600" i="1" dirty="0">
                    <a:solidFill>
                      <a:schemeClr val="bg2">
                        <a:lumMod val="40000"/>
                        <a:lumOff val="60000"/>
                      </a:schemeClr>
                    </a:solidFill>
                    <a:latin typeface="Cambria Math" panose="02040503050406030204" pitchFamily="18" charset="0"/>
                    <a:ea typeface="Cambria Math" panose="02040503050406030204" pitchFamily="18" charset="0"/>
                  </a:rPr>
                  <a:t>n – </a:t>
                </a:r>
                <a:r>
                  <a:rPr lang="ru-RU" sz="1600" dirty="0">
                    <a:solidFill>
                      <a:schemeClr val="bg2">
                        <a:lumMod val="40000"/>
                        <a:lumOff val="60000"/>
                      </a:schemeClr>
                    </a:solidFill>
                    <a:latin typeface="Cambria Math" panose="02040503050406030204" pitchFamily="18" charset="0"/>
                    <a:ea typeface="Cambria Math" panose="02040503050406030204" pitchFamily="18" charset="0"/>
                  </a:rPr>
                  <a:t>количество кранов.  А выполненная ими работа равна</a:t>
                </a:r>
                <a:endParaRPr kumimoji="0" lang="en-US" sz="1600" b="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endParaRPr>
              </a:p>
              <a:p>
                <a:pPr marL="0" indent="0">
                  <a:buNone/>
                </a:pPr>
                <a:r>
                  <a:rPr lang="ru-RU" sz="1600" i="1" noProof="0" dirty="0">
                    <a:solidFill>
                      <a:srgbClr val="1E5155">
                        <a:lumMod val="40000"/>
                        <a:lumOff val="60000"/>
                      </a:srgbClr>
                    </a:solidFill>
                    <a:latin typeface="Cambria Math" panose="02040503050406030204" pitchFamily="18" charset="0"/>
                    <a:ea typeface="Cambria Math" panose="02040503050406030204" pitchFamily="18" charset="0"/>
                  </a:rPr>
                  <a:t>      </a:t>
                </a:r>
                <a14:m>
                  <m:oMath xmlns:m="http://schemas.openxmlformats.org/officeDocument/2006/math">
                    <m:sSub>
                      <m:sSubPr>
                        <m:ctrlPr>
                          <a:rPr kumimoji="0" lang="ru-RU" sz="16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sSubPr>
                      <m:e>
                        <m:r>
                          <a:rPr kumimoji="0" lang="en-US" sz="16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𝑆</m:t>
                        </m:r>
                      </m:e>
                      <m:sub>
                        <m:r>
                          <a:rPr kumimoji="0" lang="en-US" sz="16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𝑛</m:t>
                        </m:r>
                      </m:sub>
                    </m:sSub>
                  </m:oMath>
                </a14:m>
                <a:r>
                  <a:rPr kumimoji="0" lang="en-US" sz="1600" b="0" i="0" u="none" strike="noStrike" kern="1200" cap="none" spc="0" normalizeH="0" baseline="0" noProof="0" dirty="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a:t>=</a:t>
                </a:r>
                <a14:m>
                  <m:oMath xmlns:m="http://schemas.openxmlformats.org/officeDocument/2006/math">
                    <m:f>
                      <m:fPr>
                        <m:ctrlPr>
                          <a:rPr kumimoji="0" lang="en-US" sz="16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fPr>
                      <m:num>
                        <m:d>
                          <m:dPr>
                            <m:ctrlPr>
                              <a:rPr kumimoji="0" lang="en-US" sz="16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dPr>
                          <m:e>
                            <m:sSub>
                              <m:sSubPr>
                                <m:ctrlPr>
                                  <a:rPr kumimoji="0" lang="en-US" sz="16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sSubPr>
                              <m:e>
                                <m:r>
                                  <a:rPr kumimoji="0" lang="en-US" sz="16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𝑎</m:t>
                                </m:r>
                              </m:e>
                              <m:sub>
                                <m:r>
                                  <a:rPr kumimoji="0" lang="en-US" sz="16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1</m:t>
                                </m:r>
                              </m:sub>
                            </m:sSub>
                            <m:r>
                              <a:rPr kumimoji="0" lang="en-US" sz="16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m:t>
                            </m:r>
                            <m:sSub>
                              <m:sSubPr>
                                <m:ctrlPr>
                                  <a:rPr kumimoji="0" lang="en-US" sz="16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sSubPr>
                              <m:e>
                                <m:r>
                                  <a:rPr kumimoji="0" lang="en-US" sz="16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𝑎</m:t>
                                </m:r>
                              </m:e>
                              <m:sub>
                                <m:r>
                                  <a:rPr kumimoji="0" lang="en-US" sz="16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𝑛</m:t>
                                </m:r>
                              </m:sub>
                            </m:sSub>
                          </m:e>
                        </m:d>
                        <m:r>
                          <a:rPr kumimoji="0" lang="en-US" sz="16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𝑛</m:t>
                        </m:r>
                      </m:num>
                      <m:den>
                        <m:r>
                          <a:rPr kumimoji="0" lang="en-US" sz="16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2</m:t>
                        </m:r>
                      </m:den>
                    </m:f>
                  </m:oMath>
                </a14:m>
                <a:r>
                  <a:rPr lang="ru-RU" sz="1600" dirty="0"/>
                  <a:t>  =&gt; </a:t>
                </a:r>
                <a14:m>
                  <m:oMath xmlns:m="http://schemas.openxmlformats.org/officeDocument/2006/math">
                    <m:f>
                      <m:fPr>
                        <m:ctrlPr>
                          <a:rPr lang="ru-RU" sz="1600" i="1" smtClean="0">
                            <a:solidFill>
                              <a:schemeClr val="bg2">
                                <a:lumMod val="40000"/>
                                <a:lumOff val="60000"/>
                              </a:schemeClr>
                            </a:solidFill>
                            <a:latin typeface="Cambria Math" panose="02040503050406030204" pitchFamily="18" charset="0"/>
                          </a:rPr>
                        </m:ctrlPr>
                      </m:fPr>
                      <m:num>
                        <m:d>
                          <m:dPr>
                            <m:ctrlPr>
                              <a:rPr lang="en-US" sz="1600" b="0" i="1" smtClean="0">
                                <a:solidFill>
                                  <a:schemeClr val="bg2">
                                    <a:lumMod val="40000"/>
                                    <a:lumOff val="60000"/>
                                  </a:schemeClr>
                                </a:solidFill>
                                <a:latin typeface="Cambria Math" panose="02040503050406030204" pitchFamily="18" charset="0"/>
                              </a:rPr>
                            </m:ctrlPr>
                          </m:dPr>
                          <m:e>
                            <m:r>
                              <a:rPr lang="en-US" sz="1600" b="0" i="1" smtClean="0">
                                <a:solidFill>
                                  <a:schemeClr val="bg2">
                                    <a:lumMod val="40000"/>
                                    <a:lumOff val="60000"/>
                                  </a:schemeClr>
                                </a:solidFill>
                                <a:latin typeface="Cambria Math" panose="02040503050406030204" pitchFamily="18" charset="0"/>
                              </a:rPr>
                              <m:t>40</m:t>
                            </m:r>
                            <m:r>
                              <a:rPr lang="en-US" sz="1600" b="0" i="1" smtClean="0">
                                <a:solidFill>
                                  <a:schemeClr val="bg2">
                                    <a:lumMod val="40000"/>
                                    <a:lumOff val="60000"/>
                                  </a:schemeClr>
                                </a:solidFill>
                                <a:latin typeface="Cambria Math" panose="02040503050406030204" pitchFamily="18" charset="0"/>
                              </a:rPr>
                              <m:t>𝑣</m:t>
                            </m:r>
                            <m:r>
                              <a:rPr lang="en-US" sz="1600" b="0" i="1" smtClean="0">
                                <a:solidFill>
                                  <a:schemeClr val="bg2">
                                    <a:lumMod val="40000"/>
                                    <a:lumOff val="60000"/>
                                  </a:schemeClr>
                                </a:solidFill>
                                <a:latin typeface="Cambria Math" panose="02040503050406030204" pitchFamily="18" charset="0"/>
                              </a:rPr>
                              <m:t>+8</m:t>
                            </m:r>
                            <m:r>
                              <a:rPr lang="en-US" sz="1600" b="0" i="1" smtClean="0">
                                <a:solidFill>
                                  <a:schemeClr val="bg2">
                                    <a:lumMod val="40000"/>
                                    <a:lumOff val="60000"/>
                                  </a:schemeClr>
                                </a:solidFill>
                                <a:latin typeface="Cambria Math" panose="02040503050406030204" pitchFamily="18" charset="0"/>
                              </a:rPr>
                              <m:t>𝑣</m:t>
                            </m:r>
                          </m:e>
                        </m:d>
                        <m:r>
                          <a:rPr lang="en-US" sz="1600" b="0" i="1" smtClean="0">
                            <a:solidFill>
                              <a:schemeClr val="bg2">
                                <a:lumMod val="40000"/>
                                <a:lumOff val="60000"/>
                              </a:schemeClr>
                            </a:solidFill>
                            <a:latin typeface="Cambria Math" panose="02040503050406030204" pitchFamily="18" charset="0"/>
                          </a:rPr>
                          <m:t>𝑛</m:t>
                        </m:r>
                      </m:num>
                      <m:den>
                        <m:r>
                          <a:rPr lang="en-US" sz="1600" b="0" i="1" smtClean="0">
                            <a:solidFill>
                              <a:schemeClr val="bg2">
                                <a:lumMod val="40000"/>
                                <a:lumOff val="60000"/>
                              </a:schemeClr>
                            </a:solidFill>
                            <a:latin typeface="Cambria Math" panose="02040503050406030204" pitchFamily="18" charset="0"/>
                          </a:rPr>
                          <m:t>2</m:t>
                        </m:r>
                      </m:den>
                    </m:f>
                    <m:r>
                      <a:rPr lang="en-US" sz="1600" b="0" i="1" smtClean="0">
                        <a:solidFill>
                          <a:schemeClr val="bg2">
                            <a:lumMod val="40000"/>
                            <a:lumOff val="60000"/>
                          </a:schemeClr>
                        </a:solidFill>
                        <a:latin typeface="Cambria Math" panose="02040503050406030204" pitchFamily="18" charset="0"/>
                      </a:rPr>
                      <m:t>=1</m:t>
                    </m:r>
                  </m:oMath>
                </a14:m>
                <a:r>
                  <a:rPr lang="en-US" sz="1600" dirty="0">
                    <a:solidFill>
                      <a:schemeClr val="bg2">
                        <a:lumMod val="40000"/>
                        <a:lumOff val="60000"/>
                      </a:schemeClr>
                    </a:solidFill>
                  </a:rPr>
                  <a:t>  </a:t>
                </a:r>
                <a:r>
                  <a:rPr lang="en-US" sz="1600" dirty="0"/>
                  <a:t>=&gt;  </a:t>
                </a:r>
                <a:r>
                  <a:rPr lang="en-US" sz="1600" dirty="0">
                    <a:solidFill>
                      <a:schemeClr val="bg2">
                        <a:lumMod val="40000"/>
                        <a:lumOff val="60000"/>
                      </a:schemeClr>
                    </a:solidFill>
                    <a:latin typeface="Cambria Math" panose="02040503050406030204" pitchFamily="18" charset="0"/>
                    <a:ea typeface="Cambria Math" panose="02040503050406030204" pitchFamily="18" charset="0"/>
                  </a:rPr>
                  <a:t>24vn=1</a:t>
                </a:r>
              </a:p>
              <a:p>
                <a:pPr marL="0" indent="0">
                  <a:buNone/>
                </a:pPr>
                <a:r>
                  <a:rPr lang="en-US" sz="1600" dirty="0">
                    <a:solidFill>
                      <a:schemeClr val="bg2">
                        <a:lumMod val="40000"/>
                        <a:lumOff val="60000"/>
                      </a:schemeClr>
                    </a:solidFill>
                    <a:latin typeface="Cambria Math" panose="02040503050406030204" pitchFamily="18" charset="0"/>
                    <a:ea typeface="Cambria Math" panose="02040503050406030204" pitchFamily="18" charset="0"/>
                  </a:rPr>
                  <a:t>     </a:t>
                </a:r>
                <a:r>
                  <a:rPr lang="ru-RU" sz="1600" dirty="0">
                    <a:latin typeface="Cambria Math" panose="02040503050406030204" pitchFamily="18" charset="0"/>
                    <a:ea typeface="Cambria Math" panose="02040503050406030204" pitchFamily="18" charset="0"/>
                  </a:rPr>
                  <a:t>Произведение </a:t>
                </a:r>
                <a:r>
                  <a:rPr lang="en-US" sz="1600" dirty="0" err="1">
                    <a:latin typeface="Cambria Math" panose="02040503050406030204" pitchFamily="18" charset="0"/>
                    <a:ea typeface="Cambria Math" panose="02040503050406030204" pitchFamily="18" charset="0"/>
                  </a:rPr>
                  <a:t>vn</a:t>
                </a:r>
                <a:r>
                  <a:rPr lang="en-US" sz="1600" dirty="0">
                    <a:latin typeface="Cambria Math" panose="02040503050406030204" pitchFamily="18" charset="0"/>
                    <a:ea typeface="Cambria Math" panose="02040503050406030204" pitchFamily="18" charset="0"/>
                  </a:rPr>
                  <a:t> – </a:t>
                </a:r>
                <a:r>
                  <a:rPr lang="ru-RU" sz="1600" dirty="0">
                    <a:latin typeface="Cambria Math" panose="02040503050406030204" pitchFamily="18" charset="0"/>
                    <a:ea typeface="Cambria Math" panose="02040503050406030204" pitchFamily="18" charset="0"/>
                  </a:rPr>
                  <a:t>совместная скорость заполнения сосуда всеми </a:t>
                </a:r>
                <a:r>
                  <a:rPr lang="en-US" sz="1600" dirty="0">
                    <a:latin typeface="Cambria Math" panose="02040503050406030204" pitchFamily="18" charset="0"/>
                    <a:ea typeface="Cambria Math" panose="02040503050406030204" pitchFamily="18" charset="0"/>
                  </a:rPr>
                  <a:t>n </a:t>
                </a:r>
                <a:r>
                  <a:rPr lang="ru-RU" sz="1600" dirty="0">
                    <a:latin typeface="Cambria Math" panose="02040503050406030204" pitchFamily="18" charset="0"/>
                    <a:ea typeface="Cambria Math" panose="02040503050406030204" pitchFamily="18" charset="0"/>
                  </a:rPr>
                  <a:t>кранами при их одновременной работе.</a:t>
                </a:r>
                <a:r>
                  <a:rPr lang="en-US" sz="1600" dirty="0">
                    <a:latin typeface="Cambria Math" panose="02040503050406030204" pitchFamily="18" charset="0"/>
                    <a:ea typeface="Cambria Math" panose="02040503050406030204" pitchFamily="18" charset="0"/>
                  </a:rPr>
                  <a:t> </a:t>
                </a:r>
                <a:r>
                  <a:rPr lang="ru-RU" sz="1600" dirty="0">
                    <a:latin typeface="Cambria Math" panose="02040503050406030204" pitchFamily="18" charset="0"/>
                    <a:ea typeface="Cambria Math" panose="02040503050406030204" pitchFamily="18" charset="0"/>
                  </a:rPr>
                  <a:t>И, по сути, </a:t>
                </a:r>
                <a:r>
                  <a:rPr lang="en-US" sz="1600" dirty="0" err="1">
                    <a:solidFill>
                      <a:schemeClr val="bg2">
                        <a:lumMod val="40000"/>
                        <a:lumOff val="60000"/>
                      </a:schemeClr>
                    </a:solidFill>
                    <a:latin typeface="Cambria Math" panose="02040503050406030204" pitchFamily="18" charset="0"/>
                    <a:ea typeface="Cambria Math" panose="02040503050406030204" pitchFamily="18" charset="0"/>
                  </a:rPr>
                  <a:t>vn·t</a:t>
                </a:r>
                <a:r>
                  <a:rPr lang="en-US" sz="1600" dirty="0">
                    <a:solidFill>
                      <a:schemeClr val="bg2">
                        <a:lumMod val="40000"/>
                        <a:lumOff val="60000"/>
                      </a:schemeClr>
                    </a:solidFill>
                    <a:latin typeface="Cambria Math" panose="02040503050406030204" pitchFamily="18" charset="0"/>
                    <a:ea typeface="Cambria Math" panose="02040503050406030204" pitchFamily="18" charset="0"/>
                  </a:rPr>
                  <a:t>=1</a:t>
                </a:r>
                <a:r>
                  <a:rPr lang="ru-RU" sz="1600" dirty="0">
                    <a:solidFill>
                      <a:schemeClr val="bg2">
                        <a:lumMod val="40000"/>
                        <a:lumOff val="60000"/>
                      </a:schemeClr>
                    </a:solidFill>
                    <a:latin typeface="Cambria Math" panose="02040503050406030204" pitchFamily="18" charset="0"/>
                    <a:ea typeface="Cambria Math" panose="02040503050406030204" pitchFamily="18" charset="0"/>
                  </a:rPr>
                  <a:t>, </a:t>
                </a:r>
                <a:r>
                  <a:rPr lang="ru-RU" sz="1600" dirty="0">
                    <a:latin typeface="Cambria Math" panose="02040503050406030204" pitchFamily="18" charset="0"/>
                    <a:ea typeface="Cambria Math" panose="02040503050406030204" pitchFamily="18" charset="0"/>
                  </a:rPr>
                  <a:t>где</a:t>
                </a:r>
                <a:r>
                  <a:rPr lang="ru-RU" sz="1600" dirty="0">
                    <a:solidFill>
                      <a:schemeClr val="bg2">
                        <a:lumMod val="40000"/>
                        <a:lumOff val="60000"/>
                      </a:schemeClr>
                    </a:solidFill>
                    <a:latin typeface="Cambria Math" panose="02040503050406030204" pitchFamily="18" charset="0"/>
                    <a:ea typeface="Cambria Math" panose="02040503050406030204" pitchFamily="18" charset="0"/>
                  </a:rPr>
                  <a:t> </a:t>
                </a:r>
                <a:r>
                  <a:rPr lang="en-US" sz="1600" dirty="0">
                    <a:solidFill>
                      <a:schemeClr val="bg2">
                        <a:lumMod val="40000"/>
                        <a:lumOff val="60000"/>
                      </a:schemeClr>
                    </a:solidFill>
                    <a:latin typeface="Cambria Math" panose="02040503050406030204" pitchFamily="18" charset="0"/>
                    <a:ea typeface="Cambria Math" panose="02040503050406030204" pitchFamily="18" charset="0"/>
                  </a:rPr>
                  <a:t>t</a:t>
                </a:r>
                <a:r>
                  <a:rPr lang="ru-RU" sz="1600" dirty="0">
                    <a:solidFill>
                      <a:schemeClr val="bg2">
                        <a:lumMod val="40000"/>
                        <a:lumOff val="60000"/>
                      </a:schemeClr>
                    </a:solidFill>
                    <a:latin typeface="Cambria Math" panose="02040503050406030204" pitchFamily="18" charset="0"/>
                    <a:ea typeface="Cambria Math" panose="02040503050406030204" pitchFamily="18" charset="0"/>
                  </a:rPr>
                  <a:t> – </a:t>
                </a:r>
                <a:r>
                  <a:rPr lang="ru-RU" sz="1600" dirty="0">
                    <a:latin typeface="Cambria Math" panose="02040503050406030204" pitchFamily="18" charset="0"/>
                    <a:ea typeface="Cambria Math" panose="02040503050406030204" pitchFamily="18" charset="0"/>
                  </a:rPr>
                  <a:t>искомое время. Следовательно, </a:t>
                </a:r>
                <a:r>
                  <a:rPr lang="en-US" sz="1600" dirty="0">
                    <a:solidFill>
                      <a:schemeClr val="bg2">
                        <a:lumMod val="40000"/>
                        <a:lumOff val="60000"/>
                      </a:schemeClr>
                    </a:solidFill>
                    <a:latin typeface="Cambria Math" panose="02040503050406030204" pitchFamily="18" charset="0"/>
                    <a:ea typeface="Cambria Math" panose="02040503050406030204" pitchFamily="18" charset="0"/>
                  </a:rPr>
                  <a:t>t=24</a:t>
                </a:r>
              </a:p>
              <a:p>
                <a:r>
                  <a:rPr lang="en-US" dirty="0"/>
                  <a:t>                                                           </a:t>
                </a:r>
                <a:r>
                  <a:rPr lang="ru-RU" dirty="0"/>
                  <a:t>Ответ: 24</a:t>
                </a:r>
              </a:p>
            </p:txBody>
          </p:sp>
        </mc:Choice>
        <mc:Fallback xmlns="">
          <p:sp>
            <p:nvSpPr>
              <p:cNvPr id="4" name="Объект 3">
                <a:extLst>
                  <a:ext uri="{FF2B5EF4-FFF2-40B4-BE49-F238E27FC236}">
                    <a16:creationId xmlns:a16="http://schemas.microsoft.com/office/drawing/2014/main" id="{4744AE9A-3BAB-4381-A6E1-48B0038AE703}"/>
                  </a:ext>
                </a:extLst>
              </p:cNvPr>
              <p:cNvSpPr>
                <a:spLocks noGrp="1" noRot="1" noChangeAspect="1" noMove="1" noResize="1" noEditPoints="1" noAdjustHandles="1" noChangeArrowheads="1" noChangeShapeType="1" noTextEdit="1"/>
              </p:cNvSpPr>
              <p:nvPr>
                <p:ph sz="half" idx="2"/>
              </p:nvPr>
            </p:nvSpPr>
            <p:spPr>
              <a:xfrm>
                <a:off x="1438183" y="2157273"/>
                <a:ext cx="8612652" cy="4099064"/>
              </a:xfrm>
              <a:blipFill>
                <a:blip r:embed="rId2"/>
                <a:stretch>
                  <a:fillRect l="-425" t="-595"/>
                </a:stretch>
              </a:blipFill>
            </p:spPr>
            <p:txBody>
              <a:bodyPr/>
              <a:lstStyle/>
              <a:p>
                <a:r>
                  <a:rPr lang="ru-RU">
                    <a:noFill/>
                  </a:rPr>
                  <a:t> </a:t>
                </a:r>
              </a:p>
            </p:txBody>
          </p:sp>
        </mc:Fallback>
      </mc:AlternateContent>
    </p:spTree>
    <p:extLst>
      <p:ext uri="{BB962C8B-B14F-4D97-AF65-F5344CB8AC3E}">
        <p14:creationId xmlns:p14="http://schemas.microsoft.com/office/powerpoint/2010/main" val="42552118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8A418A9-D39C-4576-B24C-10EA6C4BA05A}"/>
              </a:ext>
            </a:extLst>
          </p:cNvPr>
          <p:cNvSpPr>
            <a:spLocks noGrp="1"/>
          </p:cNvSpPr>
          <p:nvPr>
            <p:ph type="title"/>
          </p:nvPr>
        </p:nvSpPr>
        <p:spPr>
          <a:xfrm>
            <a:off x="646112" y="452718"/>
            <a:ext cx="4165580" cy="1400530"/>
          </a:xfrm>
        </p:spPr>
        <p:txBody>
          <a:bodyPr>
            <a:normAutofit fontScale="90000"/>
          </a:bodyPr>
          <a:lstStyle/>
          <a:p>
            <a:pPr>
              <a:lnSpc>
                <a:spcPct val="90000"/>
              </a:lnSpc>
            </a:pPr>
            <a:r>
              <a:rPr lang="ru-RU" sz="2900" dirty="0"/>
              <a:t>Задачи на тему</a:t>
            </a:r>
            <a:br>
              <a:rPr lang="ru-RU" sz="2900" dirty="0"/>
            </a:br>
            <a:r>
              <a:rPr lang="ru-RU" sz="3600" dirty="0"/>
              <a:t> </a:t>
            </a:r>
            <a:r>
              <a:rPr lang="ru-RU" sz="3600" b="1" dirty="0"/>
              <a:t>«Геометрическая прогрессия»</a:t>
            </a:r>
            <a:br>
              <a:rPr lang="ru-RU" sz="2900" b="1" dirty="0"/>
            </a:br>
            <a:br>
              <a:rPr lang="ru-RU" sz="2900" b="1" dirty="0"/>
            </a:br>
            <a:br>
              <a:rPr lang="ru-RU" sz="2900" b="1" dirty="0"/>
            </a:br>
            <a:br>
              <a:rPr lang="ru-RU" sz="2900" b="1" dirty="0"/>
            </a:br>
            <a:br>
              <a:rPr lang="ru-RU" sz="2900" b="1" dirty="0"/>
            </a:br>
            <a:r>
              <a:rPr lang="ru-RU" sz="2900" b="1" dirty="0"/>
              <a:t>основные формулы:</a:t>
            </a:r>
          </a:p>
        </p:txBody>
      </p:sp>
      <p:sp>
        <p:nvSpPr>
          <p:cNvPr id="17" name="Freeform: Shape 11">
            <a:extLst>
              <a:ext uri="{FF2B5EF4-FFF2-40B4-BE49-F238E27FC236}">
                <a16:creationId xmlns:a16="http://schemas.microsoft.com/office/drawing/2014/main" id="{7DAA46B9-B7E8-4487-B28E-C63A6EB7AA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270819" y="-63600"/>
            <a:ext cx="6858001" cy="6985200"/>
          </a:xfrm>
          <a:custGeom>
            <a:avLst/>
            <a:gdLst>
              <a:gd name="connsiteX0" fmla="*/ 6858001 w 6858001"/>
              <a:gd name="connsiteY0" fmla="*/ 1177 h 6985200"/>
              <a:gd name="connsiteX1" fmla="*/ 6858001 w 6858001"/>
              <a:gd name="connsiteY1" fmla="*/ 1344715 h 6985200"/>
              <a:gd name="connsiteX2" fmla="*/ 6858000 w 6858001"/>
              <a:gd name="connsiteY2" fmla="*/ 1344715 h 6985200"/>
              <a:gd name="connsiteX3" fmla="*/ 6858000 w 6858001"/>
              <a:gd name="connsiteY3" fmla="*/ 6985200 h 6985200"/>
              <a:gd name="connsiteX4" fmla="*/ 0 w 6858001"/>
              <a:gd name="connsiteY4" fmla="*/ 6985199 h 6985200"/>
              <a:gd name="connsiteX5" fmla="*/ 0 w 6858001"/>
              <a:gd name="connsiteY5" fmla="*/ 887191 h 6985200"/>
              <a:gd name="connsiteX6" fmla="*/ 1 w 6858001"/>
              <a:gd name="connsiteY6" fmla="*/ 887191 h 6985200"/>
              <a:gd name="connsiteX7" fmla="*/ 1 w 6858001"/>
              <a:gd name="connsiteY7" fmla="*/ 0 h 6985200"/>
              <a:gd name="connsiteX8" fmla="*/ 40463 w 6858001"/>
              <a:gd name="connsiteY8" fmla="*/ 5883 h 6985200"/>
              <a:gd name="connsiteX9" fmla="*/ 159107 w 6858001"/>
              <a:gd name="connsiteY9" fmla="*/ 23196 h 6985200"/>
              <a:gd name="connsiteX10" fmla="*/ 245518 w 6858001"/>
              <a:gd name="connsiteY10" fmla="*/ 35299 h 6985200"/>
              <a:gd name="connsiteX11" fmla="*/ 348388 w 6858001"/>
              <a:gd name="connsiteY11" fmla="*/ 48073 h 6985200"/>
              <a:gd name="connsiteX12" fmla="*/ 470460 w 6858001"/>
              <a:gd name="connsiteY12" fmla="*/ 63369 h 6985200"/>
              <a:gd name="connsiteX13" fmla="*/ 605563 w 6858001"/>
              <a:gd name="connsiteY13" fmla="*/ 79506 h 6985200"/>
              <a:gd name="connsiteX14" fmla="*/ 757810 w 6858001"/>
              <a:gd name="connsiteY14" fmla="*/ 96483 h 6985200"/>
              <a:gd name="connsiteX15" fmla="*/ 923774 w 6858001"/>
              <a:gd name="connsiteY15" fmla="*/ 114469 h 6985200"/>
              <a:gd name="connsiteX16" fmla="*/ 1104139 w 6858001"/>
              <a:gd name="connsiteY16" fmla="*/ 132454 h 6985200"/>
              <a:gd name="connsiteX17" fmla="*/ 1296163 w 6858001"/>
              <a:gd name="connsiteY17" fmla="*/ 150776 h 6985200"/>
              <a:gd name="connsiteX18" fmla="*/ 1503275 w 6858001"/>
              <a:gd name="connsiteY18" fmla="*/ 167753 h 6985200"/>
              <a:gd name="connsiteX19" fmla="*/ 1719988 w 6858001"/>
              <a:gd name="connsiteY19" fmla="*/ 184058 h 6985200"/>
              <a:gd name="connsiteX20" fmla="*/ 1949045 w 6858001"/>
              <a:gd name="connsiteY20" fmla="*/ 198849 h 6985200"/>
              <a:gd name="connsiteX21" fmla="*/ 2187703 w 6858001"/>
              <a:gd name="connsiteY21" fmla="*/ 212969 h 6985200"/>
              <a:gd name="connsiteX22" fmla="*/ 2436649 w 6858001"/>
              <a:gd name="connsiteY22" fmla="*/ 226248 h 6985200"/>
              <a:gd name="connsiteX23" fmla="*/ 2564208 w 6858001"/>
              <a:gd name="connsiteY23" fmla="*/ 230955 h 6985200"/>
              <a:gd name="connsiteX24" fmla="*/ 2694509 w 6858001"/>
              <a:gd name="connsiteY24" fmla="*/ 236165 h 6985200"/>
              <a:gd name="connsiteX25" fmla="*/ 2826869 w 6858001"/>
              <a:gd name="connsiteY25" fmla="*/ 241040 h 6985200"/>
              <a:gd name="connsiteX26" fmla="*/ 2959914 w 6858001"/>
              <a:gd name="connsiteY26" fmla="*/ 244234 h 6985200"/>
              <a:gd name="connsiteX27" fmla="*/ 3095702 w 6858001"/>
              <a:gd name="connsiteY27" fmla="*/ 247091 h 6985200"/>
              <a:gd name="connsiteX28" fmla="*/ 3232862 w 6858001"/>
              <a:gd name="connsiteY28" fmla="*/ 250117 h 6985200"/>
              <a:gd name="connsiteX29" fmla="*/ 3372766 w 6858001"/>
              <a:gd name="connsiteY29" fmla="*/ 252134 h 6985200"/>
              <a:gd name="connsiteX30" fmla="*/ 3514040 w 6858001"/>
              <a:gd name="connsiteY30" fmla="*/ 252134 h 6985200"/>
              <a:gd name="connsiteX31" fmla="*/ 3656686 w 6858001"/>
              <a:gd name="connsiteY31" fmla="*/ 253142 h 6985200"/>
              <a:gd name="connsiteX32" fmla="*/ 3800705 w 6858001"/>
              <a:gd name="connsiteY32" fmla="*/ 252134 h 6985200"/>
              <a:gd name="connsiteX33" fmla="*/ 3946780 w 6858001"/>
              <a:gd name="connsiteY33" fmla="*/ 250117 h 6985200"/>
              <a:gd name="connsiteX34" fmla="*/ 4092856 w 6858001"/>
              <a:gd name="connsiteY34" fmla="*/ 248268 h 6985200"/>
              <a:gd name="connsiteX35" fmla="*/ 4240988 w 6858001"/>
              <a:gd name="connsiteY35" fmla="*/ 244234 h 6985200"/>
              <a:gd name="connsiteX36" fmla="*/ 4390492 w 6858001"/>
              <a:gd name="connsiteY36" fmla="*/ 240032 h 6985200"/>
              <a:gd name="connsiteX37" fmla="*/ 4539997 w 6858001"/>
              <a:gd name="connsiteY37" fmla="*/ 235157 h 6985200"/>
              <a:gd name="connsiteX38" fmla="*/ 4690873 w 6858001"/>
              <a:gd name="connsiteY38" fmla="*/ 228266 h 6985200"/>
              <a:gd name="connsiteX39" fmla="*/ 4843120 w 6858001"/>
              <a:gd name="connsiteY39" fmla="*/ 220029 h 6985200"/>
              <a:gd name="connsiteX40" fmla="*/ 4996054 w 6858001"/>
              <a:gd name="connsiteY40" fmla="*/ 212129 h 6985200"/>
              <a:gd name="connsiteX41" fmla="*/ 5148987 w 6858001"/>
              <a:gd name="connsiteY41" fmla="*/ 202044 h 6985200"/>
              <a:gd name="connsiteX42" fmla="*/ 5303978 w 6858001"/>
              <a:gd name="connsiteY42" fmla="*/ 189941 h 6985200"/>
              <a:gd name="connsiteX43" fmla="*/ 5456911 w 6858001"/>
              <a:gd name="connsiteY43" fmla="*/ 177839 h 6985200"/>
              <a:gd name="connsiteX44" fmla="*/ 5612588 w 6858001"/>
              <a:gd name="connsiteY44" fmla="*/ 163887 h 6985200"/>
              <a:gd name="connsiteX45" fmla="*/ 5768950 w 6858001"/>
              <a:gd name="connsiteY45" fmla="*/ 148591 h 6985200"/>
              <a:gd name="connsiteX46" fmla="*/ 5923255 w 6858001"/>
              <a:gd name="connsiteY46" fmla="*/ 132455 h 6985200"/>
              <a:gd name="connsiteX47" fmla="*/ 6079618 w 6858001"/>
              <a:gd name="connsiteY47" fmla="*/ 113629 h 6985200"/>
              <a:gd name="connsiteX48" fmla="*/ 6235294 w 6858001"/>
              <a:gd name="connsiteY48" fmla="*/ 93458 h 6985200"/>
              <a:gd name="connsiteX49" fmla="*/ 6391657 w 6858001"/>
              <a:gd name="connsiteY49" fmla="*/ 73455 h 6985200"/>
              <a:gd name="connsiteX50" fmla="*/ 6547333 w 6858001"/>
              <a:gd name="connsiteY50" fmla="*/ 50091 h 6985200"/>
              <a:gd name="connsiteX51" fmla="*/ 6702324 w 6858001"/>
              <a:gd name="connsiteY51" fmla="*/ 26222 h 698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6985200">
                <a:moveTo>
                  <a:pt x="6858001" y="1177"/>
                </a:moveTo>
                <a:lnTo>
                  <a:pt x="6858001" y="1344715"/>
                </a:lnTo>
                <a:lnTo>
                  <a:pt x="6858000" y="1344715"/>
                </a:lnTo>
                <a:lnTo>
                  <a:pt x="6858000" y="6985200"/>
                </a:lnTo>
                <a:lnTo>
                  <a:pt x="0" y="6985199"/>
                </a:lnTo>
                <a:lnTo>
                  <a:pt x="0" y="887191"/>
                </a:lnTo>
                <a:lnTo>
                  <a:pt x="1" y="887191"/>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9" y="241040"/>
                </a:lnTo>
                <a:lnTo>
                  <a:pt x="2959914" y="244234"/>
                </a:lnTo>
                <a:lnTo>
                  <a:pt x="3095702" y="247091"/>
                </a:lnTo>
                <a:lnTo>
                  <a:pt x="3232862" y="250117"/>
                </a:lnTo>
                <a:lnTo>
                  <a:pt x="3372766" y="252134"/>
                </a:lnTo>
                <a:lnTo>
                  <a:pt x="3514040" y="252134"/>
                </a:lnTo>
                <a:lnTo>
                  <a:pt x="3656686" y="253142"/>
                </a:lnTo>
                <a:lnTo>
                  <a:pt x="3800705" y="252134"/>
                </a:lnTo>
                <a:lnTo>
                  <a:pt x="3946780" y="250117"/>
                </a:lnTo>
                <a:lnTo>
                  <a:pt x="4092856"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solidFill>
            <a:srgbClr val="FFFFFF"/>
          </a:solidFill>
          <a:ln>
            <a:noFill/>
          </a:ln>
        </p:spPr>
      </p:sp>
      <p:sp>
        <p:nvSpPr>
          <p:cNvPr id="18" name="Freeform 23">
            <a:extLst>
              <a:ext uri="{FF2B5EF4-FFF2-40B4-BE49-F238E27FC236}">
                <a16:creationId xmlns:a16="http://schemas.microsoft.com/office/drawing/2014/main" id="{C866818C-1E5F-475A-B310-3C06B555FB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9402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sp>
        <p:nvSpPr>
          <p:cNvPr id="16" name="Rectangle 15">
            <a:extLst>
              <a:ext uri="{FF2B5EF4-FFF2-40B4-BE49-F238E27FC236}">
                <a16:creationId xmlns:a16="http://schemas.microsoft.com/office/drawing/2014/main" id="{D12AFDE8-E1ED-4A49-B8B3-4953F4B8A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Объект 2">
            <a:extLst>
              <a:ext uri="{FF2B5EF4-FFF2-40B4-BE49-F238E27FC236}">
                <a16:creationId xmlns:a16="http://schemas.microsoft.com/office/drawing/2014/main" id="{2499C07C-4A5D-4257-9D9D-A181A7B89417}"/>
              </a:ext>
            </a:extLst>
          </p:cNvPr>
          <p:cNvSpPr>
            <a:spLocks noGrp="1"/>
          </p:cNvSpPr>
          <p:nvPr>
            <p:ph idx="1"/>
          </p:nvPr>
        </p:nvSpPr>
        <p:spPr>
          <a:xfrm>
            <a:off x="601633" y="2714018"/>
            <a:ext cx="3902273" cy="1741250"/>
          </a:xfrm>
        </p:spPr>
        <p:txBody>
          <a:bodyPr>
            <a:normAutofit/>
          </a:bodyPr>
          <a:lstStyle/>
          <a:p>
            <a:endParaRPr lang="ru-RU" dirty="0"/>
          </a:p>
          <a:p>
            <a:endParaRPr lang="ru-RU" dirty="0"/>
          </a:p>
          <a:p>
            <a:endParaRPr lang="ru-RU" dirty="0"/>
          </a:p>
        </p:txBody>
      </p:sp>
      <p:pic>
        <p:nvPicPr>
          <p:cNvPr id="6" name="Рисунок 5">
            <a:extLst>
              <a:ext uri="{FF2B5EF4-FFF2-40B4-BE49-F238E27FC236}">
                <a16:creationId xmlns:a16="http://schemas.microsoft.com/office/drawing/2014/main" id="{5A3C0050-593F-4A83-B585-76A2A7D21014}"/>
              </a:ext>
            </a:extLst>
          </p:cNvPr>
          <p:cNvPicPr>
            <a:picLocks noChangeAspect="1"/>
          </p:cNvPicPr>
          <p:nvPr/>
        </p:nvPicPr>
        <p:blipFill>
          <a:blip r:embed="rId3"/>
          <a:stretch>
            <a:fillRect/>
          </a:stretch>
        </p:blipFill>
        <p:spPr>
          <a:xfrm>
            <a:off x="4046707" y="3103123"/>
            <a:ext cx="8145294" cy="535021"/>
          </a:xfrm>
          <a:prstGeom prst="rect">
            <a:avLst/>
          </a:prstGeom>
        </p:spPr>
      </p:pic>
      <p:pic>
        <p:nvPicPr>
          <p:cNvPr id="8" name="Рисунок 7">
            <a:extLst>
              <a:ext uri="{FF2B5EF4-FFF2-40B4-BE49-F238E27FC236}">
                <a16:creationId xmlns:a16="http://schemas.microsoft.com/office/drawing/2014/main" id="{64201548-8C86-4E30-9E8A-EDFAF77C5F84}"/>
              </a:ext>
            </a:extLst>
          </p:cNvPr>
          <p:cNvPicPr>
            <a:picLocks noChangeAspect="1"/>
          </p:cNvPicPr>
          <p:nvPr/>
        </p:nvPicPr>
        <p:blipFill>
          <a:blip r:embed="rId4"/>
          <a:stretch>
            <a:fillRect/>
          </a:stretch>
        </p:blipFill>
        <p:spPr>
          <a:xfrm>
            <a:off x="4260715" y="3920247"/>
            <a:ext cx="7714034" cy="832230"/>
          </a:xfrm>
          <a:prstGeom prst="rect">
            <a:avLst/>
          </a:prstGeom>
        </p:spPr>
      </p:pic>
    </p:spTree>
    <p:extLst>
      <p:ext uri="{BB962C8B-B14F-4D97-AF65-F5344CB8AC3E}">
        <p14:creationId xmlns:p14="http://schemas.microsoft.com/office/powerpoint/2010/main" val="37070032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4A3DA6D-FED2-4369-9ACD-B578C8790D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63C72DE-4C01-4F6C-9020-327690ADA8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3" name="Freeform 7">
            <a:extLst>
              <a:ext uri="{FF2B5EF4-FFF2-40B4-BE49-F238E27FC236}">
                <a16:creationId xmlns:a16="http://schemas.microsoft.com/office/drawing/2014/main" id="{5627181E-8B3E-4EFB-8F43-17296B86C0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algn="ctr"/>
            <a:endParaRPr lang="en-US">
              <a:solidFill>
                <a:schemeClr val="tx1"/>
              </a:solidFill>
            </a:endParaRPr>
          </a:p>
        </p:txBody>
      </p:sp>
      <p:sp>
        <p:nvSpPr>
          <p:cNvPr id="2" name="Заголовок 1">
            <a:extLst>
              <a:ext uri="{FF2B5EF4-FFF2-40B4-BE49-F238E27FC236}">
                <a16:creationId xmlns:a16="http://schemas.microsoft.com/office/drawing/2014/main" id="{D3111177-DE2A-46DC-AD4C-9DE7A30573E5}"/>
              </a:ext>
            </a:extLst>
          </p:cNvPr>
          <p:cNvSpPr>
            <a:spLocks noGrp="1"/>
          </p:cNvSpPr>
          <p:nvPr>
            <p:ph type="title"/>
          </p:nvPr>
        </p:nvSpPr>
        <p:spPr>
          <a:xfrm>
            <a:off x="648930" y="629267"/>
            <a:ext cx="9252154" cy="1016654"/>
          </a:xfrm>
        </p:spPr>
        <p:txBody>
          <a:bodyPr>
            <a:normAutofit/>
          </a:bodyPr>
          <a:lstStyle/>
          <a:p>
            <a:pPr>
              <a:lnSpc>
                <a:spcPct val="90000"/>
              </a:lnSpc>
            </a:pPr>
            <a:r>
              <a:rPr lang="ru-RU" sz="3300" b="1" dirty="0">
                <a:solidFill>
                  <a:srgbClr val="EBEBEB"/>
                </a:solidFill>
              </a:rPr>
              <a:t>1. Простейшие задачи</a:t>
            </a:r>
            <a:br>
              <a:rPr lang="ru-RU" sz="3300" dirty="0">
                <a:solidFill>
                  <a:srgbClr val="EBEBEB"/>
                </a:solidFill>
              </a:rPr>
            </a:br>
            <a:r>
              <a:rPr lang="ru-RU" sz="3300" dirty="0">
                <a:solidFill>
                  <a:srgbClr val="EBEBEB"/>
                </a:solidFill>
              </a:rPr>
              <a:t> (на применение формул)</a:t>
            </a:r>
          </a:p>
        </p:txBody>
      </p:sp>
      <p:sp useBgFill="1">
        <p:nvSpPr>
          <p:cNvPr id="15" name="Freeform: Shape 14">
            <a:extLst>
              <a:ext uri="{FF2B5EF4-FFF2-40B4-BE49-F238E27FC236}">
                <a16:creationId xmlns:a16="http://schemas.microsoft.com/office/drawing/2014/main" id="{2E45DBDE-EAD7-4DEE-B77D-577BBB0A13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sp>
        <p:nvSpPr>
          <p:cNvPr id="3" name="Объект 2">
            <a:extLst>
              <a:ext uri="{FF2B5EF4-FFF2-40B4-BE49-F238E27FC236}">
                <a16:creationId xmlns:a16="http://schemas.microsoft.com/office/drawing/2014/main" id="{32D37B6D-EA03-4048-9DC6-8FFA607A0891}"/>
              </a:ext>
            </a:extLst>
          </p:cNvPr>
          <p:cNvSpPr>
            <a:spLocks noGrp="1"/>
          </p:cNvSpPr>
          <p:nvPr>
            <p:ph idx="1"/>
          </p:nvPr>
        </p:nvSpPr>
        <p:spPr>
          <a:xfrm>
            <a:off x="1004916" y="2512792"/>
            <a:ext cx="9310936" cy="3715941"/>
          </a:xfrm>
        </p:spPr>
        <p:txBody>
          <a:bodyPr>
            <a:noAutofit/>
          </a:bodyPr>
          <a:lstStyle/>
          <a:p>
            <a:pPr marL="0" indent="0">
              <a:lnSpc>
                <a:spcPct val="90000"/>
              </a:lnSpc>
              <a:buNone/>
            </a:pPr>
            <a:r>
              <a:rPr lang="ru-RU" sz="1500" dirty="0"/>
              <a:t>Бизнесмен Бубликов получил в 2000 году прибыль в размере 5000 рублей. Каждый следующий год его прибыль увеличивалась на 300% по сравнению с предыдущим годом. Сколько рублей заработал Бубликов за 2003 год?</a:t>
            </a:r>
          </a:p>
          <a:p>
            <a:pPr marL="0" indent="0">
              <a:lnSpc>
                <a:spcPct val="90000"/>
              </a:lnSpc>
              <a:buNone/>
            </a:pPr>
            <a:br>
              <a:rPr lang="ru-RU" sz="1500" dirty="0"/>
            </a:br>
            <a:br>
              <a:rPr lang="ru-RU" sz="1500" dirty="0"/>
            </a:br>
            <a:r>
              <a:rPr lang="ru-RU" sz="1500" dirty="0"/>
              <a:t>Клиент взял в банке кредит в размере 50 000 р. на 5 лет под 20% годовых. Какую сумму он должен вернуть в банк в конце срока, если весь кредит с процентами возвращается в банк после срока?</a:t>
            </a:r>
          </a:p>
          <a:p>
            <a:pPr marL="0" indent="0">
              <a:lnSpc>
                <a:spcPct val="90000"/>
              </a:lnSpc>
              <a:buNone/>
            </a:pPr>
            <a:endParaRPr lang="ru-RU" sz="1500" dirty="0"/>
          </a:p>
          <a:p>
            <a:pPr marL="0" indent="0">
              <a:lnSpc>
                <a:spcPct val="90000"/>
              </a:lnSpc>
              <a:buNone/>
            </a:pPr>
            <a:r>
              <a:rPr lang="ru-RU" sz="1500" dirty="0"/>
              <a:t>Бактерия, попав в живой организм, к концу 20-й минуты делится на две бактерии, каждая из них к концу следующих 20 минут делится опять на две и т. д. Сколько бактерий окажется в организме через 4 часа, если по истечении четвертого часа в организм из окружающей среды попала еще одна бактерия?</a:t>
            </a:r>
          </a:p>
        </p:txBody>
      </p:sp>
      <p:sp>
        <p:nvSpPr>
          <p:cNvPr id="5" name="Овал 4">
            <a:extLst>
              <a:ext uri="{FF2B5EF4-FFF2-40B4-BE49-F238E27FC236}">
                <a16:creationId xmlns:a16="http://schemas.microsoft.com/office/drawing/2014/main" id="{A8540363-3147-4A5C-835E-14D1734BCD18}"/>
              </a:ext>
            </a:extLst>
          </p:cNvPr>
          <p:cNvSpPr/>
          <p:nvPr/>
        </p:nvSpPr>
        <p:spPr>
          <a:xfrm>
            <a:off x="332160" y="2648850"/>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1</a:t>
            </a:r>
          </a:p>
        </p:txBody>
      </p:sp>
      <p:sp>
        <p:nvSpPr>
          <p:cNvPr id="10" name="Овал 9">
            <a:extLst>
              <a:ext uri="{FF2B5EF4-FFF2-40B4-BE49-F238E27FC236}">
                <a16:creationId xmlns:a16="http://schemas.microsoft.com/office/drawing/2014/main" id="{CCF11E63-24BB-43C6-B4CD-F4D8C15A2BA7}"/>
              </a:ext>
            </a:extLst>
          </p:cNvPr>
          <p:cNvSpPr/>
          <p:nvPr/>
        </p:nvSpPr>
        <p:spPr>
          <a:xfrm>
            <a:off x="332160" y="3699221"/>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2</a:t>
            </a:r>
          </a:p>
        </p:txBody>
      </p:sp>
      <p:sp>
        <p:nvSpPr>
          <p:cNvPr id="12" name="Овал 11">
            <a:extLst>
              <a:ext uri="{FF2B5EF4-FFF2-40B4-BE49-F238E27FC236}">
                <a16:creationId xmlns:a16="http://schemas.microsoft.com/office/drawing/2014/main" id="{A4365BA4-6F6C-42C4-A827-363DBD5B64A9}"/>
              </a:ext>
            </a:extLst>
          </p:cNvPr>
          <p:cNvSpPr/>
          <p:nvPr/>
        </p:nvSpPr>
        <p:spPr>
          <a:xfrm>
            <a:off x="332160" y="4813760"/>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3</a:t>
            </a:r>
          </a:p>
        </p:txBody>
      </p:sp>
    </p:spTree>
    <p:extLst>
      <p:ext uri="{BB962C8B-B14F-4D97-AF65-F5344CB8AC3E}">
        <p14:creationId xmlns:p14="http://schemas.microsoft.com/office/powerpoint/2010/main" val="3107141785"/>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EB1DA7-EAD9-46FD-B53B-811BC882E3EA}"/>
              </a:ext>
            </a:extLst>
          </p:cNvPr>
          <p:cNvSpPr>
            <a:spLocks noGrp="1"/>
          </p:cNvSpPr>
          <p:nvPr>
            <p:ph type="title"/>
          </p:nvPr>
        </p:nvSpPr>
        <p:spPr>
          <a:xfrm>
            <a:off x="646111" y="452718"/>
            <a:ext cx="9404723" cy="527670"/>
          </a:xfrm>
        </p:spPr>
        <p:txBody>
          <a:bodyPr/>
          <a:lstStyle/>
          <a:p>
            <a:r>
              <a:rPr lang="ru-RU" sz="2800" b="1" dirty="0"/>
              <a:t>Решение:</a:t>
            </a:r>
          </a:p>
        </p:txBody>
      </p:sp>
      <mc:AlternateContent xmlns:mc="http://schemas.openxmlformats.org/markup-compatibility/2006" xmlns:a14="http://schemas.microsoft.com/office/drawing/2010/main">
        <mc:Choice Requires="a14">
          <p:sp>
            <p:nvSpPr>
              <p:cNvPr id="3" name="Объект 2">
                <a:extLst>
                  <a:ext uri="{FF2B5EF4-FFF2-40B4-BE49-F238E27FC236}">
                    <a16:creationId xmlns:a16="http://schemas.microsoft.com/office/drawing/2014/main" id="{F3AFA6ED-AEA6-4567-8998-B0D2C542A49C}"/>
                  </a:ext>
                </a:extLst>
              </p:cNvPr>
              <p:cNvSpPr>
                <a:spLocks noGrp="1"/>
              </p:cNvSpPr>
              <p:nvPr>
                <p:ph idx="1"/>
              </p:nvPr>
            </p:nvSpPr>
            <p:spPr>
              <a:xfrm>
                <a:off x="782426" y="980389"/>
                <a:ext cx="10624008" cy="2215572"/>
              </a:xfrm>
            </p:spPr>
            <p:txBody>
              <a:bodyPr/>
              <a:lstStyle/>
              <a:p>
                <a:r>
                  <a:rPr lang="ru-RU" sz="1800" dirty="0"/>
                  <a:t>Задача 1:</a:t>
                </a:r>
              </a:p>
              <a:p>
                <a:pPr marL="0" indent="0">
                  <a:lnSpc>
                    <a:spcPct val="90000"/>
                  </a:lnSpc>
                  <a:buNone/>
                </a:pPr>
                <a:r>
                  <a:rPr lang="ru-RU" sz="1800" dirty="0"/>
                  <a:t>Бизнесмен Бубликов получил в 2000 году прибыль в размере 5000 рублей </a:t>
                </a:r>
                <a14:m>
                  <m:oMath xmlns:m="http://schemas.openxmlformats.org/officeDocument/2006/math">
                    <m:sSub>
                      <m:sSubPr>
                        <m:ctrlPr>
                          <a:rPr lang="ru-RU" sz="1800" i="1" smtClean="0">
                            <a:solidFill>
                              <a:schemeClr val="bg2">
                                <a:lumMod val="40000"/>
                                <a:lumOff val="60000"/>
                              </a:schemeClr>
                            </a:solidFill>
                            <a:latin typeface="Cambria Math" panose="02040503050406030204" pitchFamily="18" charset="0"/>
                          </a:rPr>
                        </m:ctrlPr>
                      </m:sSubPr>
                      <m:e>
                        <m:r>
                          <a:rPr lang="en-US" sz="1800" b="0" i="1" smtClean="0">
                            <a:solidFill>
                              <a:schemeClr val="bg2">
                                <a:lumMod val="40000"/>
                                <a:lumOff val="60000"/>
                              </a:schemeClr>
                            </a:solidFill>
                            <a:latin typeface="Cambria Math" panose="02040503050406030204" pitchFamily="18" charset="0"/>
                          </a:rPr>
                          <m:t> (</m:t>
                        </m:r>
                        <m:r>
                          <a:rPr lang="en-US" sz="1800" b="0" i="1" smtClean="0">
                            <a:solidFill>
                              <a:schemeClr val="bg2">
                                <a:lumMod val="40000"/>
                                <a:lumOff val="60000"/>
                              </a:schemeClr>
                            </a:solidFill>
                            <a:latin typeface="Cambria Math" panose="02040503050406030204" pitchFamily="18" charset="0"/>
                          </a:rPr>
                          <m:t>𝑏</m:t>
                        </m:r>
                      </m:e>
                      <m:sub>
                        <m:r>
                          <a:rPr lang="en-US" sz="1800" b="0" i="1" smtClean="0">
                            <a:solidFill>
                              <a:schemeClr val="bg2">
                                <a:lumMod val="40000"/>
                                <a:lumOff val="60000"/>
                              </a:schemeClr>
                            </a:solidFill>
                            <a:latin typeface="Cambria Math" panose="02040503050406030204" pitchFamily="18" charset="0"/>
                          </a:rPr>
                          <m:t>1</m:t>
                        </m:r>
                      </m:sub>
                    </m:sSub>
                    <m:r>
                      <a:rPr lang="en-US" sz="1800" b="0" i="1" smtClean="0">
                        <a:solidFill>
                          <a:schemeClr val="bg2">
                            <a:lumMod val="40000"/>
                            <a:lumOff val="60000"/>
                          </a:schemeClr>
                        </a:solidFill>
                        <a:latin typeface="Cambria Math" panose="02040503050406030204" pitchFamily="18" charset="0"/>
                      </a:rPr>
                      <m:t>=5000)</m:t>
                    </m:r>
                  </m:oMath>
                </a14:m>
                <a:r>
                  <a:rPr lang="ru-RU" sz="1800" dirty="0"/>
                  <a:t>. </a:t>
                </a:r>
                <a:r>
                  <a:rPr lang="ru-RU" sz="1800" dirty="0">
                    <a:solidFill>
                      <a:schemeClr val="bg2">
                        <a:lumMod val="40000"/>
                        <a:lumOff val="60000"/>
                      </a:schemeClr>
                    </a:solidFill>
                  </a:rPr>
                  <a:t>Каждый следующий год его прибыль увеличивалась на 300% по сравнению с предыдущим годом</a:t>
                </a:r>
                <a:r>
                  <a:rPr lang="ru-RU" sz="1800" dirty="0"/>
                  <a:t>. Сколько рублей заработал Бубликов за 2003 год?</a:t>
                </a:r>
                <a:r>
                  <a:rPr lang="en-US" sz="1800" dirty="0"/>
                  <a:t> </a:t>
                </a:r>
                <a14:m>
                  <m:oMath xmlns:m="http://schemas.openxmlformats.org/officeDocument/2006/math">
                    <m:r>
                      <a:rPr lang="en-US" sz="1800" b="0" i="1" smtClean="0">
                        <a:solidFill>
                          <a:schemeClr val="bg2">
                            <a:lumMod val="40000"/>
                            <a:lumOff val="60000"/>
                          </a:schemeClr>
                        </a:solidFill>
                        <a:latin typeface="Cambria Math" panose="02040503050406030204" pitchFamily="18" charset="0"/>
                      </a:rPr>
                      <m:t>(</m:t>
                    </m:r>
                    <m:sSub>
                      <m:sSubPr>
                        <m:ctrlPr>
                          <a:rPr lang="en-US" sz="1800" b="0" i="1" smtClean="0">
                            <a:solidFill>
                              <a:schemeClr val="bg2">
                                <a:lumMod val="40000"/>
                                <a:lumOff val="60000"/>
                              </a:schemeClr>
                            </a:solidFill>
                            <a:latin typeface="Cambria Math" panose="02040503050406030204" pitchFamily="18" charset="0"/>
                          </a:rPr>
                        </m:ctrlPr>
                      </m:sSubPr>
                      <m:e>
                        <m:r>
                          <a:rPr lang="en-US" sz="1800" b="0" i="1" smtClean="0">
                            <a:solidFill>
                              <a:schemeClr val="bg2">
                                <a:lumMod val="40000"/>
                                <a:lumOff val="60000"/>
                              </a:schemeClr>
                            </a:solidFill>
                            <a:latin typeface="Cambria Math" panose="02040503050406030204" pitchFamily="18" charset="0"/>
                          </a:rPr>
                          <m:t>𝑏</m:t>
                        </m:r>
                      </m:e>
                      <m:sub>
                        <m:r>
                          <a:rPr lang="en-US" sz="1800" b="0" i="1" smtClean="0">
                            <a:solidFill>
                              <a:schemeClr val="bg2">
                                <a:lumMod val="40000"/>
                                <a:lumOff val="60000"/>
                              </a:schemeClr>
                            </a:solidFill>
                            <a:latin typeface="Cambria Math" panose="02040503050406030204" pitchFamily="18" charset="0"/>
                          </a:rPr>
                          <m:t>4</m:t>
                        </m:r>
                      </m:sub>
                    </m:sSub>
                    <m:r>
                      <a:rPr lang="en-US" sz="1800" b="0" i="1" smtClean="0">
                        <a:solidFill>
                          <a:schemeClr val="bg2">
                            <a:lumMod val="40000"/>
                            <a:lumOff val="60000"/>
                          </a:schemeClr>
                        </a:solidFill>
                        <a:latin typeface="Cambria Math" panose="02040503050406030204" pitchFamily="18" charset="0"/>
                      </a:rPr>
                      <m:t>−</m:t>
                    </m:r>
                    <m:r>
                      <a:rPr lang="ru-RU" sz="1800" b="0" i="1" smtClean="0">
                        <a:solidFill>
                          <a:schemeClr val="bg2">
                            <a:lumMod val="40000"/>
                            <a:lumOff val="60000"/>
                          </a:schemeClr>
                        </a:solidFill>
                        <a:latin typeface="Cambria Math" panose="02040503050406030204" pitchFamily="18" charset="0"/>
                      </a:rPr>
                      <m:t>?)</m:t>
                    </m:r>
                  </m:oMath>
                </a14:m>
                <a:endParaRPr lang="en-US" sz="1800" dirty="0"/>
              </a:p>
              <a:p>
                <a:pPr marL="0" indent="0">
                  <a:lnSpc>
                    <a:spcPct val="90000"/>
                  </a:lnSpc>
                  <a:buNone/>
                </a:pPr>
                <a:r>
                  <a:rPr lang="en-US" sz="1800" dirty="0"/>
                  <a:t>            </a:t>
                </a:r>
                <a:r>
                  <a:rPr lang="ru-RU" sz="1600" dirty="0">
                    <a:solidFill>
                      <a:schemeClr val="bg2">
                        <a:lumMod val="40000"/>
                        <a:lumOff val="60000"/>
                      </a:schemeClr>
                    </a:solidFill>
                    <a:latin typeface="Cambria Math" panose="02040503050406030204" pitchFamily="18" charset="0"/>
                    <a:ea typeface="Cambria Math" panose="02040503050406030204" pitchFamily="18" charset="0"/>
                  </a:rPr>
                  <a:t>Замечание: «Каждый следующий год его прибыль увеличивалась на 300% по сравнению с предыдущим годом» означает, что к 100% прибыли предыдущего года добавляется  еще 300%. Итого – 400%. То есть каждый год он получает прибыль, в 4 раза превышающую прибыль предыдущего года.  </a:t>
                </a:r>
                <a14:m>
                  <m:oMath xmlns:m="http://schemas.openxmlformats.org/officeDocument/2006/math">
                    <m:r>
                      <a:rPr lang="en-US" sz="1600" b="0" i="1" smtClean="0">
                        <a:solidFill>
                          <a:schemeClr val="bg2">
                            <a:lumMod val="40000"/>
                            <a:lumOff val="60000"/>
                          </a:schemeClr>
                        </a:solidFill>
                        <a:latin typeface="Cambria Math" panose="02040503050406030204" pitchFamily="18" charset="0"/>
                        <a:ea typeface="Cambria Math" panose="02040503050406030204" pitchFamily="18" charset="0"/>
                      </a:rPr>
                      <m:t>(</m:t>
                    </m:r>
                    <m:r>
                      <a:rPr lang="en-US" sz="1600" b="0" i="1" smtClean="0">
                        <a:solidFill>
                          <a:schemeClr val="bg2">
                            <a:lumMod val="40000"/>
                            <a:lumOff val="60000"/>
                          </a:schemeClr>
                        </a:solidFill>
                        <a:latin typeface="Cambria Math" panose="02040503050406030204" pitchFamily="18" charset="0"/>
                        <a:ea typeface="Cambria Math" panose="02040503050406030204" pitchFamily="18" charset="0"/>
                      </a:rPr>
                      <m:t>𝑛</m:t>
                    </m:r>
                    <m:r>
                      <a:rPr lang="en-US" sz="1600" b="0" i="1" smtClean="0">
                        <a:solidFill>
                          <a:schemeClr val="bg2">
                            <a:lumMod val="40000"/>
                            <a:lumOff val="60000"/>
                          </a:schemeClr>
                        </a:solidFill>
                        <a:latin typeface="Cambria Math" panose="02040503050406030204" pitchFamily="18" charset="0"/>
                        <a:ea typeface="Cambria Math" panose="02040503050406030204" pitchFamily="18" charset="0"/>
                      </a:rPr>
                      <m:t>=4,  </m:t>
                    </m:r>
                    <m:r>
                      <a:rPr lang="en-US" sz="1600" b="0" i="1" smtClean="0">
                        <a:solidFill>
                          <a:schemeClr val="bg2">
                            <a:lumMod val="40000"/>
                            <a:lumOff val="60000"/>
                          </a:schemeClr>
                        </a:solidFill>
                        <a:latin typeface="Cambria Math" panose="02040503050406030204" pitchFamily="18" charset="0"/>
                        <a:ea typeface="Cambria Math" panose="02040503050406030204" pitchFamily="18" charset="0"/>
                      </a:rPr>
                      <m:t>𝑞</m:t>
                    </m:r>
                    <m:r>
                      <a:rPr lang="en-US" sz="1600" b="0" i="1" smtClean="0">
                        <a:solidFill>
                          <a:schemeClr val="bg2">
                            <a:lumMod val="40000"/>
                            <a:lumOff val="60000"/>
                          </a:schemeClr>
                        </a:solidFill>
                        <a:latin typeface="Cambria Math" panose="02040503050406030204" pitchFamily="18" charset="0"/>
                        <a:ea typeface="Cambria Math" panose="02040503050406030204" pitchFamily="18" charset="0"/>
                      </a:rPr>
                      <m:t>=4)</m:t>
                    </m:r>
                  </m:oMath>
                </a14:m>
                <a:endParaRPr lang="ru-RU" sz="1600" dirty="0">
                  <a:solidFill>
                    <a:schemeClr val="bg2">
                      <a:lumMod val="40000"/>
                      <a:lumOff val="60000"/>
                    </a:schemeClr>
                  </a:solidFill>
                  <a:latin typeface="Cambria Math" panose="02040503050406030204" pitchFamily="18" charset="0"/>
                  <a:ea typeface="Cambria Math" panose="02040503050406030204" pitchFamily="18" charset="0"/>
                </a:endParaRPr>
              </a:p>
            </p:txBody>
          </p:sp>
        </mc:Choice>
        <mc:Fallback xmlns="">
          <p:sp>
            <p:nvSpPr>
              <p:cNvPr id="3" name="Объект 2">
                <a:extLst>
                  <a:ext uri="{FF2B5EF4-FFF2-40B4-BE49-F238E27FC236}">
                    <a16:creationId xmlns:a16="http://schemas.microsoft.com/office/drawing/2014/main" id="{F3AFA6ED-AEA6-4567-8998-B0D2C542A49C}"/>
                  </a:ext>
                </a:extLst>
              </p:cNvPr>
              <p:cNvSpPr>
                <a:spLocks noGrp="1" noRot="1" noChangeAspect="1" noMove="1" noResize="1" noEditPoints="1" noAdjustHandles="1" noChangeArrowheads="1" noChangeShapeType="1" noTextEdit="1"/>
              </p:cNvSpPr>
              <p:nvPr>
                <p:ph idx="1"/>
              </p:nvPr>
            </p:nvSpPr>
            <p:spPr>
              <a:xfrm>
                <a:off x="782426" y="980389"/>
                <a:ext cx="10624008" cy="2215572"/>
              </a:xfrm>
              <a:blipFill>
                <a:blip r:embed="rId3"/>
                <a:stretch>
                  <a:fillRect l="-459" t="-1653" r="-402"/>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44B497BD-7157-4D58-AA85-E72D81454F83}"/>
                  </a:ext>
                </a:extLst>
              </p:cNvPr>
              <p:cNvSpPr txBox="1"/>
              <p:nvPr/>
            </p:nvSpPr>
            <p:spPr>
              <a:xfrm>
                <a:off x="646110" y="3195961"/>
                <a:ext cx="2301275" cy="2821285"/>
              </a:xfrm>
              <a:prstGeom prst="rect">
                <a:avLst/>
              </a:prstGeom>
              <a:noFill/>
            </p:spPr>
            <p:txBody>
              <a:bodyPr wrap="square" rtlCol="0">
                <a:spAutoFit/>
              </a:bodyPr>
              <a:lstStyle/>
              <a:p>
                <a:pPr marR="0" lvl="0" algn="l" defTabSz="457200" rtl="0" eaLnBrk="1" fontAlgn="auto" latinLnBrk="0" hangingPunct="1">
                  <a:lnSpc>
                    <a:spcPct val="100000"/>
                  </a:lnSpc>
                  <a:spcBef>
                    <a:spcPts val="1000"/>
                  </a:spcBef>
                  <a:spcAft>
                    <a:spcPts val="0"/>
                  </a:spcAft>
                  <a:buClr>
                    <a:srgbClr val="1E5155">
                      <a:lumMod val="40000"/>
                      <a:lumOff val="60000"/>
                    </a:srgbClr>
                  </a:buClr>
                  <a:buSzPct val="80000"/>
                  <a:tabLst/>
                  <a:defRPr/>
                </a:pPr>
                <a:r>
                  <a:rPr lang="en-US" sz="2400" i="1" dirty="0">
                    <a:solidFill>
                      <a:prstClr val="white"/>
                    </a:solidFill>
                    <a:latin typeface="Century Gothic" panose="020B0502020202020204"/>
                    <a:ea typeface="+mj-ea"/>
                    <a:cs typeface="+mj-cs"/>
                  </a:rPr>
                  <a:t>  </a:t>
                </a:r>
                <a:r>
                  <a:rPr kumimoji="0" lang="ru-RU" sz="2400" b="0" i="1" u="none" strike="noStrike" kern="1200" cap="none" spc="0" normalizeH="0" baseline="0" noProof="0" dirty="0">
                    <a:ln>
                      <a:noFill/>
                    </a:ln>
                    <a:solidFill>
                      <a:prstClr val="white"/>
                    </a:solidFill>
                    <a:effectLst/>
                    <a:uLnTx/>
                    <a:uFillTx/>
                    <a:latin typeface="Century Gothic" panose="020B0502020202020204"/>
                    <a:ea typeface="+mj-ea"/>
                    <a:cs typeface="+mj-cs"/>
                  </a:rPr>
                  <a:t>                                                 </a:t>
                </a:r>
                <a:endParaRPr kumimoji="0" lang="en-US" sz="2400" b="0" i="1"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sSub>
                      <m:sSub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ctrlPr>
                      </m:sSubPr>
                      <m:e>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𝑏</m:t>
                        </m:r>
                      </m:e>
                      <m:sub>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1</m:t>
                        </m:r>
                      </m:sub>
                    </m:sSub>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=5000</a:t>
                </a:r>
                <a:endParaRPr kumimoji="0" lang="ru-RU" sz="2400" b="0" i="0"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𝑛</m:t>
                    </m:r>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=4</m:t>
                    </m:r>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𝑞</m:t>
                    </m:r>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=4</m:t>
                    </m:r>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endPar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rPr>
                  <a:t>_________</a:t>
                </a:r>
              </a:p>
              <a:p>
                <a:r>
                  <a:rPr lang="en-US" sz="2000" dirty="0"/>
                  <a:t> </a:t>
                </a:r>
              </a:p>
              <a:p>
                <a:pPr/>
                <a14:m>
                  <m:oMathPara xmlns:m="http://schemas.openxmlformats.org/officeDocument/2006/math">
                    <m:oMathParaPr>
                      <m:jc m:val="left"/>
                    </m:oMathParaPr>
                    <m:oMath xmlns:m="http://schemas.openxmlformats.org/officeDocument/2006/math">
                      <m:sSub>
                        <m:sSubPr>
                          <m:ctrlPr>
                            <a:rPr lang="ru-RU" sz="2000" i="1" smtClean="0">
                              <a:latin typeface="Cambria Math" panose="02040503050406030204" pitchFamily="18" charset="0"/>
                            </a:rPr>
                          </m:ctrlPr>
                        </m:sSubPr>
                        <m:e>
                          <m:r>
                            <a:rPr lang="en-US" sz="2000" b="0" i="1" smtClean="0">
                              <a:latin typeface="Cambria Math" panose="02040503050406030204" pitchFamily="18" charset="0"/>
                            </a:rPr>
                            <m:t>𝑏</m:t>
                          </m:r>
                        </m:e>
                        <m:sub>
                          <m:r>
                            <a:rPr lang="en-US" sz="2000" b="0" i="1" smtClean="0">
                              <a:latin typeface="Cambria Math" panose="02040503050406030204" pitchFamily="18" charset="0"/>
                            </a:rPr>
                            <m:t>4</m:t>
                          </m:r>
                        </m:sub>
                      </m:sSub>
                      <m:r>
                        <a:rPr lang="en-US" sz="2000" b="0" i="1" smtClean="0">
                          <a:latin typeface="Cambria Math" panose="02040503050406030204" pitchFamily="18" charset="0"/>
                        </a:rPr>
                        <m:t>−</m:t>
                      </m:r>
                      <m:r>
                        <a:rPr lang="ru-RU" sz="2000" b="0" i="1" smtClean="0">
                          <a:latin typeface="Cambria Math" panose="02040503050406030204" pitchFamily="18" charset="0"/>
                        </a:rPr>
                        <m:t>?</m:t>
                      </m:r>
                    </m:oMath>
                  </m:oMathPara>
                </a14:m>
                <a:endParaRPr lang="ru-RU" sz="2000" dirty="0"/>
              </a:p>
            </p:txBody>
          </p:sp>
        </mc:Choice>
        <mc:Fallback xmlns="">
          <p:sp>
            <p:nvSpPr>
              <p:cNvPr id="4" name="TextBox 3">
                <a:extLst>
                  <a:ext uri="{FF2B5EF4-FFF2-40B4-BE49-F238E27FC236}">
                    <a16:creationId xmlns:a16="http://schemas.microsoft.com/office/drawing/2014/main" id="{44B497BD-7157-4D58-AA85-E72D81454F83}"/>
                  </a:ext>
                </a:extLst>
              </p:cNvPr>
              <p:cNvSpPr txBox="1">
                <a:spLocks noRot="1" noChangeAspect="1" noMove="1" noResize="1" noEditPoints="1" noAdjustHandles="1" noChangeArrowheads="1" noChangeShapeType="1" noTextEdit="1"/>
              </p:cNvSpPr>
              <p:nvPr/>
            </p:nvSpPr>
            <p:spPr>
              <a:xfrm>
                <a:off x="646110" y="3195961"/>
                <a:ext cx="2301275" cy="2821285"/>
              </a:xfrm>
              <a:prstGeom prst="rect">
                <a:avLst/>
              </a:prstGeom>
              <a:blipFill>
                <a:blip r:embed="rId4"/>
                <a:stretch>
                  <a:fillRect l="-1326"/>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B0335050-DEEE-4CB3-A4D2-227F624B2138}"/>
                  </a:ext>
                </a:extLst>
              </p:cNvPr>
              <p:cNvSpPr txBox="1"/>
              <p:nvPr/>
            </p:nvSpPr>
            <p:spPr>
              <a:xfrm>
                <a:off x="3480046" y="3968318"/>
                <a:ext cx="7643673" cy="1477328"/>
              </a:xfrm>
              <a:prstGeom prst="rect">
                <a:avLst/>
              </a:prstGeom>
              <a:noFill/>
            </p:spPr>
            <p:txBody>
              <a:bodyPr wrap="square" rtlCol="0">
                <a:spAutoFit/>
              </a:bodyPr>
              <a:lstStyle/>
              <a:p>
                <a14:m>
                  <m:oMath xmlns:m="http://schemas.openxmlformats.org/officeDocument/2006/math">
                    <m:sSub>
                      <m:sSubPr>
                        <m:ctrlPr>
                          <a:rPr lang="ru-RU"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𝑏</m:t>
                        </m:r>
                      </m:e>
                      <m:sub>
                        <m:r>
                          <a:rPr lang="en-US" b="0" i="1" smtClean="0">
                            <a:solidFill>
                              <a:schemeClr val="bg2">
                                <a:lumMod val="40000"/>
                                <a:lumOff val="60000"/>
                              </a:schemeClr>
                            </a:solidFill>
                            <a:latin typeface="Cambria Math" panose="02040503050406030204" pitchFamily="18" charset="0"/>
                          </a:rPr>
                          <m:t>𝑛</m:t>
                        </m:r>
                      </m:sub>
                    </m:sSub>
                    <m:r>
                      <a:rPr lang="en-US" b="0" i="1" smtClean="0">
                        <a:solidFill>
                          <a:schemeClr val="bg2">
                            <a:lumMod val="40000"/>
                            <a:lumOff val="60000"/>
                          </a:schemeClr>
                        </a:solidFill>
                        <a:latin typeface="Cambria Math" panose="02040503050406030204" pitchFamily="18" charset="0"/>
                      </a:rPr>
                      <m:t>=</m:t>
                    </m:r>
                    <m:sSub>
                      <m:sSubPr>
                        <m:ctrlPr>
                          <a:rPr lang="en-US" b="0"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𝑏</m:t>
                        </m:r>
                      </m:e>
                      <m:sub>
                        <m:r>
                          <a:rPr lang="en-US" b="0" i="1" smtClean="0">
                            <a:solidFill>
                              <a:schemeClr val="bg2">
                                <a:lumMod val="40000"/>
                                <a:lumOff val="60000"/>
                              </a:schemeClr>
                            </a:solidFill>
                            <a:latin typeface="Cambria Math" panose="02040503050406030204" pitchFamily="18" charset="0"/>
                          </a:rPr>
                          <m:t>1</m:t>
                        </m:r>
                      </m:sub>
                    </m:sSub>
                    <m:r>
                      <a:rPr lang="en-US" b="0" i="1" smtClean="0">
                        <a:solidFill>
                          <a:schemeClr val="bg2">
                            <a:lumMod val="40000"/>
                            <a:lumOff val="60000"/>
                          </a:schemeClr>
                        </a:solidFill>
                        <a:latin typeface="Cambria Math" panose="02040503050406030204" pitchFamily="18" charset="0"/>
                        <a:ea typeface="Cambria Math" panose="02040503050406030204" pitchFamily="18" charset="0"/>
                      </a:rPr>
                      <m:t>∙</m:t>
                    </m:r>
                    <m:sSup>
                      <m:sSupPr>
                        <m:ctrlPr>
                          <a:rPr lang="en-US" b="0" i="1" smtClean="0">
                            <a:solidFill>
                              <a:schemeClr val="bg2">
                                <a:lumMod val="40000"/>
                                <a:lumOff val="60000"/>
                              </a:schemeClr>
                            </a:solidFill>
                            <a:latin typeface="Cambria Math" panose="02040503050406030204" pitchFamily="18" charset="0"/>
                            <a:ea typeface="Cambria Math" panose="02040503050406030204" pitchFamily="18" charset="0"/>
                          </a:rPr>
                        </m:ctrlPr>
                      </m:sSupPr>
                      <m:e>
                        <m:r>
                          <a:rPr lang="en-US" b="0" i="1" smtClean="0">
                            <a:solidFill>
                              <a:schemeClr val="bg2">
                                <a:lumMod val="40000"/>
                                <a:lumOff val="60000"/>
                              </a:schemeClr>
                            </a:solidFill>
                            <a:latin typeface="Cambria Math" panose="02040503050406030204" pitchFamily="18" charset="0"/>
                            <a:ea typeface="Cambria Math" panose="02040503050406030204" pitchFamily="18" charset="0"/>
                          </a:rPr>
                          <m:t>𝑞</m:t>
                        </m:r>
                      </m:e>
                      <m:sup>
                        <m:r>
                          <a:rPr lang="en-US" b="0" i="1" smtClean="0">
                            <a:solidFill>
                              <a:schemeClr val="bg2">
                                <a:lumMod val="40000"/>
                                <a:lumOff val="60000"/>
                              </a:schemeClr>
                            </a:solidFill>
                            <a:latin typeface="Cambria Math" panose="02040503050406030204" pitchFamily="18" charset="0"/>
                            <a:ea typeface="Cambria Math" panose="02040503050406030204" pitchFamily="18" charset="0"/>
                          </a:rPr>
                          <m:t>𝑛</m:t>
                        </m:r>
                        <m:r>
                          <a:rPr lang="en-US" b="0" i="1" smtClean="0">
                            <a:solidFill>
                              <a:schemeClr val="bg2">
                                <a:lumMod val="40000"/>
                                <a:lumOff val="60000"/>
                              </a:schemeClr>
                            </a:solidFill>
                            <a:latin typeface="Cambria Math" panose="02040503050406030204" pitchFamily="18" charset="0"/>
                            <a:ea typeface="Cambria Math" panose="02040503050406030204" pitchFamily="18" charset="0"/>
                          </a:rPr>
                          <m:t>−1</m:t>
                        </m:r>
                      </m:sup>
                    </m:sSup>
                  </m:oMath>
                </a14:m>
                <a:r>
                  <a:rPr lang="en-US" dirty="0"/>
                  <a:t> =&gt;  </a:t>
                </a:r>
                <a14:m>
                  <m:oMath xmlns:m="http://schemas.openxmlformats.org/officeDocument/2006/math">
                    <m:sSub>
                      <m:sSubPr>
                        <m:ctrlPr>
                          <a:rPr lang="en-US"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𝑏</m:t>
                        </m:r>
                      </m:e>
                      <m:sub>
                        <m:r>
                          <a:rPr lang="en-US" b="0" i="1" smtClean="0">
                            <a:solidFill>
                              <a:schemeClr val="bg2">
                                <a:lumMod val="40000"/>
                                <a:lumOff val="60000"/>
                              </a:schemeClr>
                            </a:solidFill>
                            <a:latin typeface="Cambria Math" panose="02040503050406030204" pitchFamily="18" charset="0"/>
                          </a:rPr>
                          <m:t>4</m:t>
                        </m:r>
                      </m:sub>
                    </m:sSub>
                    <m:r>
                      <a:rPr lang="en-US" b="0" i="1" smtClean="0">
                        <a:solidFill>
                          <a:schemeClr val="bg2">
                            <a:lumMod val="40000"/>
                            <a:lumOff val="60000"/>
                          </a:schemeClr>
                        </a:solidFill>
                        <a:latin typeface="Cambria Math" panose="02040503050406030204" pitchFamily="18" charset="0"/>
                      </a:rPr>
                      <m:t>=5000</m:t>
                    </m:r>
                    <m:r>
                      <a:rPr lang="en-US" b="0" i="1" smtClean="0">
                        <a:solidFill>
                          <a:schemeClr val="bg2">
                            <a:lumMod val="40000"/>
                            <a:lumOff val="60000"/>
                          </a:schemeClr>
                        </a:solidFill>
                        <a:latin typeface="Cambria Math" panose="02040503050406030204" pitchFamily="18" charset="0"/>
                        <a:ea typeface="Cambria Math" panose="02040503050406030204" pitchFamily="18" charset="0"/>
                      </a:rPr>
                      <m:t>∙</m:t>
                    </m:r>
                    <m:sSup>
                      <m:sSupPr>
                        <m:ctrlPr>
                          <a:rPr lang="en-US" b="0" i="1" smtClean="0">
                            <a:solidFill>
                              <a:schemeClr val="bg2">
                                <a:lumMod val="40000"/>
                                <a:lumOff val="60000"/>
                              </a:schemeClr>
                            </a:solidFill>
                            <a:latin typeface="Cambria Math" panose="02040503050406030204" pitchFamily="18" charset="0"/>
                            <a:ea typeface="Cambria Math" panose="02040503050406030204" pitchFamily="18" charset="0"/>
                          </a:rPr>
                        </m:ctrlPr>
                      </m:sSupPr>
                      <m:e>
                        <m:r>
                          <a:rPr lang="en-US" b="0" i="1" smtClean="0">
                            <a:solidFill>
                              <a:schemeClr val="bg2">
                                <a:lumMod val="40000"/>
                                <a:lumOff val="60000"/>
                              </a:schemeClr>
                            </a:solidFill>
                            <a:latin typeface="Cambria Math" panose="02040503050406030204" pitchFamily="18" charset="0"/>
                            <a:ea typeface="Cambria Math" panose="02040503050406030204" pitchFamily="18" charset="0"/>
                          </a:rPr>
                          <m:t>4</m:t>
                        </m:r>
                      </m:e>
                      <m:sup>
                        <m:r>
                          <a:rPr lang="en-US" b="0" i="1" smtClean="0">
                            <a:solidFill>
                              <a:schemeClr val="bg2">
                                <a:lumMod val="40000"/>
                                <a:lumOff val="60000"/>
                              </a:schemeClr>
                            </a:solidFill>
                            <a:latin typeface="Cambria Math" panose="02040503050406030204" pitchFamily="18" charset="0"/>
                            <a:ea typeface="Cambria Math" panose="02040503050406030204" pitchFamily="18" charset="0"/>
                          </a:rPr>
                          <m:t>3</m:t>
                        </m:r>
                      </m:sup>
                    </m:sSup>
                  </m:oMath>
                </a14:m>
                <a:r>
                  <a:rPr lang="en-US" dirty="0">
                    <a:solidFill>
                      <a:schemeClr val="bg2">
                        <a:lumMod val="40000"/>
                        <a:lumOff val="60000"/>
                      </a:schemeClr>
                    </a:solidFill>
                  </a:rPr>
                  <a:t>  </a:t>
                </a:r>
                <a:r>
                  <a:rPr lang="en-US" dirty="0"/>
                  <a:t>=&gt;  </a:t>
                </a:r>
                <a14:m>
                  <m:oMath xmlns:m="http://schemas.openxmlformats.org/officeDocument/2006/math">
                    <m:sSub>
                      <m:sSubPr>
                        <m:ctrlPr>
                          <a:rPr lang="en-US"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𝑏</m:t>
                        </m:r>
                      </m:e>
                      <m:sub>
                        <m:r>
                          <a:rPr lang="en-US" b="0" i="1" smtClean="0">
                            <a:solidFill>
                              <a:schemeClr val="bg2">
                                <a:lumMod val="40000"/>
                                <a:lumOff val="60000"/>
                              </a:schemeClr>
                            </a:solidFill>
                            <a:latin typeface="Cambria Math" panose="02040503050406030204" pitchFamily="18" charset="0"/>
                          </a:rPr>
                          <m:t>4</m:t>
                        </m:r>
                      </m:sub>
                    </m:sSub>
                    <m:r>
                      <a:rPr lang="en-US" b="0" i="1" smtClean="0">
                        <a:solidFill>
                          <a:schemeClr val="bg2">
                            <a:lumMod val="40000"/>
                            <a:lumOff val="60000"/>
                          </a:schemeClr>
                        </a:solidFill>
                        <a:latin typeface="Cambria Math" panose="02040503050406030204" pitchFamily="18" charset="0"/>
                      </a:rPr>
                      <m:t>=320000</m:t>
                    </m:r>
                  </m:oMath>
                </a14:m>
                <a:endParaRPr lang="en-US" dirty="0"/>
              </a:p>
              <a:p>
                <a:endParaRPr lang="en-US" dirty="0"/>
              </a:p>
              <a:p>
                <a:endParaRPr lang="en-US" dirty="0"/>
              </a:p>
              <a:p>
                <a:endParaRPr lang="en-US" dirty="0"/>
              </a:p>
              <a:p>
                <a:r>
                  <a:rPr lang="en-US" dirty="0"/>
                  <a:t>                                                         </a:t>
                </a:r>
                <a:r>
                  <a:rPr lang="ru-RU" dirty="0"/>
                  <a:t>Ответ: 320000</a:t>
                </a:r>
              </a:p>
            </p:txBody>
          </p:sp>
        </mc:Choice>
        <mc:Fallback xmlns="">
          <p:sp>
            <p:nvSpPr>
              <p:cNvPr id="5" name="TextBox 4">
                <a:extLst>
                  <a:ext uri="{FF2B5EF4-FFF2-40B4-BE49-F238E27FC236}">
                    <a16:creationId xmlns:a16="http://schemas.microsoft.com/office/drawing/2014/main" id="{B0335050-DEEE-4CB3-A4D2-227F624B2138}"/>
                  </a:ext>
                </a:extLst>
              </p:cNvPr>
              <p:cNvSpPr txBox="1">
                <a:spLocks noRot="1" noChangeAspect="1" noMove="1" noResize="1" noEditPoints="1" noAdjustHandles="1" noChangeArrowheads="1" noChangeShapeType="1" noTextEdit="1"/>
              </p:cNvSpPr>
              <p:nvPr/>
            </p:nvSpPr>
            <p:spPr>
              <a:xfrm>
                <a:off x="3480046" y="3968318"/>
                <a:ext cx="7643673" cy="1477328"/>
              </a:xfrm>
              <a:prstGeom prst="rect">
                <a:avLst/>
              </a:prstGeom>
              <a:blipFill>
                <a:blip r:embed="rId5"/>
                <a:stretch>
                  <a:fillRect t="-2479" b="-5785"/>
                </a:stretch>
              </a:blipFill>
            </p:spPr>
            <p:txBody>
              <a:bodyPr/>
              <a:lstStyle/>
              <a:p>
                <a:r>
                  <a:rPr lang="ru-RU">
                    <a:noFill/>
                  </a:rPr>
                  <a:t> </a:t>
                </a:r>
              </a:p>
            </p:txBody>
          </p:sp>
        </mc:Fallback>
      </mc:AlternateContent>
    </p:spTree>
    <p:extLst>
      <p:ext uri="{BB962C8B-B14F-4D97-AF65-F5344CB8AC3E}">
        <p14:creationId xmlns:p14="http://schemas.microsoft.com/office/powerpoint/2010/main" val="20858461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EB1DA7-EAD9-46FD-B53B-811BC882E3EA}"/>
              </a:ext>
            </a:extLst>
          </p:cNvPr>
          <p:cNvSpPr>
            <a:spLocks noGrp="1"/>
          </p:cNvSpPr>
          <p:nvPr>
            <p:ph type="title"/>
          </p:nvPr>
        </p:nvSpPr>
        <p:spPr>
          <a:xfrm>
            <a:off x="646111" y="452718"/>
            <a:ext cx="9404723" cy="527670"/>
          </a:xfrm>
        </p:spPr>
        <p:txBody>
          <a:bodyPr/>
          <a:lstStyle/>
          <a:p>
            <a:pPr marL="342900" marR="0" lvl="0" indent="-342900" defTabSz="457200" rtl="0" eaLnBrk="1" fontAlgn="auto" latinLnBrk="0" hangingPunct="1">
              <a:lnSpc>
                <a:spcPct val="100000"/>
              </a:lnSpc>
              <a:spcBef>
                <a:spcPts val="1000"/>
              </a:spcBef>
              <a:spcAft>
                <a:spcPts val="0"/>
              </a:spcAft>
              <a:tabLst/>
              <a:defRPr/>
            </a:pPr>
            <a:r>
              <a:rPr kumimoji="0" lang="ru-RU" sz="1800" b="0" i="0" u="none" strike="noStrike" kern="1200" cap="none" spc="0" normalizeH="0" baseline="0" noProof="0" dirty="0">
                <a:ln>
                  <a:noFill/>
                </a:ln>
                <a:solidFill>
                  <a:prstClr val="white"/>
                </a:solidFill>
                <a:effectLst/>
                <a:uLnTx/>
                <a:uFillTx/>
                <a:latin typeface="Century Gothic" panose="020B0502020202020204"/>
                <a:ea typeface="+mj-ea"/>
                <a:cs typeface="+mj-cs"/>
              </a:rPr>
              <a:t>Задача 2:</a:t>
            </a:r>
            <a:br>
              <a:rPr kumimoji="0" lang="ru-RU" sz="1800" b="0" i="0" u="none" strike="noStrike" kern="1200" cap="none" spc="0" normalizeH="0" baseline="0" noProof="0" dirty="0">
                <a:ln>
                  <a:noFill/>
                </a:ln>
                <a:solidFill>
                  <a:prstClr val="white"/>
                </a:solidFill>
                <a:effectLst/>
                <a:uLnTx/>
                <a:uFillTx/>
                <a:latin typeface="Century Gothic" panose="020B0502020202020204"/>
                <a:ea typeface="+mj-ea"/>
                <a:cs typeface="+mj-cs"/>
              </a:rPr>
            </a:br>
            <a:endParaRPr lang="ru-RU" sz="2800" b="1" dirty="0"/>
          </a:p>
        </p:txBody>
      </p:sp>
      <mc:AlternateContent xmlns:mc="http://schemas.openxmlformats.org/markup-compatibility/2006" xmlns:a14="http://schemas.microsoft.com/office/drawing/2010/main">
        <mc:Choice Requires="a14">
          <p:sp>
            <p:nvSpPr>
              <p:cNvPr id="3" name="Объект 2">
                <a:extLst>
                  <a:ext uri="{FF2B5EF4-FFF2-40B4-BE49-F238E27FC236}">
                    <a16:creationId xmlns:a16="http://schemas.microsoft.com/office/drawing/2014/main" id="{F3AFA6ED-AEA6-4567-8998-B0D2C542A49C}"/>
                  </a:ext>
                </a:extLst>
              </p:cNvPr>
              <p:cNvSpPr>
                <a:spLocks noGrp="1"/>
              </p:cNvSpPr>
              <p:nvPr>
                <p:ph idx="1"/>
              </p:nvPr>
            </p:nvSpPr>
            <p:spPr>
              <a:xfrm>
                <a:off x="782426" y="980389"/>
                <a:ext cx="10624008" cy="2215572"/>
              </a:xfrm>
            </p:spPr>
            <p:txBody>
              <a:bodyPr/>
              <a:lstStyle/>
              <a:p>
                <a:pPr marL="0" indent="0">
                  <a:lnSpc>
                    <a:spcPct val="90000"/>
                  </a:lnSpc>
                  <a:buNone/>
                </a:pPr>
                <a:r>
                  <a:rPr lang="ru-RU" sz="1800" dirty="0"/>
                  <a:t>Клиент взял в банке кредит в размере 50 000 р. </a:t>
                </a:r>
                <a14:m>
                  <m:oMath xmlns:m="http://schemas.openxmlformats.org/officeDocument/2006/math">
                    <m:d>
                      <m:dPr>
                        <m:ctrlPr>
                          <a:rPr lang="ru-RU" sz="1800" b="0" i="1" smtClean="0">
                            <a:solidFill>
                              <a:schemeClr val="bg2">
                                <a:lumMod val="40000"/>
                                <a:lumOff val="60000"/>
                              </a:schemeClr>
                            </a:solidFill>
                            <a:latin typeface="Cambria Math" panose="02040503050406030204" pitchFamily="18" charset="0"/>
                          </a:rPr>
                        </m:ctrlPr>
                      </m:dPr>
                      <m:e>
                        <m:sSub>
                          <m:sSubPr>
                            <m:ctrlPr>
                              <a:rPr lang="ru-RU" sz="1800" b="0" i="1" smtClean="0">
                                <a:solidFill>
                                  <a:schemeClr val="bg2">
                                    <a:lumMod val="40000"/>
                                    <a:lumOff val="60000"/>
                                  </a:schemeClr>
                                </a:solidFill>
                                <a:latin typeface="Cambria Math" panose="02040503050406030204" pitchFamily="18" charset="0"/>
                              </a:rPr>
                            </m:ctrlPr>
                          </m:sSubPr>
                          <m:e>
                            <m:r>
                              <a:rPr lang="en-US" sz="1800" b="0" i="1" smtClean="0">
                                <a:solidFill>
                                  <a:schemeClr val="bg2">
                                    <a:lumMod val="40000"/>
                                    <a:lumOff val="60000"/>
                                  </a:schemeClr>
                                </a:solidFill>
                                <a:latin typeface="Cambria Math" panose="02040503050406030204" pitchFamily="18" charset="0"/>
                              </a:rPr>
                              <m:t>𝑏</m:t>
                            </m:r>
                          </m:e>
                          <m:sub>
                            <m:r>
                              <a:rPr lang="en-US" sz="1800" b="0" i="1" smtClean="0">
                                <a:solidFill>
                                  <a:schemeClr val="bg2">
                                    <a:lumMod val="40000"/>
                                    <a:lumOff val="60000"/>
                                  </a:schemeClr>
                                </a:solidFill>
                                <a:latin typeface="Cambria Math" panose="02040503050406030204" pitchFamily="18" charset="0"/>
                              </a:rPr>
                              <m:t>1</m:t>
                            </m:r>
                          </m:sub>
                        </m:sSub>
                        <m:r>
                          <a:rPr lang="en-US" sz="1800" b="0" i="1" smtClean="0">
                            <a:solidFill>
                              <a:schemeClr val="bg2">
                                <a:lumMod val="40000"/>
                                <a:lumOff val="60000"/>
                              </a:schemeClr>
                            </a:solidFill>
                            <a:latin typeface="Cambria Math" panose="02040503050406030204" pitchFamily="18" charset="0"/>
                          </a:rPr>
                          <m:t>=50000</m:t>
                        </m:r>
                      </m:e>
                    </m:d>
                  </m:oMath>
                </a14:m>
                <a:r>
                  <a:rPr lang="en-US" sz="1800" dirty="0"/>
                  <a:t> </a:t>
                </a:r>
                <a:r>
                  <a:rPr lang="ru-RU" sz="1800" dirty="0"/>
                  <a:t>на 5 лет под 20% годовых.</a:t>
                </a:r>
                <a14:m>
                  <m:oMath xmlns:m="http://schemas.openxmlformats.org/officeDocument/2006/math">
                    <m:r>
                      <a:rPr lang="en-US" sz="1800" b="0" i="1" smtClean="0">
                        <a:solidFill>
                          <a:schemeClr val="bg2">
                            <a:lumMod val="40000"/>
                            <a:lumOff val="60000"/>
                          </a:schemeClr>
                        </a:solidFill>
                        <a:latin typeface="Cambria Math" panose="02040503050406030204" pitchFamily="18" charset="0"/>
                      </a:rPr>
                      <m:t>(120%=1,2 </m:t>
                    </m:r>
                    <m:r>
                      <a:rPr lang="ru-RU" sz="1800" b="0" i="1" smtClean="0">
                        <a:solidFill>
                          <a:schemeClr val="bg2">
                            <a:lumMod val="40000"/>
                            <a:lumOff val="60000"/>
                          </a:schemeClr>
                        </a:solidFill>
                        <a:latin typeface="Cambria Math" panose="02040503050406030204" pitchFamily="18" charset="0"/>
                      </a:rPr>
                      <m:t>;</m:t>
                    </m:r>
                    <m:r>
                      <a:rPr lang="en-US" sz="1800" b="0" i="1" smtClean="0">
                        <a:solidFill>
                          <a:schemeClr val="bg2">
                            <a:lumMod val="40000"/>
                            <a:lumOff val="60000"/>
                          </a:schemeClr>
                        </a:solidFill>
                        <a:latin typeface="Cambria Math" panose="02040503050406030204" pitchFamily="18" charset="0"/>
                      </a:rPr>
                      <m:t>𝑞</m:t>
                    </m:r>
                    <m:r>
                      <a:rPr lang="en-US" sz="1800" b="0" i="1" smtClean="0">
                        <a:solidFill>
                          <a:schemeClr val="bg2">
                            <a:lumMod val="40000"/>
                            <a:lumOff val="60000"/>
                          </a:schemeClr>
                        </a:solidFill>
                        <a:latin typeface="Cambria Math" panose="02040503050406030204" pitchFamily="18" charset="0"/>
                      </a:rPr>
                      <m:t>=1,2)</m:t>
                    </m:r>
                  </m:oMath>
                </a14:m>
                <a:r>
                  <a:rPr lang="ru-RU" sz="1800" dirty="0">
                    <a:solidFill>
                      <a:schemeClr val="bg2">
                        <a:lumMod val="40000"/>
                        <a:lumOff val="60000"/>
                      </a:schemeClr>
                    </a:solidFill>
                  </a:rPr>
                  <a:t> </a:t>
                </a:r>
                <a:r>
                  <a:rPr lang="ru-RU" sz="1800" dirty="0"/>
                  <a:t>Какую сумму он должен вернуть в банк в конце срока, если весь кредит с процентами возвращается в банк после срока?</a:t>
                </a:r>
              </a:p>
              <a:p>
                <a:pPr marL="0" indent="0">
                  <a:lnSpc>
                    <a:spcPct val="90000"/>
                  </a:lnSpc>
                  <a:buNone/>
                </a:pPr>
                <a:r>
                  <a:rPr lang="en-US" sz="1800" dirty="0"/>
                  <a:t>            </a:t>
                </a:r>
                <a:r>
                  <a:rPr lang="ru-RU" sz="1600" dirty="0">
                    <a:solidFill>
                      <a:schemeClr val="bg2">
                        <a:lumMod val="40000"/>
                        <a:lumOff val="60000"/>
                      </a:schemeClr>
                    </a:solidFill>
                    <a:latin typeface="Cambria Math" panose="02040503050406030204" pitchFamily="18" charset="0"/>
                    <a:ea typeface="Cambria Math" panose="02040503050406030204" pitchFamily="18" charset="0"/>
                  </a:rPr>
                  <a:t>Замечание: Здесь необходимо пояснить, что 50000 рублей – это первоначальная сумма, которую клиент берет в банке. Эта сумма должна быть умножена на 1,2    5 раз! Таким образом, элемент прогрессии, который мы будем рассчитывать – не </a:t>
                </a:r>
                <a14:m>
                  <m:oMath xmlns:m="http://schemas.openxmlformats.org/officeDocument/2006/math">
                    <m:sSub>
                      <m:sSubPr>
                        <m:ctrlPr>
                          <a:rPr lang="ru-RU" sz="1600" i="1" smtClean="0">
                            <a:solidFill>
                              <a:schemeClr val="bg2">
                                <a:lumMod val="40000"/>
                                <a:lumOff val="60000"/>
                              </a:schemeClr>
                            </a:solidFill>
                            <a:latin typeface="Cambria Math" panose="02040503050406030204" pitchFamily="18" charset="0"/>
                            <a:ea typeface="Cambria Math" panose="02040503050406030204" pitchFamily="18" charset="0"/>
                          </a:rPr>
                        </m:ctrlPr>
                      </m:sSubPr>
                      <m:e>
                        <m:r>
                          <a:rPr lang="en-US" sz="1600" b="0" i="1" smtClean="0">
                            <a:solidFill>
                              <a:schemeClr val="bg2">
                                <a:lumMod val="40000"/>
                                <a:lumOff val="60000"/>
                              </a:schemeClr>
                            </a:solidFill>
                            <a:latin typeface="Cambria Math" panose="02040503050406030204" pitchFamily="18" charset="0"/>
                            <a:ea typeface="Cambria Math" panose="02040503050406030204" pitchFamily="18" charset="0"/>
                          </a:rPr>
                          <m:t>𝑏</m:t>
                        </m:r>
                      </m:e>
                      <m:sub>
                        <m:r>
                          <a:rPr lang="en-US" sz="1600" b="0" i="1" smtClean="0">
                            <a:solidFill>
                              <a:schemeClr val="bg2">
                                <a:lumMod val="40000"/>
                                <a:lumOff val="60000"/>
                              </a:schemeClr>
                            </a:solidFill>
                            <a:latin typeface="Cambria Math" panose="02040503050406030204" pitchFamily="18" charset="0"/>
                            <a:ea typeface="Cambria Math" panose="02040503050406030204" pitchFamily="18" charset="0"/>
                          </a:rPr>
                          <m:t>5</m:t>
                        </m:r>
                      </m:sub>
                    </m:sSub>
                    <m:r>
                      <a:rPr lang="en-US" sz="1600" b="0" i="1" smtClean="0">
                        <a:solidFill>
                          <a:schemeClr val="bg2">
                            <a:lumMod val="40000"/>
                            <a:lumOff val="60000"/>
                          </a:schemeClr>
                        </a:solidFill>
                        <a:latin typeface="Cambria Math" panose="02040503050406030204" pitchFamily="18" charset="0"/>
                        <a:ea typeface="Cambria Math" panose="02040503050406030204" pitchFamily="18" charset="0"/>
                      </a:rPr>
                      <m:t>, </m:t>
                    </m:r>
                    <m:r>
                      <a:rPr lang="ru-RU" sz="1600" b="0" i="1" smtClean="0">
                        <a:solidFill>
                          <a:schemeClr val="bg2">
                            <a:lumMod val="40000"/>
                            <a:lumOff val="60000"/>
                          </a:schemeClr>
                        </a:solidFill>
                        <a:latin typeface="Cambria Math" panose="02040503050406030204" pitchFamily="18" charset="0"/>
                        <a:ea typeface="Cambria Math" panose="02040503050406030204" pitchFamily="18" charset="0"/>
                      </a:rPr>
                      <m:t>а </m:t>
                    </m:r>
                    <m:sSub>
                      <m:sSubPr>
                        <m:ctrlPr>
                          <a:rPr lang="ru-RU" sz="1600" b="0" i="1" smtClean="0">
                            <a:solidFill>
                              <a:schemeClr val="bg2">
                                <a:lumMod val="40000"/>
                                <a:lumOff val="60000"/>
                              </a:schemeClr>
                            </a:solidFill>
                            <a:latin typeface="Cambria Math" panose="02040503050406030204" pitchFamily="18" charset="0"/>
                            <a:ea typeface="Cambria Math" panose="02040503050406030204" pitchFamily="18" charset="0"/>
                          </a:rPr>
                        </m:ctrlPr>
                      </m:sSubPr>
                      <m:e>
                        <m:r>
                          <a:rPr lang="en-US" sz="1600" b="0" i="1" smtClean="0">
                            <a:solidFill>
                              <a:schemeClr val="bg2">
                                <a:lumMod val="40000"/>
                                <a:lumOff val="60000"/>
                              </a:schemeClr>
                            </a:solidFill>
                            <a:latin typeface="Cambria Math" panose="02040503050406030204" pitchFamily="18" charset="0"/>
                            <a:ea typeface="Cambria Math" panose="02040503050406030204" pitchFamily="18" charset="0"/>
                          </a:rPr>
                          <m:t>𝑏</m:t>
                        </m:r>
                      </m:e>
                      <m:sub>
                        <m:r>
                          <a:rPr lang="en-US" sz="1600" b="0" i="1" smtClean="0">
                            <a:solidFill>
                              <a:schemeClr val="bg2">
                                <a:lumMod val="40000"/>
                                <a:lumOff val="60000"/>
                              </a:schemeClr>
                            </a:solidFill>
                            <a:latin typeface="Cambria Math" panose="02040503050406030204" pitchFamily="18" charset="0"/>
                            <a:ea typeface="Cambria Math" panose="02040503050406030204" pitchFamily="18" charset="0"/>
                          </a:rPr>
                          <m:t>6</m:t>
                        </m:r>
                      </m:sub>
                    </m:sSub>
                  </m:oMath>
                </a14:m>
                <a:r>
                  <a:rPr lang="en-US" sz="1600" dirty="0">
                    <a:solidFill>
                      <a:schemeClr val="bg2">
                        <a:lumMod val="40000"/>
                        <a:lumOff val="60000"/>
                      </a:schemeClr>
                    </a:solidFill>
                    <a:latin typeface="Cambria Math" panose="02040503050406030204" pitchFamily="18" charset="0"/>
                    <a:ea typeface="Cambria Math" panose="02040503050406030204" pitchFamily="18" charset="0"/>
                  </a:rPr>
                  <a:t>!</a:t>
                </a:r>
                <a:endParaRPr lang="ru-RU" sz="1600" dirty="0">
                  <a:solidFill>
                    <a:schemeClr val="bg2">
                      <a:lumMod val="40000"/>
                      <a:lumOff val="60000"/>
                    </a:schemeClr>
                  </a:solidFill>
                  <a:latin typeface="Cambria Math" panose="02040503050406030204" pitchFamily="18" charset="0"/>
                  <a:ea typeface="Cambria Math" panose="02040503050406030204" pitchFamily="18" charset="0"/>
                </a:endParaRPr>
              </a:p>
            </p:txBody>
          </p:sp>
        </mc:Choice>
        <mc:Fallback xmlns="">
          <p:sp>
            <p:nvSpPr>
              <p:cNvPr id="3" name="Объект 2">
                <a:extLst>
                  <a:ext uri="{FF2B5EF4-FFF2-40B4-BE49-F238E27FC236}">
                    <a16:creationId xmlns:a16="http://schemas.microsoft.com/office/drawing/2014/main" id="{F3AFA6ED-AEA6-4567-8998-B0D2C542A49C}"/>
                  </a:ext>
                </a:extLst>
              </p:cNvPr>
              <p:cNvSpPr>
                <a:spLocks noGrp="1" noRot="1" noChangeAspect="1" noMove="1" noResize="1" noEditPoints="1" noAdjustHandles="1" noChangeArrowheads="1" noChangeShapeType="1" noTextEdit="1"/>
              </p:cNvSpPr>
              <p:nvPr>
                <p:ph idx="1"/>
              </p:nvPr>
            </p:nvSpPr>
            <p:spPr>
              <a:xfrm>
                <a:off x="782426" y="980389"/>
                <a:ext cx="10624008" cy="2215572"/>
              </a:xfrm>
              <a:blipFill>
                <a:blip r:embed="rId3"/>
                <a:stretch>
                  <a:fillRect l="-459" t="-3030" r="-344"/>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44B497BD-7157-4D58-AA85-E72D81454F83}"/>
                  </a:ext>
                </a:extLst>
              </p:cNvPr>
              <p:cNvSpPr txBox="1"/>
              <p:nvPr/>
            </p:nvSpPr>
            <p:spPr>
              <a:xfrm>
                <a:off x="646110" y="3195961"/>
                <a:ext cx="2301275" cy="2821285"/>
              </a:xfrm>
              <a:prstGeom prst="rect">
                <a:avLst/>
              </a:prstGeom>
              <a:noFill/>
            </p:spPr>
            <p:txBody>
              <a:bodyPr wrap="square" rtlCol="0">
                <a:spAutoFit/>
              </a:bodyPr>
              <a:lstStyle/>
              <a:p>
                <a:pPr marR="0" lvl="0" algn="l" defTabSz="457200" rtl="0" eaLnBrk="1" fontAlgn="auto" latinLnBrk="0" hangingPunct="1">
                  <a:lnSpc>
                    <a:spcPct val="100000"/>
                  </a:lnSpc>
                  <a:spcBef>
                    <a:spcPts val="1000"/>
                  </a:spcBef>
                  <a:spcAft>
                    <a:spcPts val="0"/>
                  </a:spcAft>
                  <a:buClr>
                    <a:srgbClr val="1E5155">
                      <a:lumMod val="40000"/>
                      <a:lumOff val="60000"/>
                    </a:srgbClr>
                  </a:buClr>
                  <a:buSzPct val="80000"/>
                  <a:tabLst/>
                  <a:defRPr/>
                </a:pPr>
                <a:r>
                  <a:rPr lang="en-US" sz="2400" i="1" dirty="0">
                    <a:solidFill>
                      <a:prstClr val="white"/>
                    </a:solidFill>
                    <a:latin typeface="Century Gothic" panose="020B0502020202020204"/>
                    <a:ea typeface="+mj-ea"/>
                    <a:cs typeface="+mj-cs"/>
                  </a:rPr>
                  <a:t>  </a:t>
                </a:r>
                <a:r>
                  <a:rPr kumimoji="0" lang="ru-RU" sz="2400" b="0" i="1" u="none" strike="noStrike" kern="1200" cap="none" spc="0" normalizeH="0" baseline="0" noProof="0" dirty="0">
                    <a:ln>
                      <a:noFill/>
                    </a:ln>
                    <a:solidFill>
                      <a:prstClr val="white"/>
                    </a:solidFill>
                    <a:effectLst/>
                    <a:uLnTx/>
                    <a:uFillTx/>
                    <a:latin typeface="Century Gothic" panose="020B0502020202020204"/>
                    <a:ea typeface="+mj-ea"/>
                    <a:cs typeface="+mj-cs"/>
                  </a:rPr>
                  <a:t>                                                 </a:t>
                </a:r>
                <a:endParaRPr kumimoji="0" lang="en-US" sz="2400" b="0" i="1"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sSub>
                      <m:sSub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ctrlPr>
                      </m:sSubPr>
                      <m:e>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𝑏</m:t>
                        </m:r>
                      </m:e>
                      <m:sub>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1</m:t>
                        </m:r>
                      </m:sub>
                    </m:sSub>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=50000</a:t>
                </a:r>
                <a:endParaRPr kumimoji="0" lang="ru-RU" sz="2400" b="0" i="0"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𝑛</m:t>
                    </m:r>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=6</m:t>
                    </m:r>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𝑞</m:t>
                    </m:r>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=1,2</m:t>
                    </m:r>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endPar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rPr>
                  <a:t>_________</a:t>
                </a:r>
              </a:p>
              <a:p>
                <a:r>
                  <a:rPr lang="en-US" sz="2000" dirty="0"/>
                  <a:t> </a:t>
                </a:r>
              </a:p>
              <a:p>
                <a:pPr/>
                <a14:m>
                  <m:oMathPara xmlns:m="http://schemas.openxmlformats.org/officeDocument/2006/math">
                    <m:oMathParaPr>
                      <m:jc m:val="left"/>
                    </m:oMathParaPr>
                    <m:oMath xmlns:m="http://schemas.openxmlformats.org/officeDocument/2006/math">
                      <m:sSub>
                        <m:sSubPr>
                          <m:ctrlPr>
                            <a:rPr lang="ru-RU" sz="2000" i="1" smtClean="0">
                              <a:latin typeface="Cambria Math" panose="02040503050406030204" pitchFamily="18" charset="0"/>
                            </a:rPr>
                          </m:ctrlPr>
                        </m:sSubPr>
                        <m:e>
                          <m:r>
                            <a:rPr lang="en-US" sz="2000" b="0" i="1" smtClean="0">
                              <a:latin typeface="Cambria Math" panose="02040503050406030204" pitchFamily="18" charset="0"/>
                            </a:rPr>
                            <m:t>𝑏</m:t>
                          </m:r>
                        </m:e>
                        <m:sub>
                          <m:r>
                            <a:rPr lang="en-US" sz="2000" b="0" i="1" smtClean="0">
                              <a:latin typeface="Cambria Math" panose="02040503050406030204" pitchFamily="18" charset="0"/>
                            </a:rPr>
                            <m:t>6</m:t>
                          </m:r>
                        </m:sub>
                      </m:sSub>
                      <m:r>
                        <a:rPr lang="en-US" sz="2000" b="0" i="1" smtClean="0">
                          <a:latin typeface="Cambria Math" panose="02040503050406030204" pitchFamily="18" charset="0"/>
                        </a:rPr>
                        <m:t>−</m:t>
                      </m:r>
                      <m:r>
                        <a:rPr lang="ru-RU" sz="2000" b="0" i="1" smtClean="0">
                          <a:latin typeface="Cambria Math" panose="02040503050406030204" pitchFamily="18" charset="0"/>
                        </a:rPr>
                        <m:t>?</m:t>
                      </m:r>
                    </m:oMath>
                  </m:oMathPara>
                </a14:m>
                <a:endParaRPr lang="ru-RU" sz="2000" dirty="0"/>
              </a:p>
            </p:txBody>
          </p:sp>
        </mc:Choice>
        <mc:Fallback xmlns="">
          <p:sp>
            <p:nvSpPr>
              <p:cNvPr id="4" name="TextBox 3">
                <a:extLst>
                  <a:ext uri="{FF2B5EF4-FFF2-40B4-BE49-F238E27FC236}">
                    <a16:creationId xmlns:a16="http://schemas.microsoft.com/office/drawing/2014/main" id="{44B497BD-7157-4D58-AA85-E72D81454F83}"/>
                  </a:ext>
                </a:extLst>
              </p:cNvPr>
              <p:cNvSpPr txBox="1">
                <a:spLocks noRot="1" noChangeAspect="1" noMove="1" noResize="1" noEditPoints="1" noAdjustHandles="1" noChangeArrowheads="1" noChangeShapeType="1" noTextEdit="1"/>
              </p:cNvSpPr>
              <p:nvPr/>
            </p:nvSpPr>
            <p:spPr>
              <a:xfrm>
                <a:off x="646110" y="3195961"/>
                <a:ext cx="2301275" cy="2821285"/>
              </a:xfrm>
              <a:prstGeom prst="rect">
                <a:avLst/>
              </a:prstGeom>
              <a:blipFill>
                <a:blip r:embed="rId4"/>
                <a:stretch>
                  <a:fillRect l="-1326"/>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B0335050-DEEE-4CB3-A4D2-227F624B2138}"/>
                  </a:ext>
                </a:extLst>
              </p:cNvPr>
              <p:cNvSpPr txBox="1"/>
              <p:nvPr/>
            </p:nvSpPr>
            <p:spPr>
              <a:xfrm>
                <a:off x="3480046" y="3968318"/>
                <a:ext cx="7643673" cy="1519647"/>
              </a:xfrm>
              <a:prstGeom prst="rect">
                <a:avLst/>
              </a:prstGeom>
              <a:noFill/>
            </p:spPr>
            <p:txBody>
              <a:bodyPr wrap="square" rtlCol="0">
                <a:spAutoFit/>
              </a:bodyPr>
              <a:lstStyle/>
              <a:p>
                <a14:m>
                  <m:oMath xmlns:m="http://schemas.openxmlformats.org/officeDocument/2006/math">
                    <m:sSub>
                      <m:sSubPr>
                        <m:ctrlPr>
                          <a:rPr lang="ru-RU"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𝑏</m:t>
                        </m:r>
                      </m:e>
                      <m:sub>
                        <m:r>
                          <a:rPr lang="en-US" b="0" i="1" smtClean="0">
                            <a:solidFill>
                              <a:schemeClr val="bg2">
                                <a:lumMod val="40000"/>
                                <a:lumOff val="60000"/>
                              </a:schemeClr>
                            </a:solidFill>
                            <a:latin typeface="Cambria Math" panose="02040503050406030204" pitchFamily="18" charset="0"/>
                          </a:rPr>
                          <m:t>𝑛</m:t>
                        </m:r>
                      </m:sub>
                    </m:sSub>
                    <m:r>
                      <a:rPr lang="en-US" b="0" i="1" smtClean="0">
                        <a:solidFill>
                          <a:schemeClr val="bg2">
                            <a:lumMod val="40000"/>
                            <a:lumOff val="60000"/>
                          </a:schemeClr>
                        </a:solidFill>
                        <a:latin typeface="Cambria Math" panose="02040503050406030204" pitchFamily="18" charset="0"/>
                      </a:rPr>
                      <m:t>=</m:t>
                    </m:r>
                    <m:sSub>
                      <m:sSubPr>
                        <m:ctrlPr>
                          <a:rPr lang="en-US" b="0"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𝑏</m:t>
                        </m:r>
                      </m:e>
                      <m:sub>
                        <m:r>
                          <a:rPr lang="en-US" b="0" i="1" smtClean="0">
                            <a:solidFill>
                              <a:schemeClr val="bg2">
                                <a:lumMod val="40000"/>
                                <a:lumOff val="60000"/>
                              </a:schemeClr>
                            </a:solidFill>
                            <a:latin typeface="Cambria Math" panose="02040503050406030204" pitchFamily="18" charset="0"/>
                          </a:rPr>
                          <m:t>1</m:t>
                        </m:r>
                      </m:sub>
                    </m:sSub>
                    <m:r>
                      <a:rPr lang="en-US" b="0" i="1" smtClean="0">
                        <a:solidFill>
                          <a:schemeClr val="bg2">
                            <a:lumMod val="40000"/>
                            <a:lumOff val="60000"/>
                          </a:schemeClr>
                        </a:solidFill>
                        <a:latin typeface="Cambria Math" panose="02040503050406030204" pitchFamily="18" charset="0"/>
                        <a:ea typeface="Cambria Math" panose="02040503050406030204" pitchFamily="18" charset="0"/>
                      </a:rPr>
                      <m:t>∙</m:t>
                    </m:r>
                    <m:sSup>
                      <m:sSupPr>
                        <m:ctrlPr>
                          <a:rPr lang="en-US" b="0" i="1" smtClean="0">
                            <a:solidFill>
                              <a:schemeClr val="bg2">
                                <a:lumMod val="40000"/>
                                <a:lumOff val="60000"/>
                              </a:schemeClr>
                            </a:solidFill>
                            <a:latin typeface="Cambria Math" panose="02040503050406030204" pitchFamily="18" charset="0"/>
                            <a:ea typeface="Cambria Math" panose="02040503050406030204" pitchFamily="18" charset="0"/>
                          </a:rPr>
                        </m:ctrlPr>
                      </m:sSupPr>
                      <m:e>
                        <m:r>
                          <a:rPr lang="en-US" b="0" i="1" smtClean="0">
                            <a:solidFill>
                              <a:schemeClr val="bg2">
                                <a:lumMod val="40000"/>
                                <a:lumOff val="60000"/>
                              </a:schemeClr>
                            </a:solidFill>
                            <a:latin typeface="Cambria Math" panose="02040503050406030204" pitchFamily="18" charset="0"/>
                            <a:ea typeface="Cambria Math" panose="02040503050406030204" pitchFamily="18" charset="0"/>
                          </a:rPr>
                          <m:t>𝑞</m:t>
                        </m:r>
                      </m:e>
                      <m:sup>
                        <m:r>
                          <a:rPr lang="en-US" b="0" i="1" smtClean="0">
                            <a:solidFill>
                              <a:schemeClr val="bg2">
                                <a:lumMod val="40000"/>
                                <a:lumOff val="60000"/>
                              </a:schemeClr>
                            </a:solidFill>
                            <a:latin typeface="Cambria Math" panose="02040503050406030204" pitchFamily="18" charset="0"/>
                            <a:ea typeface="Cambria Math" panose="02040503050406030204" pitchFamily="18" charset="0"/>
                          </a:rPr>
                          <m:t>𝑛</m:t>
                        </m:r>
                        <m:r>
                          <a:rPr lang="en-US" b="0" i="1" smtClean="0">
                            <a:solidFill>
                              <a:schemeClr val="bg2">
                                <a:lumMod val="40000"/>
                                <a:lumOff val="60000"/>
                              </a:schemeClr>
                            </a:solidFill>
                            <a:latin typeface="Cambria Math" panose="02040503050406030204" pitchFamily="18" charset="0"/>
                            <a:ea typeface="Cambria Math" panose="02040503050406030204" pitchFamily="18" charset="0"/>
                          </a:rPr>
                          <m:t>−1</m:t>
                        </m:r>
                      </m:sup>
                    </m:sSup>
                  </m:oMath>
                </a14:m>
                <a:r>
                  <a:rPr lang="en-US" dirty="0"/>
                  <a:t> =&gt;  </a:t>
                </a:r>
                <a14:m>
                  <m:oMath xmlns:m="http://schemas.openxmlformats.org/officeDocument/2006/math">
                    <m:sSub>
                      <m:sSubPr>
                        <m:ctrlPr>
                          <a:rPr lang="en-US"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𝑏</m:t>
                        </m:r>
                      </m:e>
                      <m:sub>
                        <m:r>
                          <a:rPr lang="en-US" b="0" i="1" smtClean="0">
                            <a:solidFill>
                              <a:schemeClr val="bg2">
                                <a:lumMod val="40000"/>
                                <a:lumOff val="60000"/>
                              </a:schemeClr>
                            </a:solidFill>
                            <a:latin typeface="Cambria Math" panose="02040503050406030204" pitchFamily="18" charset="0"/>
                          </a:rPr>
                          <m:t>6</m:t>
                        </m:r>
                      </m:sub>
                    </m:sSub>
                    <m:r>
                      <a:rPr lang="en-US" b="0" i="1" smtClean="0">
                        <a:solidFill>
                          <a:schemeClr val="bg2">
                            <a:lumMod val="40000"/>
                            <a:lumOff val="60000"/>
                          </a:schemeClr>
                        </a:solidFill>
                        <a:latin typeface="Cambria Math" panose="02040503050406030204" pitchFamily="18" charset="0"/>
                      </a:rPr>
                      <m:t>=50000</m:t>
                    </m:r>
                    <m:r>
                      <a:rPr lang="en-US" b="0" i="1" smtClean="0">
                        <a:solidFill>
                          <a:schemeClr val="bg2">
                            <a:lumMod val="40000"/>
                            <a:lumOff val="60000"/>
                          </a:schemeClr>
                        </a:solidFill>
                        <a:latin typeface="Cambria Math" panose="02040503050406030204" pitchFamily="18" charset="0"/>
                        <a:ea typeface="Cambria Math" panose="02040503050406030204" pitchFamily="18" charset="0"/>
                      </a:rPr>
                      <m:t>∙</m:t>
                    </m:r>
                    <m:sSup>
                      <m:sSupPr>
                        <m:ctrlPr>
                          <a:rPr lang="en-US" b="0" i="1" smtClean="0">
                            <a:solidFill>
                              <a:schemeClr val="bg2">
                                <a:lumMod val="40000"/>
                                <a:lumOff val="60000"/>
                              </a:schemeClr>
                            </a:solidFill>
                            <a:latin typeface="Cambria Math" panose="02040503050406030204" pitchFamily="18" charset="0"/>
                            <a:ea typeface="Cambria Math" panose="02040503050406030204" pitchFamily="18" charset="0"/>
                          </a:rPr>
                        </m:ctrlPr>
                      </m:sSupPr>
                      <m:e>
                        <m:r>
                          <a:rPr lang="en-US" b="0" i="1" smtClean="0">
                            <a:solidFill>
                              <a:schemeClr val="bg2">
                                <a:lumMod val="40000"/>
                                <a:lumOff val="60000"/>
                              </a:schemeClr>
                            </a:solidFill>
                            <a:latin typeface="Cambria Math" panose="02040503050406030204" pitchFamily="18" charset="0"/>
                            <a:ea typeface="Cambria Math" panose="02040503050406030204" pitchFamily="18" charset="0"/>
                          </a:rPr>
                          <m:t>1,2</m:t>
                        </m:r>
                      </m:e>
                      <m:sup>
                        <m:r>
                          <a:rPr lang="en-US" b="0" i="1" smtClean="0">
                            <a:solidFill>
                              <a:schemeClr val="bg2">
                                <a:lumMod val="40000"/>
                                <a:lumOff val="60000"/>
                              </a:schemeClr>
                            </a:solidFill>
                            <a:latin typeface="Cambria Math" panose="02040503050406030204" pitchFamily="18" charset="0"/>
                            <a:ea typeface="Cambria Math" panose="02040503050406030204" pitchFamily="18" charset="0"/>
                          </a:rPr>
                          <m:t>5</m:t>
                        </m:r>
                      </m:sup>
                    </m:sSup>
                  </m:oMath>
                </a14:m>
                <a:r>
                  <a:rPr lang="en-US" dirty="0">
                    <a:solidFill>
                      <a:schemeClr val="bg2">
                        <a:lumMod val="40000"/>
                        <a:lumOff val="60000"/>
                      </a:schemeClr>
                    </a:solidFill>
                  </a:rPr>
                  <a:t>  </a:t>
                </a:r>
                <a:r>
                  <a:rPr lang="en-US" dirty="0"/>
                  <a:t>=&gt;  </a:t>
                </a:r>
                <a14:m>
                  <m:oMath xmlns:m="http://schemas.openxmlformats.org/officeDocument/2006/math">
                    <m:sSub>
                      <m:sSubPr>
                        <m:ctrlPr>
                          <a:rPr lang="en-US"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𝑏</m:t>
                        </m:r>
                      </m:e>
                      <m:sub>
                        <m:r>
                          <a:rPr lang="en-US" b="0" i="1" smtClean="0">
                            <a:solidFill>
                              <a:schemeClr val="bg2">
                                <a:lumMod val="40000"/>
                                <a:lumOff val="60000"/>
                              </a:schemeClr>
                            </a:solidFill>
                            <a:latin typeface="Cambria Math" panose="02040503050406030204" pitchFamily="18" charset="0"/>
                          </a:rPr>
                          <m:t>6</m:t>
                        </m:r>
                      </m:sub>
                    </m:sSub>
                    <m:r>
                      <a:rPr lang="en-US" b="0" i="1" smtClean="0">
                        <a:solidFill>
                          <a:schemeClr val="bg2">
                            <a:lumMod val="40000"/>
                            <a:lumOff val="60000"/>
                          </a:schemeClr>
                        </a:solidFill>
                        <a:latin typeface="Cambria Math" panose="02040503050406030204" pitchFamily="18" charset="0"/>
                      </a:rPr>
                      <m:t>=124416</m:t>
                    </m:r>
                  </m:oMath>
                </a14:m>
                <a:endParaRPr lang="en-US" dirty="0"/>
              </a:p>
              <a:p>
                <a:endParaRPr lang="en-US" dirty="0"/>
              </a:p>
              <a:p>
                <a:endParaRPr lang="en-US" dirty="0"/>
              </a:p>
              <a:p>
                <a:endParaRPr lang="en-US" dirty="0"/>
              </a:p>
              <a:p>
                <a:r>
                  <a:rPr lang="en-US" dirty="0"/>
                  <a:t>                                                         </a:t>
                </a:r>
                <a:r>
                  <a:rPr lang="ru-RU" dirty="0"/>
                  <a:t>Ответ: </a:t>
                </a:r>
                <a:r>
                  <a:rPr lang="en-US" dirty="0"/>
                  <a:t>124416</a:t>
                </a:r>
                <a:endParaRPr lang="ru-RU" dirty="0"/>
              </a:p>
            </p:txBody>
          </p:sp>
        </mc:Choice>
        <mc:Fallback xmlns="">
          <p:sp>
            <p:nvSpPr>
              <p:cNvPr id="5" name="TextBox 4">
                <a:extLst>
                  <a:ext uri="{FF2B5EF4-FFF2-40B4-BE49-F238E27FC236}">
                    <a16:creationId xmlns:a16="http://schemas.microsoft.com/office/drawing/2014/main" id="{B0335050-DEEE-4CB3-A4D2-227F624B2138}"/>
                  </a:ext>
                </a:extLst>
              </p:cNvPr>
              <p:cNvSpPr txBox="1">
                <a:spLocks noRot="1" noChangeAspect="1" noMove="1" noResize="1" noEditPoints="1" noAdjustHandles="1" noChangeArrowheads="1" noChangeShapeType="1" noTextEdit="1"/>
              </p:cNvSpPr>
              <p:nvPr/>
            </p:nvSpPr>
            <p:spPr>
              <a:xfrm>
                <a:off x="3480046" y="3968318"/>
                <a:ext cx="7643673" cy="1519647"/>
              </a:xfrm>
              <a:prstGeom prst="rect">
                <a:avLst/>
              </a:prstGeom>
              <a:blipFill>
                <a:blip r:embed="rId5"/>
                <a:stretch>
                  <a:fillRect t="-2410" b="-2811"/>
                </a:stretch>
              </a:blipFill>
            </p:spPr>
            <p:txBody>
              <a:bodyPr/>
              <a:lstStyle/>
              <a:p>
                <a:r>
                  <a:rPr lang="ru-RU">
                    <a:noFill/>
                  </a:rPr>
                  <a:t> </a:t>
                </a:r>
              </a:p>
            </p:txBody>
          </p:sp>
        </mc:Fallback>
      </mc:AlternateContent>
    </p:spTree>
    <p:extLst>
      <p:ext uri="{BB962C8B-B14F-4D97-AF65-F5344CB8AC3E}">
        <p14:creationId xmlns:p14="http://schemas.microsoft.com/office/powerpoint/2010/main" val="37927154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8A418A9-D39C-4576-B24C-10EA6C4BA05A}"/>
              </a:ext>
            </a:extLst>
          </p:cNvPr>
          <p:cNvSpPr>
            <a:spLocks noGrp="1"/>
          </p:cNvSpPr>
          <p:nvPr>
            <p:ph type="title"/>
          </p:nvPr>
        </p:nvSpPr>
        <p:spPr>
          <a:xfrm>
            <a:off x="646112" y="452718"/>
            <a:ext cx="4165580" cy="1400530"/>
          </a:xfrm>
        </p:spPr>
        <p:txBody>
          <a:bodyPr>
            <a:normAutofit fontScale="90000"/>
          </a:bodyPr>
          <a:lstStyle/>
          <a:p>
            <a:pPr>
              <a:lnSpc>
                <a:spcPct val="90000"/>
              </a:lnSpc>
            </a:pPr>
            <a:r>
              <a:rPr lang="ru-RU" sz="2900" dirty="0"/>
              <a:t>Задачи на тему</a:t>
            </a:r>
            <a:br>
              <a:rPr lang="ru-RU" sz="2900" dirty="0"/>
            </a:br>
            <a:r>
              <a:rPr lang="ru-RU" sz="3600" dirty="0"/>
              <a:t> </a:t>
            </a:r>
            <a:r>
              <a:rPr lang="ru-RU" sz="3600" b="1" dirty="0"/>
              <a:t>«Арифметическая прогрессия»</a:t>
            </a:r>
            <a:br>
              <a:rPr lang="ru-RU" sz="2900" b="1" dirty="0"/>
            </a:br>
            <a:br>
              <a:rPr lang="ru-RU" sz="2900" b="1" dirty="0"/>
            </a:br>
            <a:br>
              <a:rPr lang="ru-RU" sz="2900" b="1" dirty="0"/>
            </a:br>
            <a:br>
              <a:rPr lang="ru-RU" sz="2900" b="1" dirty="0"/>
            </a:br>
            <a:br>
              <a:rPr lang="ru-RU" sz="2900" b="1" dirty="0"/>
            </a:br>
            <a:r>
              <a:rPr lang="ru-RU" sz="2900" b="1" dirty="0"/>
              <a:t>основные формулы:</a:t>
            </a:r>
          </a:p>
        </p:txBody>
      </p:sp>
      <p:sp>
        <p:nvSpPr>
          <p:cNvPr id="17" name="Freeform: Shape 11">
            <a:extLst>
              <a:ext uri="{FF2B5EF4-FFF2-40B4-BE49-F238E27FC236}">
                <a16:creationId xmlns:a16="http://schemas.microsoft.com/office/drawing/2014/main" id="{7DAA46B9-B7E8-4487-B28E-C63A6EB7AA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270819" y="-63600"/>
            <a:ext cx="6858001" cy="6985200"/>
          </a:xfrm>
          <a:custGeom>
            <a:avLst/>
            <a:gdLst>
              <a:gd name="connsiteX0" fmla="*/ 6858001 w 6858001"/>
              <a:gd name="connsiteY0" fmla="*/ 1177 h 6985200"/>
              <a:gd name="connsiteX1" fmla="*/ 6858001 w 6858001"/>
              <a:gd name="connsiteY1" fmla="*/ 1344715 h 6985200"/>
              <a:gd name="connsiteX2" fmla="*/ 6858000 w 6858001"/>
              <a:gd name="connsiteY2" fmla="*/ 1344715 h 6985200"/>
              <a:gd name="connsiteX3" fmla="*/ 6858000 w 6858001"/>
              <a:gd name="connsiteY3" fmla="*/ 6985200 h 6985200"/>
              <a:gd name="connsiteX4" fmla="*/ 0 w 6858001"/>
              <a:gd name="connsiteY4" fmla="*/ 6985199 h 6985200"/>
              <a:gd name="connsiteX5" fmla="*/ 0 w 6858001"/>
              <a:gd name="connsiteY5" fmla="*/ 887191 h 6985200"/>
              <a:gd name="connsiteX6" fmla="*/ 1 w 6858001"/>
              <a:gd name="connsiteY6" fmla="*/ 887191 h 6985200"/>
              <a:gd name="connsiteX7" fmla="*/ 1 w 6858001"/>
              <a:gd name="connsiteY7" fmla="*/ 0 h 6985200"/>
              <a:gd name="connsiteX8" fmla="*/ 40463 w 6858001"/>
              <a:gd name="connsiteY8" fmla="*/ 5883 h 6985200"/>
              <a:gd name="connsiteX9" fmla="*/ 159107 w 6858001"/>
              <a:gd name="connsiteY9" fmla="*/ 23196 h 6985200"/>
              <a:gd name="connsiteX10" fmla="*/ 245518 w 6858001"/>
              <a:gd name="connsiteY10" fmla="*/ 35299 h 6985200"/>
              <a:gd name="connsiteX11" fmla="*/ 348388 w 6858001"/>
              <a:gd name="connsiteY11" fmla="*/ 48073 h 6985200"/>
              <a:gd name="connsiteX12" fmla="*/ 470460 w 6858001"/>
              <a:gd name="connsiteY12" fmla="*/ 63369 h 6985200"/>
              <a:gd name="connsiteX13" fmla="*/ 605563 w 6858001"/>
              <a:gd name="connsiteY13" fmla="*/ 79506 h 6985200"/>
              <a:gd name="connsiteX14" fmla="*/ 757810 w 6858001"/>
              <a:gd name="connsiteY14" fmla="*/ 96483 h 6985200"/>
              <a:gd name="connsiteX15" fmla="*/ 923774 w 6858001"/>
              <a:gd name="connsiteY15" fmla="*/ 114469 h 6985200"/>
              <a:gd name="connsiteX16" fmla="*/ 1104139 w 6858001"/>
              <a:gd name="connsiteY16" fmla="*/ 132454 h 6985200"/>
              <a:gd name="connsiteX17" fmla="*/ 1296163 w 6858001"/>
              <a:gd name="connsiteY17" fmla="*/ 150776 h 6985200"/>
              <a:gd name="connsiteX18" fmla="*/ 1503275 w 6858001"/>
              <a:gd name="connsiteY18" fmla="*/ 167753 h 6985200"/>
              <a:gd name="connsiteX19" fmla="*/ 1719988 w 6858001"/>
              <a:gd name="connsiteY19" fmla="*/ 184058 h 6985200"/>
              <a:gd name="connsiteX20" fmla="*/ 1949045 w 6858001"/>
              <a:gd name="connsiteY20" fmla="*/ 198849 h 6985200"/>
              <a:gd name="connsiteX21" fmla="*/ 2187703 w 6858001"/>
              <a:gd name="connsiteY21" fmla="*/ 212969 h 6985200"/>
              <a:gd name="connsiteX22" fmla="*/ 2436649 w 6858001"/>
              <a:gd name="connsiteY22" fmla="*/ 226248 h 6985200"/>
              <a:gd name="connsiteX23" fmla="*/ 2564208 w 6858001"/>
              <a:gd name="connsiteY23" fmla="*/ 230955 h 6985200"/>
              <a:gd name="connsiteX24" fmla="*/ 2694509 w 6858001"/>
              <a:gd name="connsiteY24" fmla="*/ 236165 h 6985200"/>
              <a:gd name="connsiteX25" fmla="*/ 2826869 w 6858001"/>
              <a:gd name="connsiteY25" fmla="*/ 241040 h 6985200"/>
              <a:gd name="connsiteX26" fmla="*/ 2959914 w 6858001"/>
              <a:gd name="connsiteY26" fmla="*/ 244234 h 6985200"/>
              <a:gd name="connsiteX27" fmla="*/ 3095702 w 6858001"/>
              <a:gd name="connsiteY27" fmla="*/ 247091 h 6985200"/>
              <a:gd name="connsiteX28" fmla="*/ 3232862 w 6858001"/>
              <a:gd name="connsiteY28" fmla="*/ 250117 h 6985200"/>
              <a:gd name="connsiteX29" fmla="*/ 3372766 w 6858001"/>
              <a:gd name="connsiteY29" fmla="*/ 252134 h 6985200"/>
              <a:gd name="connsiteX30" fmla="*/ 3514040 w 6858001"/>
              <a:gd name="connsiteY30" fmla="*/ 252134 h 6985200"/>
              <a:gd name="connsiteX31" fmla="*/ 3656686 w 6858001"/>
              <a:gd name="connsiteY31" fmla="*/ 253142 h 6985200"/>
              <a:gd name="connsiteX32" fmla="*/ 3800705 w 6858001"/>
              <a:gd name="connsiteY32" fmla="*/ 252134 h 6985200"/>
              <a:gd name="connsiteX33" fmla="*/ 3946780 w 6858001"/>
              <a:gd name="connsiteY33" fmla="*/ 250117 h 6985200"/>
              <a:gd name="connsiteX34" fmla="*/ 4092856 w 6858001"/>
              <a:gd name="connsiteY34" fmla="*/ 248268 h 6985200"/>
              <a:gd name="connsiteX35" fmla="*/ 4240988 w 6858001"/>
              <a:gd name="connsiteY35" fmla="*/ 244234 h 6985200"/>
              <a:gd name="connsiteX36" fmla="*/ 4390492 w 6858001"/>
              <a:gd name="connsiteY36" fmla="*/ 240032 h 6985200"/>
              <a:gd name="connsiteX37" fmla="*/ 4539997 w 6858001"/>
              <a:gd name="connsiteY37" fmla="*/ 235157 h 6985200"/>
              <a:gd name="connsiteX38" fmla="*/ 4690873 w 6858001"/>
              <a:gd name="connsiteY38" fmla="*/ 228266 h 6985200"/>
              <a:gd name="connsiteX39" fmla="*/ 4843120 w 6858001"/>
              <a:gd name="connsiteY39" fmla="*/ 220029 h 6985200"/>
              <a:gd name="connsiteX40" fmla="*/ 4996054 w 6858001"/>
              <a:gd name="connsiteY40" fmla="*/ 212129 h 6985200"/>
              <a:gd name="connsiteX41" fmla="*/ 5148987 w 6858001"/>
              <a:gd name="connsiteY41" fmla="*/ 202044 h 6985200"/>
              <a:gd name="connsiteX42" fmla="*/ 5303978 w 6858001"/>
              <a:gd name="connsiteY42" fmla="*/ 189941 h 6985200"/>
              <a:gd name="connsiteX43" fmla="*/ 5456911 w 6858001"/>
              <a:gd name="connsiteY43" fmla="*/ 177839 h 6985200"/>
              <a:gd name="connsiteX44" fmla="*/ 5612588 w 6858001"/>
              <a:gd name="connsiteY44" fmla="*/ 163887 h 6985200"/>
              <a:gd name="connsiteX45" fmla="*/ 5768950 w 6858001"/>
              <a:gd name="connsiteY45" fmla="*/ 148591 h 6985200"/>
              <a:gd name="connsiteX46" fmla="*/ 5923255 w 6858001"/>
              <a:gd name="connsiteY46" fmla="*/ 132455 h 6985200"/>
              <a:gd name="connsiteX47" fmla="*/ 6079618 w 6858001"/>
              <a:gd name="connsiteY47" fmla="*/ 113629 h 6985200"/>
              <a:gd name="connsiteX48" fmla="*/ 6235294 w 6858001"/>
              <a:gd name="connsiteY48" fmla="*/ 93458 h 6985200"/>
              <a:gd name="connsiteX49" fmla="*/ 6391657 w 6858001"/>
              <a:gd name="connsiteY49" fmla="*/ 73455 h 6985200"/>
              <a:gd name="connsiteX50" fmla="*/ 6547333 w 6858001"/>
              <a:gd name="connsiteY50" fmla="*/ 50091 h 6985200"/>
              <a:gd name="connsiteX51" fmla="*/ 6702324 w 6858001"/>
              <a:gd name="connsiteY51" fmla="*/ 26222 h 698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6985200">
                <a:moveTo>
                  <a:pt x="6858001" y="1177"/>
                </a:moveTo>
                <a:lnTo>
                  <a:pt x="6858001" y="1344715"/>
                </a:lnTo>
                <a:lnTo>
                  <a:pt x="6858000" y="1344715"/>
                </a:lnTo>
                <a:lnTo>
                  <a:pt x="6858000" y="6985200"/>
                </a:lnTo>
                <a:lnTo>
                  <a:pt x="0" y="6985199"/>
                </a:lnTo>
                <a:lnTo>
                  <a:pt x="0" y="887191"/>
                </a:lnTo>
                <a:lnTo>
                  <a:pt x="1" y="887191"/>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9" y="241040"/>
                </a:lnTo>
                <a:lnTo>
                  <a:pt x="2959914" y="244234"/>
                </a:lnTo>
                <a:lnTo>
                  <a:pt x="3095702" y="247091"/>
                </a:lnTo>
                <a:lnTo>
                  <a:pt x="3232862" y="250117"/>
                </a:lnTo>
                <a:lnTo>
                  <a:pt x="3372766" y="252134"/>
                </a:lnTo>
                <a:lnTo>
                  <a:pt x="3514040" y="252134"/>
                </a:lnTo>
                <a:lnTo>
                  <a:pt x="3656686" y="253142"/>
                </a:lnTo>
                <a:lnTo>
                  <a:pt x="3800705" y="252134"/>
                </a:lnTo>
                <a:lnTo>
                  <a:pt x="3946780" y="250117"/>
                </a:lnTo>
                <a:lnTo>
                  <a:pt x="4092856"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solidFill>
            <a:srgbClr val="FFFFFF"/>
          </a:solidFill>
          <a:ln>
            <a:noFill/>
          </a:ln>
        </p:spPr>
      </p:sp>
      <p:sp>
        <p:nvSpPr>
          <p:cNvPr id="18" name="Freeform 23">
            <a:extLst>
              <a:ext uri="{FF2B5EF4-FFF2-40B4-BE49-F238E27FC236}">
                <a16:creationId xmlns:a16="http://schemas.microsoft.com/office/drawing/2014/main" id="{C866818C-1E5F-475A-B310-3C06B555FB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9402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pic>
        <p:nvPicPr>
          <p:cNvPr id="5" name="Рисунок 4">
            <a:extLst>
              <a:ext uri="{FF2B5EF4-FFF2-40B4-BE49-F238E27FC236}">
                <a16:creationId xmlns:a16="http://schemas.microsoft.com/office/drawing/2014/main" id="{9B4C1DD9-1B62-4EC4-849F-0203411FDCD6}"/>
              </a:ext>
            </a:extLst>
          </p:cNvPr>
          <p:cNvPicPr>
            <a:picLocks noChangeAspect="1"/>
          </p:cNvPicPr>
          <p:nvPr/>
        </p:nvPicPr>
        <p:blipFill>
          <a:blip r:embed="rId3"/>
          <a:stretch>
            <a:fillRect/>
          </a:stretch>
        </p:blipFill>
        <p:spPr>
          <a:xfrm>
            <a:off x="4200017" y="3239899"/>
            <a:ext cx="7785624" cy="460681"/>
          </a:xfrm>
          <a:prstGeom prst="rect">
            <a:avLst/>
          </a:prstGeom>
          <a:effectLst/>
        </p:spPr>
      </p:pic>
      <p:sp>
        <p:nvSpPr>
          <p:cNvPr id="16" name="Rectangle 15">
            <a:extLst>
              <a:ext uri="{FF2B5EF4-FFF2-40B4-BE49-F238E27FC236}">
                <a16:creationId xmlns:a16="http://schemas.microsoft.com/office/drawing/2014/main" id="{D12AFDE8-E1ED-4A49-B8B3-4953F4B8A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Объект 2">
            <a:extLst>
              <a:ext uri="{FF2B5EF4-FFF2-40B4-BE49-F238E27FC236}">
                <a16:creationId xmlns:a16="http://schemas.microsoft.com/office/drawing/2014/main" id="{2499C07C-4A5D-4257-9D9D-A181A7B89417}"/>
              </a:ext>
            </a:extLst>
          </p:cNvPr>
          <p:cNvSpPr>
            <a:spLocks noGrp="1"/>
          </p:cNvSpPr>
          <p:nvPr>
            <p:ph idx="1"/>
          </p:nvPr>
        </p:nvSpPr>
        <p:spPr>
          <a:xfrm>
            <a:off x="601633" y="2714018"/>
            <a:ext cx="3902273" cy="1741250"/>
          </a:xfrm>
        </p:spPr>
        <p:txBody>
          <a:bodyPr>
            <a:normAutofit/>
          </a:bodyPr>
          <a:lstStyle/>
          <a:p>
            <a:endParaRPr lang="ru-RU" dirty="0"/>
          </a:p>
          <a:p>
            <a:endParaRPr lang="ru-RU" dirty="0"/>
          </a:p>
          <a:p>
            <a:endParaRPr lang="ru-RU" dirty="0"/>
          </a:p>
        </p:txBody>
      </p:sp>
      <p:pic>
        <p:nvPicPr>
          <p:cNvPr id="9" name="Рисунок 8">
            <a:extLst>
              <a:ext uri="{FF2B5EF4-FFF2-40B4-BE49-F238E27FC236}">
                <a16:creationId xmlns:a16="http://schemas.microsoft.com/office/drawing/2014/main" id="{1DEC2077-FAE7-4C83-9D2C-EC453679C53F}"/>
              </a:ext>
            </a:extLst>
          </p:cNvPr>
          <p:cNvPicPr>
            <a:picLocks noChangeAspect="1"/>
          </p:cNvPicPr>
          <p:nvPr/>
        </p:nvPicPr>
        <p:blipFill>
          <a:blip r:embed="rId4"/>
          <a:stretch>
            <a:fillRect/>
          </a:stretch>
        </p:blipFill>
        <p:spPr>
          <a:xfrm>
            <a:off x="3821080" y="4152200"/>
            <a:ext cx="8543499" cy="836422"/>
          </a:xfrm>
          <a:prstGeom prst="rect">
            <a:avLst/>
          </a:prstGeom>
        </p:spPr>
      </p:pic>
    </p:spTree>
    <p:extLst>
      <p:ext uri="{BB962C8B-B14F-4D97-AF65-F5344CB8AC3E}">
        <p14:creationId xmlns:p14="http://schemas.microsoft.com/office/powerpoint/2010/main" val="14083401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4A3DA6D-FED2-4369-9ACD-B578C8790D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63C72DE-4C01-4F6C-9020-327690ADA8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3" name="Freeform 7">
            <a:extLst>
              <a:ext uri="{FF2B5EF4-FFF2-40B4-BE49-F238E27FC236}">
                <a16:creationId xmlns:a16="http://schemas.microsoft.com/office/drawing/2014/main" id="{5627181E-8B3E-4EFB-8F43-17296B86C0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algn="ctr"/>
            <a:endParaRPr lang="en-US">
              <a:solidFill>
                <a:schemeClr val="tx1"/>
              </a:solidFill>
            </a:endParaRPr>
          </a:p>
        </p:txBody>
      </p:sp>
      <p:sp>
        <p:nvSpPr>
          <p:cNvPr id="2" name="Заголовок 1">
            <a:extLst>
              <a:ext uri="{FF2B5EF4-FFF2-40B4-BE49-F238E27FC236}">
                <a16:creationId xmlns:a16="http://schemas.microsoft.com/office/drawing/2014/main" id="{D3111177-DE2A-46DC-AD4C-9DE7A30573E5}"/>
              </a:ext>
            </a:extLst>
          </p:cNvPr>
          <p:cNvSpPr>
            <a:spLocks noGrp="1"/>
          </p:cNvSpPr>
          <p:nvPr>
            <p:ph type="title"/>
          </p:nvPr>
        </p:nvSpPr>
        <p:spPr>
          <a:xfrm>
            <a:off x="648930" y="629267"/>
            <a:ext cx="9252154" cy="1016654"/>
          </a:xfrm>
        </p:spPr>
        <p:txBody>
          <a:bodyPr>
            <a:normAutofit/>
          </a:bodyPr>
          <a:lstStyle/>
          <a:p>
            <a:pPr>
              <a:lnSpc>
                <a:spcPct val="90000"/>
              </a:lnSpc>
            </a:pPr>
            <a:r>
              <a:rPr lang="ru-RU" sz="3300" b="1" dirty="0">
                <a:solidFill>
                  <a:srgbClr val="EBEBEB"/>
                </a:solidFill>
              </a:rPr>
              <a:t>2. Задачи, требующие дополнительных                               действий</a:t>
            </a:r>
            <a:endParaRPr lang="ru-RU" sz="3300" dirty="0">
              <a:solidFill>
                <a:srgbClr val="EBEBEB"/>
              </a:solidFill>
            </a:endParaRPr>
          </a:p>
        </p:txBody>
      </p:sp>
      <p:sp useBgFill="1">
        <p:nvSpPr>
          <p:cNvPr id="15" name="Freeform: Shape 14">
            <a:extLst>
              <a:ext uri="{FF2B5EF4-FFF2-40B4-BE49-F238E27FC236}">
                <a16:creationId xmlns:a16="http://schemas.microsoft.com/office/drawing/2014/main" id="{2E45DBDE-EAD7-4DEE-B77D-577BBB0A13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sp>
        <p:nvSpPr>
          <p:cNvPr id="3" name="Объект 2">
            <a:extLst>
              <a:ext uri="{FF2B5EF4-FFF2-40B4-BE49-F238E27FC236}">
                <a16:creationId xmlns:a16="http://schemas.microsoft.com/office/drawing/2014/main" id="{32D37B6D-EA03-4048-9DC6-8FFA607A0891}"/>
              </a:ext>
            </a:extLst>
          </p:cNvPr>
          <p:cNvSpPr>
            <a:spLocks noGrp="1"/>
          </p:cNvSpPr>
          <p:nvPr>
            <p:ph idx="1"/>
          </p:nvPr>
        </p:nvSpPr>
        <p:spPr>
          <a:xfrm>
            <a:off x="1004915" y="2512792"/>
            <a:ext cx="10536055" cy="3861375"/>
          </a:xfrm>
        </p:spPr>
        <p:txBody>
          <a:bodyPr>
            <a:noAutofit/>
          </a:bodyPr>
          <a:lstStyle/>
          <a:p>
            <a:pPr marL="0" indent="0">
              <a:lnSpc>
                <a:spcPct val="90000"/>
              </a:lnSpc>
              <a:buNone/>
            </a:pPr>
            <a:r>
              <a:rPr lang="ru-RU" sz="1500" dirty="0"/>
              <a:t>Компания «Альфа» начала инвестировать средства в перспективную отрасль в 2001 году, имея капитал в размере 5000 долларов. Каждый год, начиная с 2002 года, она получала прибыль, которая составляла 200% от капитала предыдущего года. А компания «Бета» начала инвестировать средства в другую отрасль в 2003 году, имея капитал в размере 10 000 долларов, и, начиная с 2004 года, ежегодно получала прибыль, составляющую 400% от капитала предыдущего года. На сколько долларов капитал одной из компаний был больше капитала другой к концу 2006 года, если прибыль из оборота не изымалась?</a:t>
            </a:r>
            <a:br>
              <a:rPr lang="ru-RU" sz="1500" dirty="0"/>
            </a:br>
            <a:endParaRPr lang="ru-RU" sz="1500" dirty="0"/>
          </a:p>
          <a:p>
            <a:pPr marL="0" indent="0">
              <a:lnSpc>
                <a:spcPct val="90000"/>
              </a:lnSpc>
              <a:buNone/>
            </a:pPr>
            <a:r>
              <a:rPr lang="ru-RU" sz="1500" dirty="0"/>
              <a:t>Однажды богач заключил выгодную, как ему казалось, сделку с человеком, который в течение 15 дней ежедневно должен был приносить по 1000 р., а взамен в первый день богач должен был отдать 10 р., во второй — 20 р., в третий — 40 р., в четвертый — 80 р. и т. д. в течение 15 дней. Сколько денег получил богач и сколько он отдал? Кто выиграл от этой сделки? В ответ запишите, сколько рублей потерял богач за 15 дней.</a:t>
            </a:r>
          </a:p>
          <a:p>
            <a:pPr marL="0" indent="0">
              <a:lnSpc>
                <a:spcPct val="90000"/>
              </a:lnSpc>
              <a:buNone/>
            </a:pPr>
            <a:r>
              <a:rPr lang="ru-RU" sz="1500" dirty="0"/>
              <a:t>Два приятеля положили в банк по 10000 рублей каждый, причем первый положил деньги на вклад с ежеквартальным начислением 10 %, а второй — с ежегодным начислением 45%. Через год приятели получили деньги вместе с причитающимися им процентами. Кто получил большую прибыль? В ответе напишите «первый» или «второй».</a:t>
            </a:r>
          </a:p>
        </p:txBody>
      </p:sp>
      <p:sp>
        <p:nvSpPr>
          <p:cNvPr id="5" name="Овал 4">
            <a:extLst>
              <a:ext uri="{FF2B5EF4-FFF2-40B4-BE49-F238E27FC236}">
                <a16:creationId xmlns:a16="http://schemas.microsoft.com/office/drawing/2014/main" id="{A8540363-3147-4A5C-835E-14D1734BCD18}"/>
              </a:ext>
            </a:extLst>
          </p:cNvPr>
          <p:cNvSpPr/>
          <p:nvPr/>
        </p:nvSpPr>
        <p:spPr>
          <a:xfrm>
            <a:off x="332160" y="2584682"/>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1</a:t>
            </a:r>
          </a:p>
        </p:txBody>
      </p:sp>
      <p:sp>
        <p:nvSpPr>
          <p:cNvPr id="10" name="Овал 9">
            <a:extLst>
              <a:ext uri="{FF2B5EF4-FFF2-40B4-BE49-F238E27FC236}">
                <a16:creationId xmlns:a16="http://schemas.microsoft.com/office/drawing/2014/main" id="{CCF11E63-24BB-43C6-B4CD-F4D8C15A2BA7}"/>
              </a:ext>
            </a:extLst>
          </p:cNvPr>
          <p:cNvSpPr/>
          <p:nvPr/>
        </p:nvSpPr>
        <p:spPr>
          <a:xfrm>
            <a:off x="332160" y="4173479"/>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2</a:t>
            </a:r>
          </a:p>
        </p:txBody>
      </p:sp>
      <p:sp>
        <p:nvSpPr>
          <p:cNvPr id="12" name="Овал 11">
            <a:extLst>
              <a:ext uri="{FF2B5EF4-FFF2-40B4-BE49-F238E27FC236}">
                <a16:creationId xmlns:a16="http://schemas.microsoft.com/office/drawing/2014/main" id="{A4365BA4-6F6C-42C4-A827-363DBD5B64A9}"/>
              </a:ext>
            </a:extLst>
          </p:cNvPr>
          <p:cNvSpPr/>
          <p:nvPr/>
        </p:nvSpPr>
        <p:spPr>
          <a:xfrm>
            <a:off x="332160" y="5390186"/>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3</a:t>
            </a:r>
          </a:p>
        </p:txBody>
      </p:sp>
    </p:spTree>
    <p:extLst>
      <p:ext uri="{BB962C8B-B14F-4D97-AF65-F5344CB8AC3E}">
        <p14:creationId xmlns:p14="http://schemas.microsoft.com/office/powerpoint/2010/main" val="1871229345"/>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EB1DA7-EAD9-46FD-B53B-811BC882E3EA}"/>
              </a:ext>
            </a:extLst>
          </p:cNvPr>
          <p:cNvSpPr>
            <a:spLocks noGrp="1"/>
          </p:cNvSpPr>
          <p:nvPr>
            <p:ph type="title"/>
          </p:nvPr>
        </p:nvSpPr>
        <p:spPr>
          <a:xfrm>
            <a:off x="646111" y="452718"/>
            <a:ext cx="9404723" cy="527670"/>
          </a:xfrm>
        </p:spPr>
        <p:txBody>
          <a:bodyPr/>
          <a:lstStyle/>
          <a:p>
            <a:r>
              <a:rPr lang="ru-RU" sz="2800" b="1" dirty="0"/>
              <a:t>Решение:</a:t>
            </a:r>
          </a:p>
        </p:txBody>
      </p:sp>
      <p:sp>
        <p:nvSpPr>
          <p:cNvPr id="3" name="Объект 2">
            <a:extLst>
              <a:ext uri="{FF2B5EF4-FFF2-40B4-BE49-F238E27FC236}">
                <a16:creationId xmlns:a16="http://schemas.microsoft.com/office/drawing/2014/main" id="{F3AFA6ED-AEA6-4567-8998-B0D2C542A49C}"/>
              </a:ext>
            </a:extLst>
          </p:cNvPr>
          <p:cNvSpPr>
            <a:spLocks noGrp="1"/>
          </p:cNvSpPr>
          <p:nvPr>
            <p:ph idx="1"/>
          </p:nvPr>
        </p:nvSpPr>
        <p:spPr>
          <a:xfrm>
            <a:off x="782426" y="980389"/>
            <a:ext cx="10624008" cy="2215572"/>
          </a:xfrm>
        </p:spPr>
        <p:txBody>
          <a:bodyPr>
            <a:normAutofit fontScale="92500" lnSpcReduction="10000"/>
          </a:bodyPr>
          <a:lstStyle/>
          <a:p>
            <a:r>
              <a:rPr lang="ru-RU" sz="1800" dirty="0"/>
              <a:t>Задача 2:</a:t>
            </a:r>
          </a:p>
          <a:p>
            <a:pPr marL="0" indent="0">
              <a:lnSpc>
                <a:spcPct val="90000"/>
              </a:lnSpc>
              <a:buNone/>
            </a:pPr>
            <a:r>
              <a:rPr lang="ru-RU" sz="1800" dirty="0"/>
              <a:t>Однажды богач заключил выгодную, как ему казалось, сделку с человеком, который в течение 15 дней ежедневно должен был приносить по 1000 р., а взамен в первый день богач должен был отдать 10 р., во второй — 20 р., в третий — 40 р., в четвертый — 80 р. и т. д. в течение 15 дней. Сколько денег получил богач и сколько он отдал? Кто выиграл от этой сделки? В ответ запишите, сколько рублей потерял богач за 15 дней.</a:t>
            </a:r>
          </a:p>
          <a:p>
            <a:pPr marL="0" indent="0">
              <a:lnSpc>
                <a:spcPct val="90000"/>
              </a:lnSpc>
              <a:buNone/>
            </a:pPr>
            <a:r>
              <a:rPr lang="en-US" sz="1800" dirty="0"/>
              <a:t>         </a:t>
            </a:r>
            <a:r>
              <a:rPr lang="ru-RU" sz="1700" dirty="0">
                <a:solidFill>
                  <a:schemeClr val="bg2">
                    <a:lumMod val="40000"/>
                    <a:lumOff val="60000"/>
                  </a:schemeClr>
                </a:solidFill>
                <a:latin typeface="Cambria Math" panose="02040503050406030204" pitchFamily="18" charset="0"/>
                <a:ea typeface="Cambria Math" panose="02040503050406030204" pitchFamily="18" charset="0"/>
              </a:rPr>
              <a:t>Заметим, что суммы, которые богач отдает взамен 1000, составляют геометрическую прогрессию, </a:t>
            </a:r>
            <a:r>
              <a:rPr lang="en-US" sz="1700" dirty="0">
                <a:solidFill>
                  <a:schemeClr val="bg2">
                    <a:lumMod val="40000"/>
                    <a:lumOff val="60000"/>
                  </a:schemeClr>
                </a:solidFill>
                <a:latin typeface="Cambria Math" panose="02040503050406030204" pitchFamily="18" charset="0"/>
                <a:ea typeface="Cambria Math" panose="02040503050406030204" pitchFamily="18" charset="0"/>
              </a:rPr>
              <a:t>q=2</a:t>
            </a:r>
          </a:p>
          <a:p>
            <a:pPr marL="0" indent="0">
              <a:lnSpc>
                <a:spcPct val="90000"/>
              </a:lnSpc>
              <a:buNone/>
            </a:pPr>
            <a:r>
              <a:rPr lang="en-US" sz="1700" dirty="0">
                <a:solidFill>
                  <a:schemeClr val="bg2">
                    <a:lumMod val="40000"/>
                    <a:lumOff val="60000"/>
                  </a:schemeClr>
                </a:solidFill>
                <a:latin typeface="Cambria Math" panose="02040503050406030204" pitchFamily="18" charset="0"/>
                <a:ea typeface="Cambria Math" panose="02040503050406030204" pitchFamily="18" charset="0"/>
              </a:rPr>
              <a:t>             </a:t>
            </a:r>
            <a:r>
              <a:rPr lang="ru-RU" sz="1700" dirty="0">
                <a:solidFill>
                  <a:schemeClr val="bg2">
                    <a:lumMod val="40000"/>
                    <a:lumOff val="60000"/>
                  </a:schemeClr>
                </a:solidFill>
                <a:latin typeface="Cambria Math" panose="02040503050406030204" pitchFamily="18" charset="0"/>
                <a:ea typeface="Cambria Math" panose="02040503050406030204" pitchFamily="18" charset="0"/>
              </a:rPr>
              <a:t>Очевидно, что получил он от человека 15000 рублей. Рассчитаем, сколько он отдал.</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44B497BD-7157-4D58-AA85-E72D81454F83}"/>
                  </a:ext>
                </a:extLst>
              </p:cNvPr>
              <p:cNvSpPr txBox="1"/>
              <p:nvPr/>
            </p:nvSpPr>
            <p:spPr>
              <a:xfrm>
                <a:off x="646110" y="3195961"/>
                <a:ext cx="2301275" cy="2821285"/>
              </a:xfrm>
              <a:prstGeom prst="rect">
                <a:avLst/>
              </a:prstGeom>
              <a:noFill/>
            </p:spPr>
            <p:txBody>
              <a:bodyPr wrap="square" rtlCol="0">
                <a:spAutoFit/>
              </a:bodyPr>
              <a:lstStyle/>
              <a:p>
                <a:pPr marR="0" lvl="0" algn="l" defTabSz="457200" rtl="0" eaLnBrk="1" fontAlgn="auto" latinLnBrk="0" hangingPunct="1">
                  <a:lnSpc>
                    <a:spcPct val="100000"/>
                  </a:lnSpc>
                  <a:spcBef>
                    <a:spcPts val="1000"/>
                  </a:spcBef>
                  <a:spcAft>
                    <a:spcPts val="0"/>
                  </a:spcAft>
                  <a:buClr>
                    <a:srgbClr val="1E5155">
                      <a:lumMod val="40000"/>
                      <a:lumOff val="60000"/>
                    </a:srgbClr>
                  </a:buClr>
                  <a:buSzPct val="80000"/>
                  <a:tabLst/>
                  <a:defRPr/>
                </a:pPr>
                <a:r>
                  <a:rPr lang="en-US" sz="2400" i="1" dirty="0">
                    <a:solidFill>
                      <a:prstClr val="white"/>
                    </a:solidFill>
                    <a:latin typeface="Century Gothic" panose="020B0502020202020204"/>
                    <a:ea typeface="+mj-ea"/>
                    <a:cs typeface="+mj-cs"/>
                  </a:rPr>
                  <a:t>  </a:t>
                </a:r>
                <a:r>
                  <a:rPr kumimoji="0" lang="ru-RU" sz="2400" b="0" i="1" u="none" strike="noStrike" kern="1200" cap="none" spc="0" normalizeH="0" baseline="0" noProof="0" dirty="0">
                    <a:ln>
                      <a:noFill/>
                    </a:ln>
                    <a:solidFill>
                      <a:prstClr val="white"/>
                    </a:solidFill>
                    <a:effectLst/>
                    <a:uLnTx/>
                    <a:uFillTx/>
                    <a:latin typeface="Century Gothic" panose="020B0502020202020204"/>
                    <a:ea typeface="+mj-ea"/>
                    <a:cs typeface="+mj-cs"/>
                  </a:rPr>
                  <a:t>                                                 </a:t>
                </a:r>
                <a:endParaRPr kumimoji="0" lang="en-US" sz="2400" b="0" i="1"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sSub>
                      <m:sSub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ctrlPr>
                      </m:sSubPr>
                      <m:e>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𝑏</m:t>
                        </m:r>
                      </m:e>
                      <m:sub>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1</m:t>
                        </m:r>
                      </m:sub>
                    </m:sSub>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=10</a:t>
                </a:r>
                <a:endParaRPr kumimoji="0" lang="ru-RU" sz="2400" b="0" i="0"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𝑛</m:t>
                    </m:r>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=15</m:t>
                    </m:r>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𝑞</m:t>
                    </m:r>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=2</m:t>
                    </m:r>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endPar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rPr>
                  <a:t>_________</a:t>
                </a:r>
              </a:p>
              <a:p>
                <a:r>
                  <a:rPr lang="en-US" sz="2000" dirty="0"/>
                  <a:t> </a:t>
                </a:r>
              </a:p>
              <a:p>
                <a:pPr/>
                <a14:m>
                  <m:oMathPara xmlns:m="http://schemas.openxmlformats.org/officeDocument/2006/math">
                    <m:oMathParaPr>
                      <m:jc m:val="left"/>
                    </m:oMathParaPr>
                    <m:oMath xmlns:m="http://schemas.openxmlformats.org/officeDocument/2006/math">
                      <m:sSub>
                        <m:sSubPr>
                          <m:ctrlPr>
                            <a:rPr lang="ru-RU" sz="2000" i="1" smtClean="0">
                              <a:latin typeface="Cambria Math" panose="02040503050406030204" pitchFamily="18" charset="0"/>
                            </a:rPr>
                          </m:ctrlPr>
                        </m:sSubPr>
                        <m:e>
                          <m:r>
                            <a:rPr lang="en-US" sz="2000" b="0" i="1" smtClean="0">
                              <a:latin typeface="Cambria Math" panose="02040503050406030204" pitchFamily="18" charset="0"/>
                            </a:rPr>
                            <m:t>𝑆</m:t>
                          </m:r>
                        </m:e>
                        <m:sub>
                          <m:r>
                            <a:rPr lang="en-US" sz="2000" b="0" i="1" smtClean="0">
                              <a:latin typeface="Cambria Math" panose="02040503050406030204" pitchFamily="18" charset="0"/>
                            </a:rPr>
                            <m:t>15</m:t>
                          </m:r>
                        </m:sub>
                      </m:sSub>
                      <m:r>
                        <a:rPr lang="en-US" sz="2000" b="0" i="1" smtClean="0">
                          <a:latin typeface="Cambria Math" panose="02040503050406030204" pitchFamily="18" charset="0"/>
                        </a:rPr>
                        <m:t>−</m:t>
                      </m:r>
                      <m:r>
                        <a:rPr lang="ru-RU" sz="2000" b="0" i="1" smtClean="0">
                          <a:latin typeface="Cambria Math" panose="02040503050406030204" pitchFamily="18" charset="0"/>
                        </a:rPr>
                        <m:t>?</m:t>
                      </m:r>
                    </m:oMath>
                  </m:oMathPara>
                </a14:m>
                <a:endParaRPr lang="ru-RU" sz="2000" dirty="0"/>
              </a:p>
            </p:txBody>
          </p:sp>
        </mc:Choice>
        <mc:Fallback xmlns="">
          <p:sp>
            <p:nvSpPr>
              <p:cNvPr id="4" name="TextBox 3">
                <a:extLst>
                  <a:ext uri="{FF2B5EF4-FFF2-40B4-BE49-F238E27FC236}">
                    <a16:creationId xmlns:a16="http://schemas.microsoft.com/office/drawing/2014/main" id="{44B497BD-7157-4D58-AA85-E72D81454F83}"/>
                  </a:ext>
                </a:extLst>
              </p:cNvPr>
              <p:cNvSpPr txBox="1">
                <a:spLocks noRot="1" noChangeAspect="1" noMove="1" noResize="1" noEditPoints="1" noAdjustHandles="1" noChangeArrowheads="1" noChangeShapeType="1" noTextEdit="1"/>
              </p:cNvSpPr>
              <p:nvPr/>
            </p:nvSpPr>
            <p:spPr>
              <a:xfrm>
                <a:off x="646110" y="3195961"/>
                <a:ext cx="2301275" cy="2821285"/>
              </a:xfrm>
              <a:prstGeom prst="rect">
                <a:avLst/>
              </a:prstGeom>
              <a:blipFill>
                <a:blip r:embed="rId3"/>
                <a:stretch>
                  <a:fillRect l="-1326"/>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B0335050-DEEE-4CB3-A4D2-227F624B2138}"/>
                  </a:ext>
                </a:extLst>
              </p:cNvPr>
              <p:cNvSpPr txBox="1"/>
              <p:nvPr/>
            </p:nvSpPr>
            <p:spPr>
              <a:xfrm>
                <a:off x="3480046" y="3968318"/>
                <a:ext cx="7643673" cy="2204065"/>
              </a:xfrm>
              <a:prstGeom prst="rect">
                <a:avLst/>
              </a:prstGeom>
              <a:noFill/>
            </p:spPr>
            <p:txBody>
              <a:bodyPr wrap="square" rtlCol="0">
                <a:spAutoFit/>
              </a:bodyPr>
              <a:lstStyle/>
              <a:p>
                <a14:m>
                  <m:oMath xmlns:m="http://schemas.openxmlformats.org/officeDocument/2006/math">
                    <m:sSub>
                      <m:sSubPr>
                        <m:ctrlPr>
                          <a:rPr lang="ru-RU" sz="2000" i="1" smtClean="0">
                            <a:solidFill>
                              <a:schemeClr val="bg2">
                                <a:lumMod val="40000"/>
                                <a:lumOff val="60000"/>
                              </a:schemeClr>
                            </a:solidFill>
                            <a:latin typeface="Cambria Math" panose="02040503050406030204" pitchFamily="18" charset="0"/>
                          </a:rPr>
                        </m:ctrlPr>
                      </m:sSubPr>
                      <m:e>
                        <m:r>
                          <a:rPr lang="en-US" sz="2000" b="0" i="1" smtClean="0">
                            <a:solidFill>
                              <a:schemeClr val="bg2">
                                <a:lumMod val="40000"/>
                                <a:lumOff val="60000"/>
                              </a:schemeClr>
                            </a:solidFill>
                            <a:latin typeface="Cambria Math" panose="02040503050406030204" pitchFamily="18" charset="0"/>
                          </a:rPr>
                          <m:t>𝑆</m:t>
                        </m:r>
                      </m:e>
                      <m:sub>
                        <m:r>
                          <a:rPr lang="en-US" sz="2000" b="0" i="1" smtClean="0">
                            <a:solidFill>
                              <a:schemeClr val="bg2">
                                <a:lumMod val="40000"/>
                                <a:lumOff val="60000"/>
                              </a:schemeClr>
                            </a:solidFill>
                            <a:latin typeface="Cambria Math" panose="02040503050406030204" pitchFamily="18" charset="0"/>
                          </a:rPr>
                          <m:t>𝑛</m:t>
                        </m:r>
                      </m:sub>
                    </m:sSub>
                    <m:r>
                      <a:rPr lang="en-US" sz="2000" b="0" i="1" smtClean="0">
                        <a:solidFill>
                          <a:schemeClr val="bg2">
                            <a:lumMod val="40000"/>
                            <a:lumOff val="60000"/>
                          </a:schemeClr>
                        </a:solidFill>
                        <a:latin typeface="Cambria Math" panose="02040503050406030204" pitchFamily="18" charset="0"/>
                      </a:rPr>
                      <m:t>=</m:t>
                    </m:r>
                    <m:f>
                      <m:fPr>
                        <m:ctrlPr>
                          <a:rPr lang="en-US" sz="2000" b="0" i="1" smtClean="0">
                            <a:solidFill>
                              <a:schemeClr val="bg2">
                                <a:lumMod val="40000"/>
                                <a:lumOff val="60000"/>
                              </a:schemeClr>
                            </a:solidFill>
                            <a:latin typeface="Cambria Math" panose="02040503050406030204" pitchFamily="18" charset="0"/>
                          </a:rPr>
                        </m:ctrlPr>
                      </m:fPr>
                      <m:num>
                        <m:r>
                          <a:rPr lang="en-US" sz="2000" b="0" i="1" smtClean="0">
                            <a:solidFill>
                              <a:schemeClr val="bg2">
                                <a:lumMod val="40000"/>
                                <a:lumOff val="60000"/>
                              </a:schemeClr>
                            </a:solidFill>
                            <a:latin typeface="Cambria Math" panose="02040503050406030204" pitchFamily="18" charset="0"/>
                          </a:rPr>
                          <m:t>(</m:t>
                        </m:r>
                        <m:sSup>
                          <m:sSupPr>
                            <m:ctrlPr>
                              <a:rPr lang="en-US" sz="2000" b="0" i="1" smtClean="0">
                                <a:solidFill>
                                  <a:schemeClr val="bg2">
                                    <a:lumMod val="40000"/>
                                    <a:lumOff val="60000"/>
                                  </a:schemeClr>
                                </a:solidFill>
                                <a:latin typeface="Cambria Math" panose="02040503050406030204" pitchFamily="18" charset="0"/>
                              </a:rPr>
                            </m:ctrlPr>
                          </m:sSupPr>
                          <m:e>
                            <m:r>
                              <a:rPr lang="en-US" sz="2000" b="0" i="1" smtClean="0">
                                <a:solidFill>
                                  <a:schemeClr val="bg2">
                                    <a:lumMod val="40000"/>
                                    <a:lumOff val="60000"/>
                                  </a:schemeClr>
                                </a:solidFill>
                                <a:latin typeface="Cambria Math" panose="02040503050406030204" pitchFamily="18" charset="0"/>
                              </a:rPr>
                              <m:t>𝑞</m:t>
                            </m:r>
                          </m:e>
                          <m:sup>
                            <m:r>
                              <a:rPr lang="en-US" sz="2000" b="0" i="1" smtClean="0">
                                <a:solidFill>
                                  <a:schemeClr val="bg2">
                                    <a:lumMod val="40000"/>
                                    <a:lumOff val="60000"/>
                                  </a:schemeClr>
                                </a:solidFill>
                                <a:latin typeface="Cambria Math" panose="02040503050406030204" pitchFamily="18" charset="0"/>
                              </a:rPr>
                              <m:t>𝑛</m:t>
                            </m:r>
                          </m:sup>
                        </m:sSup>
                        <m:r>
                          <a:rPr lang="en-US" sz="2000" b="0" i="1" smtClean="0">
                            <a:solidFill>
                              <a:schemeClr val="bg2">
                                <a:lumMod val="40000"/>
                                <a:lumOff val="60000"/>
                              </a:schemeClr>
                            </a:solidFill>
                            <a:latin typeface="Cambria Math" panose="02040503050406030204" pitchFamily="18" charset="0"/>
                          </a:rPr>
                          <m:t>−1)</m:t>
                        </m:r>
                        <m:sSub>
                          <m:sSubPr>
                            <m:ctrlPr>
                              <a:rPr lang="en-US" sz="2000" b="0" i="1" smtClean="0">
                                <a:solidFill>
                                  <a:schemeClr val="bg2">
                                    <a:lumMod val="40000"/>
                                    <a:lumOff val="60000"/>
                                  </a:schemeClr>
                                </a:solidFill>
                                <a:latin typeface="Cambria Math" panose="02040503050406030204" pitchFamily="18" charset="0"/>
                              </a:rPr>
                            </m:ctrlPr>
                          </m:sSubPr>
                          <m:e>
                            <m:r>
                              <a:rPr lang="en-US" sz="2000" b="0" i="1" smtClean="0">
                                <a:solidFill>
                                  <a:schemeClr val="bg2">
                                    <a:lumMod val="40000"/>
                                    <a:lumOff val="60000"/>
                                  </a:schemeClr>
                                </a:solidFill>
                                <a:latin typeface="Cambria Math" panose="02040503050406030204" pitchFamily="18" charset="0"/>
                              </a:rPr>
                              <m:t>𝑏</m:t>
                            </m:r>
                          </m:e>
                          <m:sub>
                            <m:r>
                              <a:rPr lang="en-US" sz="2000" b="0" i="1" smtClean="0">
                                <a:solidFill>
                                  <a:schemeClr val="bg2">
                                    <a:lumMod val="40000"/>
                                    <a:lumOff val="60000"/>
                                  </a:schemeClr>
                                </a:solidFill>
                                <a:latin typeface="Cambria Math" panose="02040503050406030204" pitchFamily="18" charset="0"/>
                              </a:rPr>
                              <m:t>1</m:t>
                            </m:r>
                          </m:sub>
                        </m:sSub>
                      </m:num>
                      <m:den>
                        <m:r>
                          <a:rPr lang="en-US" sz="2000" b="0" i="1" smtClean="0">
                            <a:solidFill>
                              <a:schemeClr val="bg2">
                                <a:lumMod val="40000"/>
                                <a:lumOff val="60000"/>
                              </a:schemeClr>
                            </a:solidFill>
                            <a:latin typeface="Cambria Math" panose="02040503050406030204" pitchFamily="18" charset="0"/>
                          </a:rPr>
                          <m:t>𝑞</m:t>
                        </m:r>
                        <m:r>
                          <a:rPr lang="en-US" sz="2000" b="0" i="1" smtClean="0">
                            <a:solidFill>
                              <a:schemeClr val="bg2">
                                <a:lumMod val="40000"/>
                                <a:lumOff val="60000"/>
                              </a:schemeClr>
                            </a:solidFill>
                            <a:latin typeface="Cambria Math" panose="02040503050406030204" pitchFamily="18" charset="0"/>
                          </a:rPr>
                          <m:t>−1</m:t>
                        </m:r>
                      </m:den>
                    </m:f>
                  </m:oMath>
                </a14:m>
                <a:r>
                  <a:rPr lang="en-US" sz="2000" dirty="0"/>
                  <a:t> </a:t>
                </a:r>
                <a:r>
                  <a:rPr lang="en-US" dirty="0"/>
                  <a:t>=&gt;  </a:t>
                </a:r>
                <a14:m>
                  <m:oMath xmlns:m="http://schemas.openxmlformats.org/officeDocument/2006/math">
                    <m:sSub>
                      <m:sSubPr>
                        <m:ctrlPr>
                          <a:rPr lang="en-US"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𝑆</m:t>
                        </m:r>
                      </m:e>
                      <m:sub>
                        <m:r>
                          <a:rPr lang="en-US" b="0" i="1" smtClean="0">
                            <a:solidFill>
                              <a:schemeClr val="bg2">
                                <a:lumMod val="40000"/>
                                <a:lumOff val="60000"/>
                              </a:schemeClr>
                            </a:solidFill>
                            <a:latin typeface="Cambria Math" panose="02040503050406030204" pitchFamily="18" charset="0"/>
                          </a:rPr>
                          <m:t>15</m:t>
                        </m:r>
                      </m:sub>
                    </m:sSub>
                    <m:r>
                      <a:rPr lang="en-US" b="0" i="1" smtClean="0">
                        <a:solidFill>
                          <a:schemeClr val="bg2">
                            <a:lumMod val="40000"/>
                            <a:lumOff val="60000"/>
                          </a:schemeClr>
                        </a:solidFill>
                        <a:latin typeface="Cambria Math" panose="02040503050406030204" pitchFamily="18" charset="0"/>
                      </a:rPr>
                      <m:t>=</m:t>
                    </m:r>
                    <m:f>
                      <m:fPr>
                        <m:ctrlPr>
                          <a:rPr lang="en-US" b="0" i="1" smtClean="0">
                            <a:solidFill>
                              <a:schemeClr val="bg2">
                                <a:lumMod val="40000"/>
                                <a:lumOff val="60000"/>
                              </a:schemeClr>
                            </a:solidFill>
                            <a:latin typeface="Cambria Math" panose="02040503050406030204" pitchFamily="18" charset="0"/>
                          </a:rPr>
                        </m:ctrlPr>
                      </m:fPr>
                      <m:num>
                        <m:d>
                          <m:dPr>
                            <m:ctrlPr>
                              <a:rPr lang="en-US" b="0" i="1" smtClean="0">
                                <a:solidFill>
                                  <a:schemeClr val="bg2">
                                    <a:lumMod val="40000"/>
                                    <a:lumOff val="60000"/>
                                  </a:schemeClr>
                                </a:solidFill>
                                <a:latin typeface="Cambria Math" panose="02040503050406030204" pitchFamily="18" charset="0"/>
                              </a:rPr>
                            </m:ctrlPr>
                          </m:dPr>
                          <m:e>
                            <m:sSup>
                              <m:sSupPr>
                                <m:ctrlPr>
                                  <a:rPr lang="en-US" b="0" i="1" smtClean="0">
                                    <a:solidFill>
                                      <a:schemeClr val="bg2">
                                        <a:lumMod val="40000"/>
                                        <a:lumOff val="60000"/>
                                      </a:schemeClr>
                                    </a:solidFill>
                                    <a:latin typeface="Cambria Math" panose="02040503050406030204" pitchFamily="18" charset="0"/>
                                  </a:rPr>
                                </m:ctrlPr>
                              </m:sSupPr>
                              <m:e>
                                <m:r>
                                  <a:rPr lang="en-US" b="0" i="1" smtClean="0">
                                    <a:solidFill>
                                      <a:schemeClr val="bg2">
                                        <a:lumMod val="40000"/>
                                        <a:lumOff val="60000"/>
                                      </a:schemeClr>
                                    </a:solidFill>
                                    <a:latin typeface="Cambria Math" panose="02040503050406030204" pitchFamily="18" charset="0"/>
                                  </a:rPr>
                                  <m:t>2</m:t>
                                </m:r>
                              </m:e>
                              <m:sup>
                                <m:r>
                                  <a:rPr lang="en-US" b="0" i="1" smtClean="0">
                                    <a:solidFill>
                                      <a:schemeClr val="bg2">
                                        <a:lumMod val="40000"/>
                                        <a:lumOff val="60000"/>
                                      </a:schemeClr>
                                    </a:solidFill>
                                    <a:latin typeface="Cambria Math" panose="02040503050406030204" pitchFamily="18" charset="0"/>
                                  </a:rPr>
                                  <m:t>15</m:t>
                                </m:r>
                              </m:sup>
                            </m:sSup>
                            <m:r>
                              <a:rPr lang="en-US" b="0" i="1" smtClean="0">
                                <a:solidFill>
                                  <a:schemeClr val="bg2">
                                    <a:lumMod val="40000"/>
                                    <a:lumOff val="60000"/>
                                  </a:schemeClr>
                                </a:solidFill>
                                <a:latin typeface="Cambria Math" panose="02040503050406030204" pitchFamily="18" charset="0"/>
                              </a:rPr>
                              <m:t>−1</m:t>
                            </m:r>
                          </m:e>
                        </m:d>
                        <m:r>
                          <a:rPr lang="en-US" b="0" i="1" smtClean="0">
                            <a:solidFill>
                              <a:schemeClr val="bg2">
                                <a:lumMod val="40000"/>
                                <a:lumOff val="60000"/>
                              </a:schemeClr>
                            </a:solidFill>
                            <a:latin typeface="Cambria Math" panose="02040503050406030204" pitchFamily="18" charset="0"/>
                          </a:rPr>
                          <m:t>10</m:t>
                        </m:r>
                      </m:num>
                      <m:den>
                        <m:r>
                          <a:rPr lang="en-US" b="0" i="1" smtClean="0">
                            <a:solidFill>
                              <a:schemeClr val="bg2">
                                <a:lumMod val="40000"/>
                                <a:lumOff val="60000"/>
                              </a:schemeClr>
                            </a:solidFill>
                            <a:latin typeface="Cambria Math" panose="02040503050406030204" pitchFamily="18" charset="0"/>
                          </a:rPr>
                          <m:t>1</m:t>
                        </m:r>
                      </m:den>
                    </m:f>
                  </m:oMath>
                </a14:m>
                <a:r>
                  <a:rPr lang="en-US" dirty="0">
                    <a:solidFill>
                      <a:schemeClr val="bg2">
                        <a:lumMod val="40000"/>
                        <a:lumOff val="60000"/>
                      </a:schemeClr>
                    </a:solidFill>
                  </a:rPr>
                  <a:t>  </a:t>
                </a:r>
                <a:r>
                  <a:rPr lang="en-US" dirty="0"/>
                  <a:t>=&gt;  </a:t>
                </a:r>
                <a14:m>
                  <m:oMath xmlns:m="http://schemas.openxmlformats.org/officeDocument/2006/math">
                    <m:sSub>
                      <m:sSubPr>
                        <m:ctrlPr>
                          <a:rPr lang="en-US"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𝑆</m:t>
                        </m:r>
                      </m:e>
                      <m:sub>
                        <m:r>
                          <a:rPr lang="en-US" b="0" i="1" smtClean="0">
                            <a:solidFill>
                              <a:schemeClr val="bg2">
                                <a:lumMod val="40000"/>
                                <a:lumOff val="60000"/>
                              </a:schemeClr>
                            </a:solidFill>
                            <a:latin typeface="Cambria Math" panose="02040503050406030204" pitchFamily="18" charset="0"/>
                          </a:rPr>
                          <m:t>15</m:t>
                        </m:r>
                      </m:sub>
                    </m:sSub>
                    <m:r>
                      <a:rPr lang="en-US" b="0" i="1" smtClean="0">
                        <a:solidFill>
                          <a:schemeClr val="bg2">
                            <a:lumMod val="40000"/>
                            <a:lumOff val="60000"/>
                          </a:schemeClr>
                        </a:solidFill>
                        <a:latin typeface="Cambria Math" panose="02040503050406030204" pitchFamily="18" charset="0"/>
                      </a:rPr>
                      <m:t>=327670</m:t>
                    </m:r>
                  </m:oMath>
                </a14:m>
                <a:endParaRPr lang="en-US" dirty="0"/>
              </a:p>
              <a:p>
                <a:r>
                  <a:rPr lang="ru-RU" sz="1600" dirty="0">
                    <a:latin typeface="Cambria Math" panose="02040503050406030204" pitchFamily="18" charset="0"/>
                    <a:ea typeface="Cambria Math" panose="02040503050406030204" pitchFamily="18" charset="0"/>
                  </a:rPr>
                  <a:t>Но так как он получил 15000, то его потери составили </a:t>
                </a:r>
              </a:p>
              <a:p>
                <a:r>
                  <a:rPr lang="ru-RU" sz="1600" dirty="0">
                    <a:solidFill>
                      <a:schemeClr val="bg2">
                        <a:lumMod val="40000"/>
                        <a:lumOff val="60000"/>
                      </a:schemeClr>
                    </a:solidFill>
                    <a:latin typeface="Cambria Math" panose="02040503050406030204" pitchFamily="18" charset="0"/>
                    <a:ea typeface="Cambria Math" panose="02040503050406030204" pitchFamily="18" charset="0"/>
                  </a:rPr>
                  <a:t>327670-15000=312670</a:t>
                </a:r>
                <a:r>
                  <a:rPr lang="ru-RU" sz="1600" dirty="0">
                    <a:latin typeface="Cambria Math" panose="02040503050406030204" pitchFamily="18" charset="0"/>
                    <a:ea typeface="Cambria Math" panose="02040503050406030204" pitchFamily="18" charset="0"/>
                  </a:rPr>
                  <a:t>  рублей</a:t>
                </a:r>
                <a:endParaRPr lang="en-US" sz="1600" dirty="0">
                  <a:latin typeface="Cambria Math" panose="02040503050406030204" pitchFamily="18" charset="0"/>
                  <a:ea typeface="Cambria Math" panose="02040503050406030204" pitchFamily="18" charset="0"/>
                </a:endParaRPr>
              </a:p>
              <a:p>
                <a:endParaRPr lang="en-US" dirty="0"/>
              </a:p>
              <a:p>
                <a:endParaRPr lang="en-US" dirty="0"/>
              </a:p>
              <a:p>
                <a:endParaRPr lang="en-US" dirty="0"/>
              </a:p>
              <a:p>
                <a:r>
                  <a:rPr lang="en-US" dirty="0"/>
                  <a:t>                                                         </a:t>
                </a:r>
                <a:r>
                  <a:rPr lang="ru-RU" dirty="0"/>
                  <a:t>Ответ: 312670</a:t>
                </a:r>
              </a:p>
            </p:txBody>
          </p:sp>
        </mc:Choice>
        <mc:Fallback xmlns="">
          <p:sp>
            <p:nvSpPr>
              <p:cNvPr id="5" name="TextBox 4">
                <a:extLst>
                  <a:ext uri="{FF2B5EF4-FFF2-40B4-BE49-F238E27FC236}">
                    <a16:creationId xmlns:a16="http://schemas.microsoft.com/office/drawing/2014/main" id="{B0335050-DEEE-4CB3-A4D2-227F624B2138}"/>
                  </a:ext>
                </a:extLst>
              </p:cNvPr>
              <p:cNvSpPr txBox="1">
                <a:spLocks noRot="1" noChangeAspect="1" noMove="1" noResize="1" noEditPoints="1" noAdjustHandles="1" noChangeArrowheads="1" noChangeShapeType="1" noTextEdit="1"/>
              </p:cNvSpPr>
              <p:nvPr/>
            </p:nvSpPr>
            <p:spPr>
              <a:xfrm>
                <a:off x="3480046" y="3968318"/>
                <a:ext cx="7643673" cy="2204065"/>
              </a:xfrm>
              <a:prstGeom prst="rect">
                <a:avLst/>
              </a:prstGeom>
              <a:blipFill>
                <a:blip r:embed="rId4"/>
                <a:stretch>
                  <a:fillRect l="-478" b="-2762"/>
                </a:stretch>
              </a:blipFill>
            </p:spPr>
            <p:txBody>
              <a:bodyPr/>
              <a:lstStyle/>
              <a:p>
                <a:r>
                  <a:rPr lang="ru-RU">
                    <a:noFill/>
                  </a:rPr>
                  <a:t> </a:t>
                </a:r>
              </a:p>
            </p:txBody>
          </p:sp>
        </mc:Fallback>
      </mc:AlternateContent>
    </p:spTree>
    <p:extLst>
      <p:ext uri="{BB962C8B-B14F-4D97-AF65-F5344CB8AC3E}">
        <p14:creationId xmlns:p14="http://schemas.microsoft.com/office/powerpoint/2010/main" val="24716960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4A3DA6D-FED2-4369-9ACD-B578C8790D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63C72DE-4C01-4F6C-9020-327690ADA8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3" name="Freeform 7">
            <a:extLst>
              <a:ext uri="{FF2B5EF4-FFF2-40B4-BE49-F238E27FC236}">
                <a16:creationId xmlns:a16="http://schemas.microsoft.com/office/drawing/2014/main" id="{5627181E-8B3E-4EFB-8F43-17296B86C0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algn="ctr"/>
            <a:endParaRPr lang="en-US">
              <a:solidFill>
                <a:schemeClr val="tx1"/>
              </a:solidFill>
            </a:endParaRPr>
          </a:p>
        </p:txBody>
      </p:sp>
      <p:sp>
        <p:nvSpPr>
          <p:cNvPr id="2" name="Заголовок 1">
            <a:extLst>
              <a:ext uri="{FF2B5EF4-FFF2-40B4-BE49-F238E27FC236}">
                <a16:creationId xmlns:a16="http://schemas.microsoft.com/office/drawing/2014/main" id="{D3111177-DE2A-46DC-AD4C-9DE7A30573E5}"/>
              </a:ext>
            </a:extLst>
          </p:cNvPr>
          <p:cNvSpPr>
            <a:spLocks noGrp="1"/>
          </p:cNvSpPr>
          <p:nvPr>
            <p:ph type="title"/>
          </p:nvPr>
        </p:nvSpPr>
        <p:spPr>
          <a:xfrm>
            <a:off x="648930" y="629267"/>
            <a:ext cx="9252154" cy="1016654"/>
          </a:xfrm>
        </p:spPr>
        <p:txBody>
          <a:bodyPr>
            <a:normAutofit/>
          </a:bodyPr>
          <a:lstStyle/>
          <a:p>
            <a:pPr>
              <a:lnSpc>
                <a:spcPct val="90000"/>
              </a:lnSpc>
            </a:pPr>
            <a:r>
              <a:rPr lang="ru-RU" sz="3300" b="1" dirty="0">
                <a:solidFill>
                  <a:srgbClr val="EBEBEB"/>
                </a:solidFill>
              </a:rPr>
              <a:t>3. Задачи повышенной сложности</a:t>
            </a:r>
            <a:endParaRPr lang="ru-RU" sz="3300" dirty="0">
              <a:solidFill>
                <a:srgbClr val="EBEBEB"/>
              </a:solidFill>
            </a:endParaRPr>
          </a:p>
        </p:txBody>
      </p:sp>
      <p:sp useBgFill="1">
        <p:nvSpPr>
          <p:cNvPr id="15" name="Freeform: Shape 14">
            <a:extLst>
              <a:ext uri="{FF2B5EF4-FFF2-40B4-BE49-F238E27FC236}">
                <a16:creationId xmlns:a16="http://schemas.microsoft.com/office/drawing/2014/main" id="{2E45DBDE-EAD7-4DEE-B77D-577BBB0A13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mc:AlternateContent xmlns:mc="http://schemas.openxmlformats.org/markup-compatibility/2006" xmlns:a14="http://schemas.microsoft.com/office/drawing/2010/main">
        <mc:Choice Requires="a14">
          <p:sp>
            <p:nvSpPr>
              <p:cNvPr id="3" name="Объект 2">
                <a:extLst>
                  <a:ext uri="{FF2B5EF4-FFF2-40B4-BE49-F238E27FC236}">
                    <a16:creationId xmlns:a16="http://schemas.microsoft.com/office/drawing/2014/main" id="{32D37B6D-EA03-4048-9DC6-8FFA607A0891}"/>
                  </a:ext>
                </a:extLst>
              </p:cNvPr>
              <p:cNvSpPr>
                <a:spLocks noGrp="1"/>
              </p:cNvSpPr>
              <p:nvPr>
                <p:ph idx="1"/>
              </p:nvPr>
            </p:nvSpPr>
            <p:spPr>
              <a:xfrm>
                <a:off x="1004915" y="2512792"/>
                <a:ext cx="10536055" cy="3861375"/>
              </a:xfrm>
            </p:spPr>
            <p:txBody>
              <a:bodyPr>
                <a:noAutofit/>
              </a:bodyPr>
              <a:lstStyle/>
              <a:p>
                <a:pPr marL="0" indent="0">
                  <a:lnSpc>
                    <a:spcPct val="90000"/>
                  </a:lnSpc>
                  <a:buNone/>
                </a:pPr>
                <a:r>
                  <a:rPr lang="ru-RU" sz="1400" dirty="0"/>
                  <a:t>Алик, Миша и Вася покупали блокноты и трехкопеечные карандаши. Алик купил 2 блокнота и 4 карандаша, Миша — блокнот и 6 карандашей, Вася — блокнот и 3 карандаша. Оказалось, что суммы, которые уплатили Алик, Миша и Вася, образуют геометрическую прогрессию. Сколько стоит блокнот?</a:t>
                </a:r>
              </a:p>
              <a:p>
                <a:pPr marL="0" indent="0">
                  <a:lnSpc>
                    <a:spcPct val="90000"/>
                  </a:lnSpc>
                  <a:buNone/>
                </a:pPr>
                <a:endParaRPr lang="ru-RU" sz="1400" dirty="0"/>
              </a:p>
              <a:p>
                <a:pPr marL="0" indent="0">
                  <a:lnSpc>
                    <a:spcPct val="90000"/>
                  </a:lnSpc>
                  <a:buNone/>
                </a:pPr>
                <a:r>
                  <a:rPr lang="ru-RU" sz="1400" dirty="0"/>
                  <a:t>Три конькобежца, скорости которых в некотором порядке образуют геометрическую прогрессию, одновременно стартуют (из одного места) по кругу. Через некоторое время второй конькобежец обгоняет первого, пробежав на 400 метров больше его. Третий конькобежец пробегает то расстояние, который пробежал первый к моменту обгона его вторым, за время на  </a:t>
                </a:r>
                <a14:m>
                  <m:oMath xmlns:m="http://schemas.openxmlformats.org/officeDocument/2006/math">
                    <m:f>
                      <m:fPr>
                        <m:ctrlPr>
                          <a:rPr lang="ru-RU" sz="1400" i="1" smtClean="0">
                            <a:latin typeface="Cambria Math" panose="02040503050406030204" pitchFamily="18" charset="0"/>
                          </a:rPr>
                        </m:ctrlPr>
                      </m:fPr>
                      <m:num>
                        <m:r>
                          <a:rPr lang="ru-RU" sz="1400" b="0" i="1" smtClean="0">
                            <a:latin typeface="Cambria Math" panose="02040503050406030204" pitchFamily="18" charset="0"/>
                          </a:rPr>
                          <m:t>2</m:t>
                        </m:r>
                      </m:num>
                      <m:den>
                        <m:r>
                          <a:rPr lang="ru-RU" sz="1400" b="0" i="1" smtClean="0">
                            <a:latin typeface="Cambria Math" panose="02040503050406030204" pitchFamily="18" charset="0"/>
                          </a:rPr>
                          <m:t>3</m:t>
                        </m:r>
                      </m:den>
                    </m:f>
                  </m:oMath>
                </a14:m>
                <a:r>
                  <a:rPr lang="ru-RU" sz="1400" dirty="0"/>
                  <a:t> мин больше, чем первый. Найдите скорость первого конькобежца.</a:t>
                </a:r>
              </a:p>
              <a:p>
                <a:pPr marL="0" indent="0">
                  <a:lnSpc>
                    <a:spcPct val="90000"/>
                  </a:lnSpc>
                  <a:buNone/>
                </a:pPr>
                <a:endParaRPr lang="ru-RU" sz="1400" dirty="0"/>
              </a:p>
              <a:p>
                <a:pPr marL="0" indent="0">
                  <a:lnSpc>
                    <a:spcPct val="90000"/>
                  </a:lnSpc>
                  <a:buNone/>
                </a:pPr>
                <a:r>
                  <a:rPr lang="ru-RU" sz="1400" dirty="0"/>
                  <a:t>Ваня, Миша, Алик и Вадим ловили рыбу. Оказалось, что количества рыб, пойманных каждым из них, образуют в указанном порядке арифметическую прогрессию. Если бы Алик поймал столько же рыб, сколько Вадим, а Вадим поймал бы на 12 рыб больше, то количества рыб, пойманных юношами, образовали бы в том же порядке геометрическую прогрессию. Сколько рыб поймал Миша?</a:t>
                </a:r>
              </a:p>
            </p:txBody>
          </p:sp>
        </mc:Choice>
        <mc:Fallback xmlns="">
          <p:sp>
            <p:nvSpPr>
              <p:cNvPr id="3" name="Объект 2">
                <a:extLst>
                  <a:ext uri="{FF2B5EF4-FFF2-40B4-BE49-F238E27FC236}">
                    <a16:creationId xmlns:a16="http://schemas.microsoft.com/office/drawing/2014/main" id="{32D37B6D-EA03-4048-9DC6-8FFA607A0891}"/>
                  </a:ext>
                </a:extLst>
              </p:cNvPr>
              <p:cNvSpPr>
                <a:spLocks noGrp="1" noRot="1" noChangeAspect="1" noMove="1" noResize="1" noEditPoints="1" noAdjustHandles="1" noChangeArrowheads="1" noChangeShapeType="1" noTextEdit="1"/>
              </p:cNvSpPr>
              <p:nvPr>
                <p:ph idx="1"/>
              </p:nvPr>
            </p:nvSpPr>
            <p:spPr>
              <a:xfrm>
                <a:off x="1004915" y="2512792"/>
                <a:ext cx="10536055" cy="3861375"/>
              </a:xfrm>
              <a:blipFill>
                <a:blip r:embed="rId3"/>
                <a:stretch>
                  <a:fillRect l="-174" t="-946"/>
                </a:stretch>
              </a:blipFill>
            </p:spPr>
            <p:txBody>
              <a:bodyPr/>
              <a:lstStyle/>
              <a:p>
                <a:r>
                  <a:rPr lang="ru-RU">
                    <a:noFill/>
                  </a:rPr>
                  <a:t> </a:t>
                </a:r>
              </a:p>
            </p:txBody>
          </p:sp>
        </mc:Fallback>
      </mc:AlternateContent>
      <p:sp>
        <p:nvSpPr>
          <p:cNvPr id="5" name="Овал 4">
            <a:extLst>
              <a:ext uri="{FF2B5EF4-FFF2-40B4-BE49-F238E27FC236}">
                <a16:creationId xmlns:a16="http://schemas.microsoft.com/office/drawing/2014/main" id="{A8540363-3147-4A5C-835E-14D1734BCD18}"/>
              </a:ext>
            </a:extLst>
          </p:cNvPr>
          <p:cNvSpPr/>
          <p:nvPr/>
        </p:nvSpPr>
        <p:spPr>
          <a:xfrm>
            <a:off x="332160" y="2584682"/>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1</a:t>
            </a:r>
          </a:p>
        </p:txBody>
      </p:sp>
      <p:sp>
        <p:nvSpPr>
          <p:cNvPr id="10" name="Овал 9">
            <a:extLst>
              <a:ext uri="{FF2B5EF4-FFF2-40B4-BE49-F238E27FC236}">
                <a16:creationId xmlns:a16="http://schemas.microsoft.com/office/drawing/2014/main" id="{CCF11E63-24BB-43C6-B4CD-F4D8C15A2BA7}"/>
              </a:ext>
            </a:extLst>
          </p:cNvPr>
          <p:cNvSpPr/>
          <p:nvPr/>
        </p:nvSpPr>
        <p:spPr>
          <a:xfrm>
            <a:off x="332160" y="3699221"/>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2</a:t>
            </a:r>
          </a:p>
        </p:txBody>
      </p:sp>
      <p:sp>
        <p:nvSpPr>
          <p:cNvPr id="12" name="Овал 11">
            <a:extLst>
              <a:ext uri="{FF2B5EF4-FFF2-40B4-BE49-F238E27FC236}">
                <a16:creationId xmlns:a16="http://schemas.microsoft.com/office/drawing/2014/main" id="{A4365BA4-6F6C-42C4-A827-363DBD5B64A9}"/>
              </a:ext>
            </a:extLst>
          </p:cNvPr>
          <p:cNvSpPr/>
          <p:nvPr/>
        </p:nvSpPr>
        <p:spPr>
          <a:xfrm>
            <a:off x="332160" y="5008610"/>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3</a:t>
            </a:r>
          </a:p>
        </p:txBody>
      </p:sp>
    </p:spTree>
    <p:extLst>
      <p:ext uri="{BB962C8B-B14F-4D97-AF65-F5344CB8AC3E}">
        <p14:creationId xmlns:p14="http://schemas.microsoft.com/office/powerpoint/2010/main" val="370158879"/>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EB1DA7-EAD9-46FD-B53B-811BC882E3EA}"/>
              </a:ext>
            </a:extLst>
          </p:cNvPr>
          <p:cNvSpPr>
            <a:spLocks noGrp="1"/>
          </p:cNvSpPr>
          <p:nvPr>
            <p:ph type="title"/>
          </p:nvPr>
        </p:nvSpPr>
        <p:spPr>
          <a:xfrm>
            <a:off x="646111" y="452718"/>
            <a:ext cx="9404723" cy="527670"/>
          </a:xfrm>
        </p:spPr>
        <p:txBody>
          <a:bodyPr/>
          <a:lstStyle/>
          <a:p>
            <a:r>
              <a:rPr lang="ru-RU" sz="2800" b="1" dirty="0"/>
              <a:t>Решение:</a:t>
            </a:r>
          </a:p>
        </p:txBody>
      </p:sp>
      <p:sp>
        <p:nvSpPr>
          <p:cNvPr id="3" name="Объект 2">
            <a:extLst>
              <a:ext uri="{FF2B5EF4-FFF2-40B4-BE49-F238E27FC236}">
                <a16:creationId xmlns:a16="http://schemas.microsoft.com/office/drawing/2014/main" id="{F3AFA6ED-AEA6-4567-8998-B0D2C542A49C}"/>
              </a:ext>
            </a:extLst>
          </p:cNvPr>
          <p:cNvSpPr>
            <a:spLocks noGrp="1"/>
          </p:cNvSpPr>
          <p:nvPr>
            <p:ph idx="1"/>
          </p:nvPr>
        </p:nvSpPr>
        <p:spPr>
          <a:xfrm>
            <a:off x="782426" y="980389"/>
            <a:ext cx="10624008" cy="1727300"/>
          </a:xfrm>
        </p:spPr>
        <p:txBody>
          <a:bodyPr>
            <a:normAutofit lnSpcReduction="10000"/>
          </a:bodyPr>
          <a:lstStyle/>
          <a:p>
            <a:r>
              <a:rPr lang="ru-RU" sz="1800" dirty="0"/>
              <a:t>Задача 1:</a:t>
            </a:r>
          </a:p>
          <a:p>
            <a:pPr marL="0" indent="0">
              <a:lnSpc>
                <a:spcPct val="90000"/>
              </a:lnSpc>
              <a:buNone/>
            </a:pPr>
            <a:r>
              <a:rPr lang="ru-RU" sz="1800" dirty="0"/>
              <a:t>Алик, Миша и Вася покупали блокноты и трехкопеечные карандаши. Алик купил 2 блокнота и 4 карандаша, Миша — блокнот и 6 карандашей, Вася — блокнот и 3 карандаша. Оказалось, что суммы, которые уплатили Алик, Миша и Вася, образуют геометрическую прогрессию. Сколько стоит блокнот?</a:t>
            </a:r>
          </a:p>
          <a:p>
            <a:pPr marL="0" indent="0">
              <a:lnSpc>
                <a:spcPct val="90000"/>
              </a:lnSpc>
              <a:buNone/>
            </a:pPr>
            <a:r>
              <a:rPr lang="en-US" sz="1800" dirty="0"/>
              <a:t>         </a:t>
            </a:r>
            <a:endParaRPr lang="ru-RU" sz="1700" dirty="0">
              <a:solidFill>
                <a:schemeClr val="bg2">
                  <a:lumMod val="40000"/>
                  <a:lumOff val="60000"/>
                </a:schemeClr>
              </a:solidFill>
              <a:latin typeface="Cambria Math" panose="02040503050406030204" pitchFamily="18" charset="0"/>
              <a:ea typeface="Cambria Math" panose="02040503050406030204" pitchFamily="18" charset="0"/>
            </a:endParaRPr>
          </a:p>
        </p:txBody>
      </p:sp>
      <p:sp>
        <p:nvSpPr>
          <p:cNvPr id="4" name="TextBox 3">
            <a:extLst>
              <a:ext uri="{FF2B5EF4-FFF2-40B4-BE49-F238E27FC236}">
                <a16:creationId xmlns:a16="http://schemas.microsoft.com/office/drawing/2014/main" id="{44B497BD-7157-4D58-AA85-E72D81454F83}"/>
              </a:ext>
            </a:extLst>
          </p:cNvPr>
          <p:cNvSpPr txBox="1"/>
          <p:nvPr/>
        </p:nvSpPr>
        <p:spPr>
          <a:xfrm>
            <a:off x="959979" y="2404619"/>
            <a:ext cx="9755369" cy="830997"/>
          </a:xfrm>
          <a:prstGeom prst="rect">
            <a:avLst/>
          </a:prstGeom>
          <a:noFill/>
        </p:spPr>
        <p:txBody>
          <a:bodyPr wrap="square" rtlCol="0">
            <a:spAutoFit/>
          </a:bodyPr>
          <a:lstStyle/>
          <a:p>
            <a:pPr marR="0" lvl="0" algn="l" defTabSz="457200" rtl="0" eaLnBrk="1" fontAlgn="auto" latinLnBrk="0" hangingPunct="1">
              <a:lnSpc>
                <a:spcPct val="100000"/>
              </a:lnSpc>
              <a:spcBef>
                <a:spcPts val="1000"/>
              </a:spcBef>
              <a:spcAft>
                <a:spcPts val="0"/>
              </a:spcAft>
              <a:buClr>
                <a:srgbClr val="1E5155">
                  <a:lumMod val="40000"/>
                  <a:lumOff val="60000"/>
                </a:srgbClr>
              </a:buClr>
              <a:buSzPct val="80000"/>
              <a:tabLst/>
              <a:defRPr/>
            </a:pPr>
            <a:r>
              <a:rPr kumimoji="0" lang="ru-RU" sz="2400" b="0" i="1" u="none" strike="noStrike" kern="1200" cap="none" spc="0" normalizeH="0" baseline="0" noProof="0" dirty="0">
                <a:ln>
                  <a:noFill/>
                </a:ln>
                <a:solidFill>
                  <a:prstClr val="white"/>
                </a:solidFill>
                <a:effectLst/>
                <a:uLnTx/>
                <a:uFillTx/>
                <a:latin typeface="Century Gothic" panose="020B0502020202020204"/>
                <a:ea typeface="+mj-ea"/>
                <a:cs typeface="+mj-cs"/>
              </a:rPr>
              <a:t> </a:t>
            </a:r>
            <a:r>
              <a:rPr kumimoji="0" lang="ru-RU" sz="1600" b="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Пусть </a:t>
            </a:r>
            <a:r>
              <a:rPr kumimoji="0" lang="en-US" sz="1600" b="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x – </a:t>
            </a:r>
            <a:r>
              <a:rPr kumimoji="0" lang="ru-RU" sz="1600" b="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стоимость блокнота. Тогда 2</a:t>
            </a:r>
            <a:r>
              <a:rPr kumimoji="0" lang="en-US" sz="1600" b="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x</a:t>
            </a:r>
            <a:r>
              <a:rPr kumimoji="0" lang="ru-RU" sz="1600" b="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+4· 3 коп. заплатил Алик,</a:t>
            </a:r>
            <a:r>
              <a:rPr kumimoji="0" lang="en-US" sz="1600" b="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  x</a:t>
            </a:r>
            <a:r>
              <a:rPr kumimoji="0" lang="ru-RU" sz="1600" b="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+6·3  коп. – Миша,</a:t>
            </a:r>
            <a:r>
              <a:rPr kumimoji="0" lang="en-US" sz="1600" b="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   x+</a:t>
            </a:r>
            <a:r>
              <a:rPr kumimoji="0" lang="ru-RU" sz="1600" b="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3·3  коп. – Вася. По условию задачи – эти суммы составляют геометрическую прогрессию. </a:t>
            </a:r>
            <a:r>
              <a:rPr kumimoji="0" lang="ru-RU" sz="2400" b="0" i="1" u="none" strike="noStrike" kern="1200" cap="none" spc="0" normalizeH="0" baseline="0" noProof="0" dirty="0">
                <a:ln>
                  <a:noFill/>
                </a:ln>
                <a:solidFill>
                  <a:prstClr val="white"/>
                </a:solidFill>
                <a:effectLst/>
                <a:uLnTx/>
                <a:uFillTx/>
                <a:latin typeface="Century Gothic" panose="020B0502020202020204"/>
                <a:ea typeface="+mj-ea"/>
                <a:cs typeface="+mj-cs"/>
              </a:rPr>
              <a:t>                                          </a:t>
            </a:r>
            <a:endParaRPr kumimoji="0" lang="en-US" sz="2400" b="0" i="1" u="none" strike="noStrike" kern="1200" cap="none" spc="0" normalizeH="0" baseline="0" noProof="0" dirty="0">
              <a:ln>
                <a:noFill/>
              </a:ln>
              <a:solidFill>
                <a:prstClr val="white"/>
              </a:solidFill>
              <a:effectLst/>
              <a:uLnTx/>
              <a:uFillTx/>
              <a:latin typeface="Century Gothic" panose="020B0502020202020204"/>
              <a:ea typeface="+mj-ea"/>
              <a:cs typeface="+mj-cs"/>
            </a:endParaRPr>
          </a:p>
        </p:txBody>
      </p:sp>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B0335050-DEEE-4CB3-A4D2-227F624B2138}"/>
                  </a:ext>
                </a:extLst>
              </p:cNvPr>
              <p:cNvSpPr txBox="1"/>
              <p:nvPr/>
            </p:nvSpPr>
            <p:spPr>
              <a:xfrm>
                <a:off x="1056118" y="3531754"/>
                <a:ext cx="9375144" cy="3299686"/>
              </a:xfrm>
              <a:prstGeom prst="rect">
                <a:avLst/>
              </a:prstGeom>
              <a:noFill/>
            </p:spPr>
            <p:txBody>
              <a:bodyPr wrap="square" rtlCol="0">
                <a:spAutoFit/>
              </a:bodyPr>
              <a:lstStyle/>
              <a:p>
                <a:r>
                  <a:rPr lang="ru-RU" dirty="0"/>
                  <a:t>Обозначим: </a:t>
                </a:r>
              </a:p>
              <a:p>
                <a14:m>
                  <m:oMath xmlns:m="http://schemas.openxmlformats.org/officeDocument/2006/math">
                    <m:sSub>
                      <m:sSubPr>
                        <m:ctrlPr>
                          <a:rPr lang="en-US"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𝑏</m:t>
                        </m:r>
                      </m:e>
                      <m:sub>
                        <m:r>
                          <a:rPr lang="en-US" b="0" i="1" smtClean="0">
                            <a:solidFill>
                              <a:schemeClr val="bg2">
                                <a:lumMod val="40000"/>
                                <a:lumOff val="60000"/>
                              </a:schemeClr>
                            </a:solidFill>
                            <a:latin typeface="Cambria Math" panose="02040503050406030204" pitchFamily="18" charset="0"/>
                          </a:rPr>
                          <m:t>1</m:t>
                        </m:r>
                      </m:sub>
                    </m:sSub>
                    <m:r>
                      <a:rPr lang="en-US" b="0" i="1" smtClean="0">
                        <a:solidFill>
                          <a:schemeClr val="bg2">
                            <a:lumMod val="40000"/>
                            <a:lumOff val="60000"/>
                          </a:schemeClr>
                        </a:solidFill>
                        <a:latin typeface="Cambria Math" panose="02040503050406030204" pitchFamily="18" charset="0"/>
                      </a:rPr>
                      <m:t>=</m:t>
                    </m:r>
                    <m:r>
                      <a:rPr lang="en-US" b="0" i="1" smtClean="0">
                        <a:solidFill>
                          <a:schemeClr val="bg2">
                            <a:lumMod val="40000"/>
                            <a:lumOff val="60000"/>
                          </a:schemeClr>
                        </a:solidFill>
                        <a:latin typeface="Cambria Math" panose="02040503050406030204" pitchFamily="18" charset="0"/>
                      </a:rPr>
                      <m:t>𝑥</m:t>
                    </m:r>
                    <m:r>
                      <a:rPr lang="en-US" b="0" i="1" smtClean="0">
                        <a:solidFill>
                          <a:schemeClr val="bg2">
                            <a:lumMod val="40000"/>
                            <a:lumOff val="60000"/>
                          </a:schemeClr>
                        </a:solidFill>
                        <a:latin typeface="Cambria Math" panose="02040503050406030204" pitchFamily="18" charset="0"/>
                      </a:rPr>
                      <m:t>+9</m:t>
                    </m:r>
                  </m:oMath>
                </a14:m>
                <a:r>
                  <a:rPr lang="ru-RU" dirty="0"/>
                  <a:t>;   </a:t>
                </a:r>
                <a14:m>
                  <m:oMath xmlns:m="http://schemas.openxmlformats.org/officeDocument/2006/math">
                    <m:sSub>
                      <m:sSubPr>
                        <m:ctrlPr>
                          <a:rPr lang="ru-RU"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𝑏</m:t>
                        </m:r>
                      </m:e>
                      <m:sub>
                        <m:r>
                          <a:rPr lang="en-US" b="0" i="1" smtClean="0">
                            <a:solidFill>
                              <a:schemeClr val="bg2">
                                <a:lumMod val="40000"/>
                                <a:lumOff val="60000"/>
                              </a:schemeClr>
                            </a:solidFill>
                            <a:latin typeface="Cambria Math" panose="02040503050406030204" pitchFamily="18" charset="0"/>
                          </a:rPr>
                          <m:t>2</m:t>
                        </m:r>
                      </m:sub>
                    </m:sSub>
                    <m:r>
                      <a:rPr lang="en-US" b="0" i="1" smtClean="0">
                        <a:solidFill>
                          <a:schemeClr val="bg2">
                            <a:lumMod val="40000"/>
                            <a:lumOff val="60000"/>
                          </a:schemeClr>
                        </a:solidFill>
                        <a:latin typeface="Cambria Math" panose="02040503050406030204" pitchFamily="18" charset="0"/>
                      </a:rPr>
                      <m:t>=</m:t>
                    </m:r>
                    <m:r>
                      <a:rPr lang="en-US" b="0" i="1" smtClean="0">
                        <a:solidFill>
                          <a:schemeClr val="bg2">
                            <a:lumMod val="40000"/>
                            <a:lumOff val="60000"/>
                          </a:schemeClr>
                        </a:solidFill>
                        <a:latin typeface="Cambria Math" panose="02040503050406030204" pitchFamily="18" charset="0"/>
                      </a:rPr>
                      <m:t>𝑥</m:t>
                    </m:r>
                    <m:r>
                      <a:rPr lang="en-US" b="0" i="1" smtClean="0">
                        <a:solidFill>
                          <a:schemeClr val="bg2">
                            <a:lumMod val="40000"/>
                            <a:lumOff val="60000"/>
                          </a:schemeClr>
                        </a:solidFill>
                        <a:latin typeface="Cambria Math" panose="02040503050406030204" pitchFamily="18" charset="0"/>
                      </a:rPr>
                      <m:t>+18</m:t>
                    </m:r>
                  </m:oMath>
                </a14:m>
                <a:r>
                  <a:rPr lang="ru-RU" dirty="0"/>
                  <a:t>;   </a:t>
                </a:r>
                <a14:m>
                  <m:oMath xmlns:m="http://schemas.openxmlformats.org/officeDocument/2006/math">
                    <m:sSub>
                      <m:sSubPr>
                        <m:ctrlPr>
                          <a:rPr lang="ru-RU"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𝑏</m:t>
                        </m:r>
                      </m:e>
                      <m:sub>
                        <m:r>
                          <a:rPr lang="en-US" b="0" i="1" smtClean="0">
                            <a:solidFill>
                              <a:schemeClr val="bg2">
                                <a:lumMod val="40000"/>
                                <a:lumOff val="60000"/>
                              </a:schemeClr>
                            </a:solidFill>
                            <a:latin typeface="Cambria Math" panose="02040503050406030204" pitchFamily="18" charset="0"/>
                          </a:rPr>
                          <m:t>3</m:t>
                        </m:r>
                      </m:sub>
                    </m:sSub>
                    <m:r>
                      <a:rPr lang="en-US" b="0" i="1" smtClean="0">
                        <a:solidFill>
                          <a:schemeClr val="bg2">
                            <a:lumMod val="40000"/>
                            <a:lumOff val="60000"/>
                          </a:schemeClr>
                        </a:solidFill>
                        <a:latin typeface="Cambria Math" panose="02040503050406030204" pitchFamily="18" charset="0"/>
                      </a:rPr>
                      <m:t>=2</m:t>
                    </m:r>
                    <m:r>
                      <a:rPr lang="en-US" b="0" i="1" smtClean="0">
                        <a:solidFill>
                          <a:schemeClr val="bg2">
                            <a:lumMod val="40000"/>
                            <a:lumOff val="60000"/>
                          </a:schemeClr>
                        </a:solidFill>
                        <a:latin typeface="Cambria Math" panose="02040503050406030204" pitchFamily="18" charset="0"/>
                      </a:rPr>
                      <m:t>𝑥</m:t>
                    </m:r>
                    <m:r>
                      <a:rPr lang="en-US" b="0" i="1" smtClean="0">
                        <a:solidFill>
                          <a:schemeClr val="bg2">
                            <a:lumMod val="40000"/>
                            <a:lumOff val="60000"/>
                          </a:schemeClr>
                        </a:solidFill>
                        <a:latin typeface="Cambria Math" panose="02040503050406030204" pitchFamily="18" charset="0"/>
                      </a:rPr>
                      <m:t>+12</m:t>
                    </m:r>
                  </m:oMath>
                </a14:m>
                <a:r>
                  <a:rPr lang="en-US" dirty="0">
                    <a:solidFill>
                      <a:schemeClr val="bg2">
                        <a:lumMod val="40000"/>
                        <a:lumOff val="60000"/>
                      </a:schemeClr>
                    </a:solidFill>
                  </a:rPr>
                  <a:t>     </a:t>
                </a:r>
                <a:r>
                  <a:rPr lang="ru-RU" dirty="0"/>
                  <a:t>т. к. это – геометрическая прогрессия, имеем уравнение:</a:t>
                </a:r>
              </a:p>
              <a:p>
                <a:endParaRPr lang="ru-RU" dirty="0"/>
              </a:p>
              <a:p>
                <a14:m>
                  <m:oMath xmlns:m="http://schemas.openxmlformats.org/officeDocument/2006/math">
                    <m:f>
                      <m:fPr>
                        <m:ctrlPr>
                          <a:rPr lang="en-US" sz="2000" i="1" smtClean="0">
                            <a:solidFill>
                              <a:schemeClr val="bg2">
                                <a:lumMod val="40000"/>
                                <a:lumOff val="60000"/>
                              </a:schemeClr>
                            </a:solidFill>
                            <a:latin typeface="Cambria Math" panose="02040503050406030204" pitchFamily="18" charset="0"/>
                          </a:rPr>
                        </m:ctrlPr>
                      </m:fPr>
                      <m:num>
                        <m:r>
                          <a:rPr lang="en-US" sz="2000" b="0" i="1" smtClean="0">
                            <a:solidFill>
                              <a:schemeClr val="bg2">
                                <a:lumMod val="40000"/>
                                <a:lumOff val="60000"/>
                              </a:schemeClr>
                            </a:solidFill>
                            <a:latin typeface="Cambria Math" panose="02040503050406030204" pitchFamily="18" charset="0"/>
                          </a:rPr>
                          <m:t>𝑥</m:t>
                        </m:r>
                        <m:r>
                          <a:rPr lang="en-US" sz="2000" b="0" i="1" smtClean="0">
                            <a:solidFill>
                              <a:schemeClr val="bg2">
                                <a:lumMod val="40000"/>
                                <a:lumOff val="60000"/>
                              </a:schemeClr>
                            </a:solidFill>
                            <a:latin typeface="Cambria Math" panose="02040503050406030204" pitchFamily="18" charset="0"/>
                          </a:rPr>
                          <m:t>+18</m:t>
                        </m:r>
                      </m:num>
                      <m:den>
                        <m:r>
                          <a:rPr lang="en-US" sz="2000" b="0" i="1" smtClean="0">
                            <a:solidFill>
                              <a:schemeClr val="bg2">
                                <a:lumMod val="40000"/>
                                <a:lumOff val="60000"/>
                              </a:schemeClr>
                            </a:solidFill>
                            <a:latin typeface="Cambria Math" panose="02040503050406030204" pitchFamily="18" charset="0"/>
                          </a:rPr>
                          <m:t>𝑥</m:t>
                        </m:r>
                        <m:r>
                          <a:rPr lang="en-US" sz="2000" b="0" i="1" smtClean="0">
                            <a:solidFill>
                              <a:schemeClr val="bg2">
                                <a:lumMod val="40000"/>
                                <a:lumOff val="60000"/>
                              </a:schemeClr>
                            </a:solidFill>
                            <a:latin typeface="Cambria Math" panose="02040503050406030204" pitchFamily="18" charset="0"/>
                          </a:rPr>
                          <m:t>+9</m:t>
                        </m:r>
                      </m:den>
                    </m:f>
                  </m:oMath>
                </a14:m>
                <a:r>
                  <a:rPr lang="en-US" sz="2000" dirty="0">
                    <a:solidFill>
                      <a:schemeClr val="bg2">
                        <a:lumMod val="40000"/>
                        <a:lumOff val="60000"/>
                      </a:schemeClr>
                    </a:solidFill>
                  </a:rPr>
                  <a:t>=</a:t>
                </a:r>
                <a14:m>
                  <m:oMath xmlns:m="http://schemas.openxmlformats.org/officeDocument/2006/math">
                    <m:f>
                      <m:fPr>
                        <m:ctrlPr>
                          <a:rPr lang="en-US" sz="2000" i="1" dirty="0" smtClean="0">
                            <a:solidFill>
                              <a:schemeClr val="bg2">
                                <a:lumMod val="40000"/>
                                <a:lumOff val="60000"/>
                              </a:schemeClr>
                            </a:solidFill>
                            <a:latin typeface="Cambria Math" panose="02040503050406030204" pitchFamily="18" charset="0"/>
                          </a:rPr>
                        </m:ctrlPr>
                      </m:fPr>
                      <m:num>
                        <m:r>
                          <a:rPr lang="en-US" sz="2000" b="0" i="1" dirty="0" smtClean="0">
                            <a:solidFill>
                              <a:schemeClr val="bg2">
                                <a:lumMod val="40000"/>
                                <a:lumOff val="60000"/>
                              </a:schemeClr>
                            </a:solidFill>
                            <a:latin typeface="Cambria Math" panose="02040503050406030204" pitchFamily="18" charset="0"/>
                          </a:rPr>
                          <m:t>2</m:t>
                        </m:r>
                        <m:r>
                          <a:rPr lang="en-US" sz="2000" b="0" i="1" dirty="0" smtClean="0">
                            <a:solidFill>
                              <a:schemeClr val="bg2">
                                <a:lumMod val="40000"/>
                                <a:lumOff val="60000"/>
                              </a:schemeClr>
                            </a:solidFill>
                            <a:latin typeface="Cambria Math" panose="02040503050406030204" pitchFamily="18" charset="0"/>
                          </a:rPr>
                          <m:t>𝑥</m:t>
                        </m:r>
                        <m:r>
                          <a:rPr lang="en-US" sz="2000" b="0" i="1" dirty="0" smtClean="0">
                            <a:solidFill>
                              <a:schemeClr val="bg2">
                                <a:lumMod val="40000"/>
                                <a:lumOff val="60000"/>
                              </a:schemeClr>
                            </a:solidFill>
                            <a:latin typeface="Cambria Math" panose="02040503050406030204" pitchFamily="18" charset="0"/>
                          </a:rPr>
                          <m:t>+12</m:t>
                        </m:r>
                      </m:num>
                      <m:den>
                        <m:r>
                          <a:rPr lang="en-US" sz="2000" b="0" i="1" dirty="0" smtClean="0">
                            <a:solidFill>
                              <a:schemeClr val="bg2">
                                <a:lumMod val="40000"/>
                                <a:lumOff val="60000"/>
                              </a:schemeClr>
                            </a:solidFill>
                            <a:latin typeface="Cambria Math" panose="02040503050406030204" pitchFamily="18" charset="0"/>
                          </a:rPr>
                          <m:t>𝑥</m:t>
                        </m:r>
                        <m:r>
                          <a:rPr lang="en-US" sz="2000" b="0" i="1" dirty="0" smtClean="0">
                            <a:solidFill>
                              <a:schemeClr val="bg2">
                                <a:lumMod val="40000"/>
                                <a:lumOff val="60000"/>
                              </a:schemeClr>
                            </a:solidFill>
                            <a:latin typeface="Cambria Math" panose="02040503050406030204" pitchFamily="18" charset="0"/>
                          </a:rPr>
                          <m:t>+18</m:t>
                        </m:r>
                      </m:den>
                    </m:f>
                  </m:oMath>
                </a14:m>
                <a:r>
                  <a:rPr lang="en-US" dirty="0"/>
                  <a:t>   =&gt;  </a:t>
                </a:r>
                <a14:m>
                  <m:oMath xmlns:m="http://schemas.openxmlformats.org/officeDocument/2006/math">
                    <m:sSup>
                      <m:sSupPr>
                        <m:ctrlPr>
                          <a:rPr lang="en-US" i="1" dirty="0" smtClean="0">
                            <a:solidFill>
                              <a:schemeClr val="bg2">
                                <a:lumMod val="40000"/>
                                <a:lumOff val="60000"/>
                              </a:schemeClr>
                            </a:solidFill>
                            <a:latin typeface="Cambria Math" panose="02040503050406030204" pitchFamily="18" charset="0"/>
                          </a:rPr>
                        </m:ctrlPr>
                      </m:sSupPr>
                      <m:e>
                        <m:r>
                          <a:rPr lang="en-US" b="0" i="1" dirty="0" smtClean="0">
                            <a:solidFill>
                              <a:schemeClr val="bg2">
                                <a:lumMod val="40000"/>
                                <a:lumOff val="60000"/>
                              </a:schemeClr>
                            </a:solidFill>
                            <a:latin typeface="Cambria Math" panose="02040503050406030204" pitchFamily="18" charset="0"/>
                          </a:rPr>
                          <m:t>(</m:t>
                        </m:r>
                        <m:r>
                          <a:rPr lang="en-US" b="0" i="1" dirty="0" smtClean="0">
                            <a:solidFill>
                              <a:schemeClr val="bg2">
                                <a:lumMod val="40000"/>
                                <a:lumOff val="60000"/>
                              </a:schemeClr>
                            </a:solidFill>
                            <a:latin typeface="Cambria Math" panose="02040503050406030204" pitchFamily="18" charset="0"/>
                          </a:rPr>
                          <m:t>𝑥</m:t>
                        </m:r>
                        <m:r>
                          <a:rPr lang="en-US" b="0" i="1" dirty="0" smtClean="0">
                            <a:solidFill>
                              <a:schemeClr val="bg2">
                                <a:lumMod val="40000"/>
                                <a:lumOff val="60000"/>
                              </a:schemeClr>
                            </a:solidFill>
                            <a:latin typeface="Cambria Math" panose="02040503050406030204" pitchFamily="18" charset="0"/>
                          </a:rPr>
                          <m:t>+18)</m:t>
                        </m:r>
                      </m:e>
                      <m:sup>
                        <m:r>
                          <a:rPr lang="en-US" b="0" i="1" dirty="0" smtClean="0">
                            <a:solidFill>
                              <a:schemeClr val="bg2">
                                <a:lumMod val="40000"/>
                                <a:lumOff val="60000"/>
                              </a:schemeClr>
                            </a:solidFill>
                            <a:latin typeface="Cambria Math" panose="02040503050406030204" pitchFamily="18" charset="0"/>
                          </a:rPr>
                          <m:t>2</m:t>
                        </m:r>
                      </m:sup>
                    </m:sSup>
                    <m:r>
                      <a:rPr lang="en-US" b="0" i="1" dirty="0" smtClean="0">
                        <a:solidFill>
                          <a:schemeClr val="bg2">
                            <a:lumMod val="40000"/>
                            <a:lumOff val="60000"/>
                          </a:schemeClr>
                        </a:solidFill>
                        <a:latin typeface="Cambria Math" panose="02040503050406030204" pitchFamily="18" charset="0"/>
                      </a:rPr>
                      <m:t>=(</m:t>
                    </m:r>
                    <m:r>
                      <a:rPr lang="en-US" b="0" i="1" dirty="0" smtClean="0">
                        <a:solidFill>
                          <a:schemeClr val="bg2">
                            <a:lumMod val="40000"/>
                            <a:lumOff val="60000"/>
                          </a:schemeClr>
                        </a:solidFill>
                        <a:latin typeface="Cambria Math" panose="02040503050406030204" pitchFamily="18" charset="0"/>
                      </a:rPr>
                      <m:t>𝑥</m:t>
                    </m:r>
                    <m:r>
                      <a:rPr lang="en-US" b="0" i="1" dirty="0" smtClean="0">
                        <a:solidFill>
                          <a:schemeClr val="bg2">
                            <a:lumMod val="40000"/>
                            <a:lumOff val="60000"/>
                          </a:schemeClr>
                        </a:solidFill>
                        <a:latin typeface="Cambria Math" panose="02040503050406030204" pitchFamily="18" charset="0"/>
                      </a:rPr>
                      <m:t>+9)(2</m:t>
                    </m:r>
                    <m:r>
                      <a:rPr lang="en-US" b="0" i="1" dirty="0" smtClean="0">
                        <a:solidFill>
                          <a:schemeClr val="bg2">
                            <a:lumMod val="40000"/>
                            <a:lumOff val="60000"/>
                          </a:schemeClr>
                        </a:solidFill>
                        <a:latin typeface="Cambria Math" panose="02040503050406030204" pitchFamily="18" charset="0"/>
                      </a:rPr>
                      <m:t>𝑥</m:t>
                    </m:r>
                    <m:r>
                      <a:rPr lang="en-US" b="0" i="1" dirty="0" smtClean="0">
                        <a:solidFill>
                          <a:schemeClr val="bg2">
                            <a:lumMod val="40000"/>
                            <a:lumOff val="60000"/>
                          </a:schemeClr>
                        </a:solidFill>
                        <a:latin typeface="Cambria Math" panose="02040503050406030204" pitchFamily="18" charset="0"/>
                      </a:rPr>
                      <m:t>+12)</m:t>
                    </m:r>
                  </m:oMath>
                </a14:m>
                <a:r>
                  <a:rPr lang="en-US" dirty="0">
                    <a:solidFill>
                      <a:schemeClr val="bg2">
                        <a:lumMod val="40000"/>
                        <a:lumOff val="60000"/>
                      </a:schemeClr>
                    </a:solidFill>
                  </a:rPr>
                  <a:t>  </a:t>
                </a:r>
                <a:r>
                  <a:rPr lang="en-US" dirty="0"/>
                  <a:t>=&gt;  </a:t>
                </a:r>
                <a14:m>
                  <m:oMath xmlns:m="http://schemas.openxmlformats.org/officeDocument/2006/math">
                    <m:sSup>
                      <m:sSupPr>
                        <m:ctrlPr>
                          <a:rPr lang="en-US" i="1" smtClean="0">
                            <a:solidFill>
                              <a:schemeClr val="bg2">
                                <a:lumMod val="40000"/>
                                <a:lumOff val="60000"/>
                              </a:schemeClr>
                            </a:solidFill>
                            <a:latin typeface="Cambria Math" panose="02040503050406030204" pitchFamily="18" charset="0"/>
                          </a:rPr>
                        </m:ctrlPr>
                      </m:sSupPr>
                      <m:e>
                        <m:r>
                          <a:rPr lang="en-US" b="0" i="1" smtClean="0">
                            <a:solidFill>
                              <a:schemeClr val="bg2">
                                <a:lumMod val="40000"/>
                                <a:lumOff val="60000"/>
                              </a:schemeClr>
                            </a:solidFill>
                            <a:latin typeface="Cambria Math" panose="02040503050406030204" pitchFamily="18" charset="0"/>
                          </a:rPr>
                          <m:t>𝑥</m:t>
                        </m:r>
                      </m:e>
                      <m:sup>
                        <m:r>
                          <a:rPr lang="en-US" b="0" i="1" smtClean="0">
                            <a:solidFill>
                              <a:schemeClr val="bg2">
                                <a:lumMod val="40000"/>
                                <a:lumOff val="60000"/>
                              </a:schemeClr>
                            </a:solidFill>
                            <a:latin typeface="Cambria Math" panose="02040503050406030204" pitchFamily="18" charset="0"/>
                          </a:rPr>
                          <m:t>2</m:t>
                        </m:r>
                      </m:sup>
                    </m:sSup>
                    <m:r>
                      <a:rPr lang="en-US" b="0" i="1" smtClean="0">
                        <a:solidFill>
                          <a:schemeClr val="bg2">
                            <a:lumMod val="40000"/>
                            <a:lumOff val="60000"/>
                          </a:schemeClr>
                        </a:solidFill>
                        <a:latin typeface="Cambria Math" panose="02040503050406030204" pitchFamily="18" charset="0"/>
                      </a:rPr>
                      <m:t>−6</m:t>
                    </m:r>
                    <m:r>
                      <a:rPr lang="en-US" b="0" i="1" smtClean="0">
                        <a:solidFill>
                          <a:schemeClr val="bg2">
                            <a:lumMod val="40000"/>
                            <a:lumOff val="60000"/>
                          </a:schemeClr>
                        </a:solidFill>
                        <a:latin typeface="Cambria Math" panose="02040503050406030204" pitchFamily="18" charset="0"/>
                      </a:rPr>
                      <m:t>𝑥</m:t>
                    </m:r>
                    <m:r>
                      <a:rPr lang="en-US" b="0" i="1" smtClean="0">
                        <a:solidFill>
                          <a:schemeClr val="bg2">
                            <a:lumMod val="40000"/>
                            <a:lumOff val="60000"/>
                          </a:schemeClr>
                        </a:solidFill>
                        <a:latin typeface="Cambria Math" panose="02040503050406030204" pitchFamily="18" charset="0"/>
                      </a:rPr>
                      <m:t>−216=0</m:t>
                    </m:r>
                  </m:oMath>
                </a14:m>
                <a:endParaRPr lang="en-US" dirty="0"/>
              </a:p>
              <a:p>
                <a:r>
                  <a:rPr lang="en-US" dirty="0"/>
                  <a:t>                                                                                </a:t>
                </a:r>
                <a14:m>
                  <m:oMath xmlns:m="http://schemas.openxmlformats.org/officeDocument/2006/math">
                    <m:sSub>
                      <m:sSubPr>
                        <m:ctrlPr>
                          <a:rPr lang="en-US"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𝑥</m:t>
                        </m:r>
                      </m:e>
                      <m:sub>
                        <m:r>
                          <a:rPr lang="en-US" b="0" i="1" smtClean="0">
                            <a:solidFill>
                              <a:schemeClr val="bg2">
                                <a:lumMod val="40000"/>
                                <a:lumOff val="60000"/>
                              </a:schemeClr>
                            </a:solidFill>
                            <a:latin typeface="Cambria Math" panose="02040503050406030204" pitchFamily="18" charset="0"/>
                          </a:rPr>
                          <m:t>1</m:t>
                        </m:r>
                      </m:sub>
                    </m:sSub>
                    <m:r>
                      <a:rPr lang="en-US" b="0" i="1" smtClean="0">
                        <a:solidFill>
                          <a:schemeClr val="bg2">
                            <a:lumMod val="40000"/>
                            <a:lumOff val="60000"/>
                          </a:schemeClr>
                        </a:solidFill>
                        <a:latin typeface="Cambria Math" panose="02040503050406030204" pitchFamily="18" charset="0"/>
                      </a:rPr>
                      <m:t>=18</m:t>
                    </m:r>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2</m:t>
                        </m:r>
                      </m:sub>
                    </m:sSub>
                    <m:r>
                      <a:rPr lang="en-US" b="0" i="1" smtClean="0">
                        <a:latin typeface="Cambria Math" panose="02040503050406030204" pitchFamily="18" charset="0"/>
                      </a:rPr>
                      <m:t>&lt;0</m:t>
                    </m:r>
                  </m:oMath>
                </a14:m>
                <a:endParaRPr lang="en-US" dirty="0"/>
              </a:p>
              <a:p>
                <a:endParaRPr lang="en-US" dirty="0"/>
              </a:p>
              <a:p>
                <a:endParaRPr lang="en-US" dirty="0"/>
              </a:p>
              <a:p>
                <a:endParaRPr lang="en-US" dirty="0"/>
              </a:p>
              <a:p>
                <a:endParaRPr lang="en-US" dirty="0"/>
              </a:p>
              <a:p>
                <a:r>
                  <a:rPr lang="en-US" dirty="0"/>
                  <a:t>                                                                                  </a:t>
                </a:r>
                <a:r>
                  <a:rPr lang="ru-RU" dirty="0"/>
                  <a:t>Ответ: </a:t>
                </a:r>
                <a:r>
                  <a:rPr lang="en-US" dirty="0"/>
                  <a:t>18</a:t>
                </a:r>
                <a:endParaRPr lang="ru-RU" dirty="0"/>
              </a:p>
            </p:txBody>
          </p:sp>
        </mc:Choice>
        <mc:Fallback>
          <p:sp>
            <p:nvSpPr>
              <p:cNvPr id="5" name="TextBox 4">
                <a:extLst>
                  <a:ext uri="{FF2B5EF4-FFF2-40B4-BE49-F238E27FC236}">
                    <a16:creationId xmlns:a16="http://schemas.microsoft.com/office/drawing/2014/main" id="{B0335050-DEEE-4CB3-A4D2-227F624B2138}"/>
                  </a:ext>
                </a:extLst>
              </p:cNvPr>
              <p:cNvSpPr txBox="1">
                <a:spLocks noRot="1" noChangeAspect="1" noMove="1" noResize="1" noEditPoints="1" noAdjustHandles="1" noChangeArrowheads="1" noChangeShapeType="1" noTextEdit="1"/>
              </p:cNvSpPr>
              <p:nvPr/>
            </p:nvSpPr>
            <p:spPr>
              <a:xfrm>
                <a:off x="1056118" y="3531754"/>
                <a:ext cx="9375144" cy="3299686"/>
              </a:xfrm>
              <a:prstGeom prst="rect">
                <a:avLst/>
              </a:prstGeom>
              <a:blipFill>
                <a:blip r:embed="rId3"/>
                <a:stretch>
                  <a:fillRect l="-520" t="-923" b="-1845"/>
                </a:stretch>
              </a:blipFill>
            </p:spPr>
            <p:txBody>
              <a:bodyPr/>
              <a:lstStyle/>
              <a:p>
                <a:r>
                  <a:rPr lang="ru-RU">
                    <a:noFill/>
                  </a:rPr>
                  <a:t> </a:t>
                </a:r>
              </a:p>
            </p:txBody>
          </p:sp>
        </mc:Fallback>
      </mc:AlternateContent>
    </p:spTree>
    <p:extLst>
      <p:ext uri="{BB962C8B-B14F-4D97-AF65-F5344CB8AC3E}">
        <p14:creationId xmlns:p14="http://schemas.microsoft.com/office/powerpoint/2010/main" val="10668918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EB1DA7-EAD9-46FD-B53B-811BC882E3EA}"/>
              </a:ext>
            </a:extLst>
          </p:cNvPr>
          <p:cNvSpPr>
            <a:spLocks noGrp="1"/>
          </p:cNvSpPr>
          <p:nvPr>
            <p:ph type="title"/>
          </p:nvPr>
        </p:nvSpPr>
        <p:spPr>
          <a:xfrm>
            <a:off x="646111" y="452718"/>
            <a:ext cx="9404723" cy="527670"/>
          </a:xfrm>
        </p:spPr>
        <p:txBody>
          <a:bodyPr/>
          <a:lstStyle/>
          <a:p>
            <a:pPr marL="342900" marR="0" lvl="0" indent="-342900" defTabSz="457200" rtl="0" eaLnBrk="1" fontAlgn="auto" latinLnBrk="0" hangingPunct="1">
              <a:lnSpc>
                <a:spcPct val="100000"/>
              </a:lnSpc>
              <a:spcBef>
                <a:spcPts val="1000"/>
              </a:spcBef>
              <a:spcAft>
                <a:spcPts val="0"/>
              </a:spcAft>
              <a:tabLst/>
              <a:defRPr/>
            </a:pPr>
            <a:r>
              <a:rPr kumimoji="0" lang="ru-RU" sz="1800" b="0" i="0" u="none" strike="noStrike" kern="1200" cap="none" spc="0" normalizeH="0" baseline="0" noProof="0" dirty="0">
                <a:ln>
                  <a:noFill/>
                </a:ln>
                <a:solidFill>
                  <a:prstClr val="white"/>
                </a:solidFill>
                <a:effectLst/>
                <a:uLnTx/>
                <a:uFillTx/>
                <a:latin typeface="Century Gothic" panose="020B0502020202020204"/>
                <a:ea typeface="+mj-ea"/>
                <a:cs typeface="+mj-cs"/>
              </a:rPr>
              <a:t>Задача 2:</a:t>
            </a:r>
            <a:br>
              <a:rPr kumimoji="0" lang="ru-RU" sz="1800" b="0" i="0" u="none" strike="noStrike" kern="1200" cap="none" spc="0" normalizeH="0" baseline="0" noProof="0" dirty="0">
                <a:ln>
                  <a:noFill/>
                </a:ln>
                <a:solidFill>
                  <a:prstClr val="white"/>
                </a:solidFill>
                <a:effectLst/>
                <a:uLnTx/>
                <a:uFillTx/>
                <a:latin typeface="Century Gothic" panose="020B0502020202020204"/>
                <a:ea typeface="+mj-ea"/>
                <a:cs typeface="+mj-cs"/>
              </a:rPr>
            </a:br>
            <a:endParaRPr lang="ru-RU" sz="2800" b="1" dirty="0"/>
          </a:p>
        </p:txBody>
      </p:sp>
      <mc:AlternateContent xmlns:mc="http://schemas.openxmlformats.org/markup-compatibility/2006" xmlns:a14="http://schemas.microsoft.com/office/drawing/2010/main">
        <mc:Choice Requires="a14">
          <p:sp>
            <p:nvSpPr>
              <p:cNvPr id="3" name="Объект 2">
                <a:extLst>
                  <a:ext uri="{FF2B5EF4-FFF2-40B4-BE49-F238E27FC236}">
                    <a16:creationId xmlns:a16="http://schemas.microsoft.com/office/drawing/2014/main" id="{F3AFA6ED-AEA6-4567-8998-B0D2C542A49C}"/>
                  </a:ext>
                </a:extLst>
              </p:cNvPr>
              <p:cNvSpPr>
                <a:spLocks noGrp="1"/>
              </p:cNvSpPr>
              <p:nvPr>
                <p:ph idx="1"/>
              </p:nvPr>
            </p:nvSpPr>
            <p:spPr>
              <a:xfrm>
                <a:off x="560485" y="980389"/>
                <a:ext cx="10624008" cy="2215572"/>
              </a:xfrm>
            </p:spPr>
            <p:txBody>
              <a:bodyPr>
                <a:normAutofit lnSpcReduction="10000"/>
              </a:bodyPr>
              <a:lstStyle/>
              <a:p>
                <a:pPr marL="0" indent="0">
                  <a:lnSpc>
                    <a:spcPct val="90000"/>
                  </a:lnSpc>
                  <a:buNone/>
                </a:pPr>
                <a:r>
                  <a:rPr lang="ru-RU" sz="1800" dirty="0"/>
                  <a:t>Три конькобежца, скорости которых в некотором порядке образуют геометрическую прогрессию, одновременно стартуют (из одного места) по кругу. Через некоторое время второй конькобежец обгоняет первого, пробежав на 400 метров больше его. Третий конькобежец пробегает то расстояние, который пробежал первый к моменту обгона его вторым, за время на   </a:t>
                </a:r>
                <a14:m>
                  <m:oMath xmlns:m="http://schemas.openxmlformats.org/officeDocument/2006/math">
                    <m:f>
                      <m:fPr>
                        <m:ctrlPr>
                          <a:rPr lang="ru-RU" sz="1800" i="1" smtClean="0">
                            <a:latin typeface="Cambria Math" panose="02040503050406030204" pitchFamily="18" charset="0"/>
                          </a:rPr>
                        </m:ctrlPr>
                      </m:fPr>
                      <m:num>
                        <m:r>
                          <a:rPr lang="ru-RU" sz="1800" b="0" i="1" smtClean="0">
                            <a:latin typeface="Cambria Math" panose="02040503050406030204" pitchFamily="18" charset="0"/>
                          </a:rPr>
                          <m:t>2</m:t>
                        </m:r>
                      </m:num>
                      <m:den>
                        <m:r>
                          <a:rPr lang="ru-RU" sz="1800" b="0" i="1" smtClean="0">
                            <a:latin typeface="Cambria Math" panose="02040503050406030204" pitchFamily="18" charset="0"/>
                          </a:rPr>
                          <m:t>3</m:t>
                        </m:r>
                      </m:den>
                    </m:f>
                  </m:oMath>
                </a14:m>
                <a:r>
                  <a:rPr lang="ru-RU" sz="1800" dirty="0"/>
                  <a:t> мин больше, чем первый. Найдите скорость первого конькобежца.</a:t>
                </a:r>
              </a:p>
              <a:p>
                <a:pPr marL="0" indent="0">
                  <a:lnSpc>
                    <a:spcPct val="90000"/>
                  </a:lnSpc>
                  <a:buNone/>
                </a:pPr>
                <a:r>
                  <a:rPr lang="en-US" sz="1800" dirty="0"/>
                  <a:t>            </a:t>
                </a:r>
                <a:r>
                  <a:rPr lang="ru-RU" sz="1600" dirty="0">
                    <a:solidFill>
                      <a:schemeClr val="bg2">
                        <a:lumMod val="40000"/>
                        <a:lumOff val="60000"/>
                      </a:schemeClr>
                    </a:solidFill>
                    <a:latin typeface="Cambria Math" panose="02040503050406030204" pitchFamily="18" charset="0"/>
                    <a:ea typeface="Cambria Math" panose="02040503050406030204" pitchFamily="18" charset="0"/>
                  </a:rPr>
                  <a:t>Замечание: При внимательном изучении задачи становится понятно, что самая большая скорость у второго конькобежца. А самая маленькая – у третьего. Запишем эти данные в виде таблицы</a:t>
                </a:r>
              </a:p>
            </p:txBody>
          </p:sp>
        </mc:Choice>
        <mc:Fallback xmlns="">
          <p:sp>
            <p:nvSpPr>
              <p:cNvPr id="3" name="Объект 2">
                <a:extLst>
                  <a:ext uri="{FF2B5EF4-FFF2-40B4-BE49-F238E27FC236}">
                    <a16:creationId xmlns:a16="http://schemas.microsoft.com/office/drawing/2014/main" id="{F3AFA6ED-AEA6-4567-8998-B0D2C542A49C}"/>
                  </a:ext>
                </a:extLst>
              </p:cNvPr>
              <p:cNvSpPr>
                <a:spLocks noGrp="1" noRot="1" noChangeAspect="1" noMove="1" noResize="1" noEditPoints="1" noAdjustHandles="1" noChangeArrowheads="1" noChangeShapeType="1" noTextEdit="1"/>
              </p:cNvSpPr>
              <p:nvPr>
                <p:ph idx="1"/>
              </p:nvPr>
            </p:nvSpPr>
            <p:spPr>
              <a:xfrm>
                <a:off x="560485" y="980389"/>
                <a:ext cx="10624008" cy="2215572"/>
              </a:xfrm>
              <a:blipFill>
                <a:blip r:embed="rId3"/>
                <a:stretch>
                  <a:fillRect l="-516" t="-4132"/>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44B497BD-7157-4D58-AA85-E72D81454F83}"/>
                  </a:ext>
                </a:extLst>
              </p:cNvPr>
              <p:cNvSpPr txBox="1"/>
              <p:nvPr/>
            </p:nvSpPr>
            <p:spPr>
              <a:xfrm>
                <a:off x="718021" y="5197470"/>
                <a:ext cx="10308935" cy="2025042"/>
              </a:xfrm>
              <a:prstGeom prst="rect">
                <a:avLst/>
              </a:prstGeom>
              <a:noFill/>
            </p:spPr>
            <p:txBody>
              <a:bodyPr wrap="square" rtlCol="0">
                <a:spAutoFit/>
              </a:bodyPr>
              <a:lstStyle/>
              <a:p>
                <a:pPr>
                  <a:spcBef>
                    <a:spcPts val="1000"/>
                  </a:spcBef>
                  <a:buClr>
                    <a:srgbClr val="1E5155">
                      <a:lumMod val="40000"/>
                      <a:lumOff val="60000"/>
                    </a:srgbClr>
                  </a:buClr>
                  <a:buSzPct val="80000"/>
                  <a:defRPr/>
                </a:pPr>
                <a:r>
                  <a:rPr lang="en-US" sz="2400" i="1" dirty="0">
                    <a:solidFill>
                      <a:prstClr val="white"/>
                    </a:solidFill>
                    <a:latin typeface="Century Gothic" panose="020B0502020202020204"/>
                    <a:ea typeface="+mj-ea"/>
                    <a:cs typeface="+mj-cs"/>
                  </a:rPr>
                  <a:t> </a:t>
                </a:r>
                <a:r>
                  <a:rPr lang="ru-RU" dirty="0">
                    <a:solidFill>
                      <a:schemeClr val="bg2">
                        <a:lumMod val="40000"/>
                        <a:lumOff val="60000"/>
                      </a:schemeClr>
                    </a:solidFill>
                    <a:latin typeface="Cambria Math" panose="02040503050406030204" pitchFamily="18" charset="0"/>
                    <a:ea typeface="Cambria Math" panose="02040503050406030204" pitchFamily="18" charset="0"/>
                    <a:cs typeface="+mj-cs"/>
                  </a:rPr>
                  <a:t>Второй пробежал на 400 м больше первого. Имеем уравнение:  </a:t>
                </a:r>
                <a14:m>
                  <m:oMath xmlns:m="http://schemas.openxmlformats.org/officeDocument/2006/math">
                    <m:r>
                      <a:rPr lang="en-US" b="0" i="1" smtClean="0">
                        <a:solidFill>
                          <a:schemeClr val="bg2">
                            <a:lumMod val="40000"/>
                            <a:lumOff val="60000"/>
                          </a:schemeClr>
                        </a:solidFill>
                        <a:latin typeface="Cambria Math" panose="02040503050406030204" pitchFamily="18" charset="0"/>
                        <a:ea typeface="Cambria Math" panose="02040503050406030204" pitchFamily="18" charset="0"/>
                        <a:cs typeface="+mj-cs"/>
                      </a:rPr>
                      <m:t>𝑥</m:t>
                    </m:r>
                    <m:sSup>
                      <m:sSupPr>
                        <m:ctrlPr>
                          <a:rPr lang="en-US" b="0" i="1" smtClean="0">
                            <a:solidFill>
                              <a:schemeClr val="bg2">
                                <a:lumMod val="40000"/>
                                <a:lumOff val="60000"/>
                              </a:schemeClr>
                            </a:solidFill>
                            <a:latin typeface="Cambria Math" panose="02040503050406030204" pitchFamily="18" charset="0"/>
                            <a:ea typeface="Cambria Math" panose="02040503050406030204" pitchFamily="18" charset="0"/>
                            <a:cs typeface="+mj-cs"/>
                          </a:rPr>
                        </m:ctrlPr>
                      </m:sSupPr>
                      <m:e>
                        <m:r>
                          <a:rPr lang="en-US" b="0" i="1" smtClean="0">
                            <a:solidFill>
                              <a:schemeClr val="bg2">
                                <a:lumMod val="40000"/>
                                <a:lumOff val="60000"/>
                              </a:schemeClr>
                            </a:solidFill>
                            <a:latin typeface="Cambria Math" panose="02040503050406030204" pitchFamily="18" charset="0"/>
                            <a:ea typeface="Cambria Math" panose="02040503050406030204" pitchFamily="18" charset="0"/>
                            <a:cs typeface="+mj-cs"/>
                          </a:rPr>
                          <m:t>𝑞</m:t>
                        </m:r>
                      </m:e>
                      <m:sup>
                        <m:r>
                          <a:rPr lang="en-US" b="0" i="1" smtClean="0">
                            <a:solidFill>
                              <a:schemeClr val="bg2">
                                <a:lumMod val="40000"/>
                                <a:lumOff val="60000"/>
                              </a:schemeClr>
                            </a:solidFill>
                            <a:latin typeface="Cambria Math" panose="02040503050406030204" pitchFamily="18" charset="0"/>
                            <a:ea typeface="Cambria Math" panose="02040503050406030204" pitchFamily="18" charset="0"/>
                            <a:cs typeface="+mj-cs"/>
                          </a:rPr>
                          <m:t>2</m:t>
                        </m:r>
                      </m:sup>
                    </m:sSup>
                    <m:r>
                      <a:rPr lang="en-US" b="0" i="1" smtClean="0">
                        <a:solidFill>
                          <a:schemeClr val="bg2">
                            <a:lumMod val="40000"/>
                            <a:lumOff val="60000"/>
                          </a:schemeClr>
                        </a:solidFill>
                        <a:latin typeface="Cambria Math" panose="02040503050406030204" pitchFamily="18" charset="0"/>
                        <a:ea typeface="Cambria Math" panose="02040503050406030204" pitchFamily="18" charset="0"/>
                        <a:cs typeface="+mj-cs"/>
                      </a:rPr>
                      <m:t>𝑡</m:t>
                    </m:r>
                    <m:r>
                      <a:rPr lang="en-US" b="0" i="1" smtClean="0">
                        <a:solidFill>
                          <a:schemeClr val="bg2">
                            <a:lumMod val="40000"/>
                            <a:lumOff val="60000"/>
                          </a:schemeClr>
                        </a:solidFill>
                        <a:latin typeface="Cambria Math" panose="02040503050406030204" pitchFamily="18" charset="0"/>
                        <a:ea typeface="Cambria Math" panose="02040503050406030204" pitchFamily="18" charset="0"/>
                        <a:cs typeface="+mj-cs"/>
                      </a:rPr>
                      <m:t>−</m:t>
                    </m:r>
                    <m:r>
                      <a:rPr lang="en-US" b="0" i="1" smtClean="0">
                        <a:solidFill>
                          <a:schemeClr val="bg2">
                            <a:lumMod val="40000"/>
                            <a:lumOff val="60000"/>
                          </a:schemeClr>
                        </a:solidFill>
                        <a:latin typeface="Cambria Math" panose="02040503050406030204" pitchFamily="18" charset="0"/>
                        <a:ea typeface="Cambria Math" panose="02040503050406030204" pitchFamily="18" charset="0"/>
                        <a:cs typeface="+mj-cs"/>
                      </a:rPr>
                      <m:t>𝑥𝑞𝑡</m:t>
                    </m:r>
                    <m:r>
                      <a:rPr lang="en-US" b="0" i="1" smtClean="0">
                        <a:solidFill>
                          <a:schemeClr val="bg2">
                            <a:lumMod val="40000"/>
                            <a:lumOff val="60000"/>
                          </a:schemeClr>
                        </a:solidFill>
                        <a:latin typeface="Cambria Math" panose="02040503050406030204" pitchFamily="18" charset="0"/>
                        <a:ea typeface="Cambria Math" panose="02040503050406030204" pitchFamily="18" charset="0"/>
                        <a:cs typeface="+mj-cs"/>
                      </a:rPr>
                      <m:t>=400 </m:t>
                    </m:r>
                  </m:oMath>
                </a14:m>
                <a:endParaRPr kumimoji="0" lang="en-US" sz="2400" b="0" i="1" u="none" strike="noStrike" kern="1200" cap="none" spc="0" normalizeH="0" baseline="0" noProof="0" dirty="0">
                  <a:ln>
                    <a:noFill/>
                  </a:ln>
                  <a:solidFill>
                    <a:schemeClr val="bg2">
                      <a:lumMod val="40000"/>
                      <a:lumOff val="60000"/>
                    </a:schemeClr>
                  </a:solidFill>
                  <a:effectLst/>
                  <a:uLnTx/>
                  <a:uFillTx/>
                  <a:latin typeface="Century Gothic" panose="020B0502020202020204"/>
                  <a:ea typeface="+mj-ea"/>
                  <a:cs typeface="+mj-cs"/>
                </a:endParaRPr>
              </a:p>
              <a:p>
                <a:pPr>
                  <a:spcBef>
                    <a:spcPts val="1000"/>
                  </a:spcBef>
                  <a:buClr>
                    <a:srgbClr val="1E5155">
                      <a:lumMod val="40000"/>
                      <a:lumOff val="60000"/>
                    </a:srgbClr>
                  </a:buClr>
                  <a:buSzPct val="80000"/>
                  <a:defRPr/>
                </a:pPr>
                <a:r>
                  <a:rPr kumimoji="0" lang="ru-RU" b="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Третий пробежал т</a:t>
                </a:r>
                <a:r>
                  <a:rPr lang="ru-RU" dirty="0" err="1">
                    <a:solidFill>
                      <a:schemeClr val="bg2">
                        <a:lumMod val="40000"/>
                        <a:lumOff val="60000"/>
                      </a:schemeClr>
                    </a:solidFill>
                    <a:latin typeface="Cambria Math" panose="02040503050406030204" pitchFamily="18" charset="0"/>
                    <a:ea typeface="Cambria Math" panose="02040503050406030204" pitchFamily="18" charset="0"/>
                    <a:cs typeface="+mj-cs"/>
                  </a:rPr>
                  <a:t>акое</a:t>
                </a:r>
                <a:r>
                  <a:rPr lang="ru-RU" dirty="0">
                    <a:solidFill>
                      <a:schemeClr val="bg2">
                        <a:lumMod val="40000"/>
                        <a:lumOff val="60000"/>
                      </a:schemeClr>
                    </a:solidFill>
                    <a:latin typeface="Cambria Math" panose="02040503050406030204" pitchFamily="18" charset="0"/>
                    <a:ea typeface="Cambria Math" panose="02040503050406030204" pitchFamily="18" charset="0"/>
                    <a:cs typeface="+mj-cs"/>
                  </a:rPr>
                  <a:t> же расстояние, как первый, на </a:t>
                </a:r>
                <a14:m>
                  <m:oMath xmlns:m="http://schemas.openxmlformats.org/officeDocument/2006/math">
                    <m:f>
                      <m:fPr>
                        <m:ctrlPr>
                          <a:rPr lang="ru-RU" i="1" smtClean="0">
                            <a:solidFill>
                              <a:schemeClr val="bg2">
                                <a:lumMod val="40000"/>
                                <a:lumOff val="60000"/>
                              </a:schemeClr>
                            </a:solidFill>
                            <a:latin typeface="Cambria Math" panose="02040503050406030204" pitchFamily="18" charset="0"/>
                            <a:ea typeface="Cambria Math" panose="02040503050406030204" pitchFamily="18" charset="0"/>
                            <a:cs typeface="+mj-cs"/>
                          </a:rPr>
                        </m:ctrlPr>
                      </m:fPr>
                      <m:num>
                        <m:r>
                          <a:rPr lang="ru-RU" b="0" i="0" smtClean="0">
                            <a:solidFill>
                              <a:schemeClr val="bg2">
                                <a:lumMod val="40000"/>
                                <a:lumOff val="60000"/>
                              </a:schemeClr>
                            </a:solidFill>
                            <a:latin typeface="Cambria Math" panose="02040503050406030204" pitchFamily="18" charset="0"/>
                            <a:ea typeface="Cambria Math" panose="02040503050406030204" pitchFamily="18" charset="0"/>
                            <a:cs typeface="+mj-cs"/>
                          </a:rPr>
                          <m:t>2</m:t>
                        </m:r>
                      </m:num>
                      <m:den>
                        <m:r>
                          <a:rPr lang="ru-RU" b="0" i="0" smtClean="0">
                            <a:solidFill>
                              <a:schemeClr val="bg2">
                                <a:lumMod val="40000"/>
                                <a:lumOff val="60000"/>
                              </a:schemeClr>
                            </a:solidFill>
                            <a:latin typeface="Cambria Math" panose="02040503050406030204" pitchFamily="18" charset="0"/>
                            <a:ea typeface="Cambria Math" panose="02040503050406030204" pitchFamily="18" charset="0"/>
                            <a:cs typeface="+mj-cs"/>
                          </a:rPr>
                          <m:t>3</m:t>
                        </m:r>
                      </m:den>
                    </m:f>
                  </m:oMath>
                </a14:m>
                <a:r>
                  <a:rPr kumimoji="0" lang="ru-RU" b="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  минуты дольше. Имеем уравнение:</a:t>
                </a:r>
              </a:p>
              <a:p>
                <a:pPr>
                  <a:spcBef>
                    <a:spcPts val="1000"/>
                  </a:spcBef>
                  <a:buClr>
                    <a:srgbClr val="1E5155">
                      <a:lumMod val="40000"/>
                      <a:lumOff val="60000"/>
                    </a:srgbClr>
                  </a:buClr>
                  <a:buSzPct val="80000"/>
                  <a:defRPr/>
                </a:pPr>
                <a14:m>
                  <m:oMath xmlns:m="http://schemas.openxmlformats.org/officeDocument/2006/math">
                    <m:r>
                      <a:rPr kumimoji="0" lang="en-US"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𝑥𝑞𝑡</m:t>
                    </m:r>
                    <m:r>
                      <a:rPr kumimoji="0" lang="en-US"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m:t>
                    </m:r>
                    <m:r>
                      <a:rPr kumimoji="0" lang="en-US"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𝑥</m:t>
                    </m:r>
                    <m:r>
                      <a:rPr kumimoji="0" lang="en-US"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m:t>
                    </m:r>
                    <m:r>
                      <a:rPr kumimoji="0" lang="en-US"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𝑡</m:t>
                    </m:r>
                    <m:r>
                      <a:rPr kumimoji="0" lang="en-US"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m:t>
                    </m:r>
                    <m:f>
                      <m:fPr>
                        <m:ctrlPr>
                          <a:rPr kumimoji="0" lang="en-US"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fPr>
                      <m:num>
                        <m:r>
                          <a:rPr kumimoji="0" lang="en-US"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2</m:t>
                        </m:r>
                      </m:num>
                      <m:den>
                        <m:r>
                          <a:rPr kumimoji="0" lang="en-US"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3</m:t>
                        </m:r>
                      </m:den>
                    </m:f>
                  </m:oMath>
                </a14:m>
                <a:r>
                  <a:rPr kumimoji="0" lang="ru-RU" b="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 </a:t>
                </a:r>
                <a:r>
                  <a:rPr kumimoji="0" lang="en-US" b="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a:t>
                </a:r>
                <a:r>
                  <a:rPr kumimoji="0" lang="ru-RU" b="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j-cs"/>
                  </a:rPr>
                  <a:t>                                             </a:t>
                </a:r>
                <a:endParaRPr lang="ru-RU" dirty="0">
                  <a:latin typeface="Cambria Math" panose="02040503050406030204" pitchFamily="18" charset="0"/>
                  <a:ea typeface="Cambria Math" panose="02040503050406030204" pitchFamily="18" charset="0"/>
                </a:endParaRPr>
              </a:p>
              <a:p>
                <a:pPr marR="0" lvl="0" algn="l" defTabSz="457200" rtl="0" eaLnBrk="1" fontAlgn="auto" latinLnBrk="0" hangingPunct="1">
                  <a:lnSpc>
                    <a:spcPct val="100000"/>
                  </a:lnSpc>
                  <a:spcBef>
                    <a:spcPts val="1000"/>
                  </a:spcBef>
                  <a:spcAft>
                    <a:spcPts val="0"/>
                  </a:spcAft>
                  <a:buClr>
                    <a:srgbClr val="1E5155">
                      <a:lumMod val="40000"/>
                      <a:lumOff val="60000"/>
                    </a:srgbClr>
                  </a:buClr>
                  <a:buSzPct val="80000"/>
                  <a:tabLst/>
                  <a:defRPr/>
                </a:pPr>
                <a:endParaRPr kumimoji="0" lang="en-US" sz="2400" b="0" i="1" u="none" strike="noStrike" kern="1200" cap="none" spc="0" normalizeH="0" baseline="0" noProof="0" dirty="0">
                  <a:ln>
                    <a:noFill/>
                  </a:ln>
                  <a:solidFill>
                    <a:prstClr val="white"/>
                  </a:solidFill>
                  <a:effectLst/>
                  <a:uLnTx/>
                  <a:uFillTx/>
                  <a:latin typeface="Century Gothic" panose="020B0502020202020204"/>
                  <a:ea typeface="+mj-ea"/>
                  <a:cs typeface="+mj-cs"/>
                </a:endParaRPr>
              </a:p>
            </p:txBody>
          </p:sp>
        </mc:Choice>
        <mc:Fallback xmlns="">
          <p:sp>
            <p:nvSpPr>
              <p:cNvPr id="4" name="TextBox 3">
                <a:extLst>
                  <a:ext uri="{FF2B5EF4-FFF2-40B4-BE49-F238E27FC236}">
                    <a16:creationId xmlns:a16="http://schemas.microsoft.com/office/drawing/2014/main" id="{44B497BD-7157-4D58-AA85-E72D81454F83}"/>
                  </a:ext>
                </a:extLst>
              </p:cNvPr>
              <p:cNvSpPr txBox="1">
                <a:spLocks noRot="1" noChangeAspect="1" noMove="1" noResize="1" noEditPoints="1" noAdjustHandles="1" noChangeArrowheads="1" noChangeShapeType="1" noTextEdit="1"/>
              </p:cNvSpPr>
              <p:nvPr/>
            </p:nvSpPr>
            <p:spPr>
              <a:xfrm>
                <a:off x="718021" y="5197470"/>
                <a:ext cx="10308935" cy="2025042"/>
              </a:xfrm>
              <a:prstGeom prst="rect">
                <a:avLst/>
              </a:prstGeom>
              <a:blipFill>
                <a:blip r:embed="rId4"/>
                <a:stretch>
                  <a:fillRect l="-532"/>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graphicFrame>
            <p:nvGraphicFramePr>
              <p:cNvPr id="6" name="Таблица 6">
                <a:extLst>
                  <a:ext uri="{FF2B5EF4-FFF2-40B4-BE49-F238E27FC236}">
                    <a16:creationId xmlns:a16="http://schemas.microsoft.com/office/drawing/2014/main" id="{E414FABF-6A32-462F-A50C-B99E4B1EA452}"/>
                  </a:ext>
                </a:extLst>
              </p:cNvPr>
              <p:cNvGraphicFramePr>
                <a:graphicFrameLocks noGrp="1"/>
              </p:cNvGraphicFramePr>
              <p:nvPr>
                <p:extLst>
                  <p:ext uri="{D42A27DB-BD31-4B8C-83A1-F6EECF244321}">
                    <p14:modId xmlns:p14="http://schemas.microsoft.com/office/powerpoint/2010/main" val="3205855206"/>
                  </p:ext>
                </p:extLst>
              </p:nvPr>
            </p:nvGraphicFramePr>
            <p:xfrm>
              <a:off x="886781" y="3220913"/>
              <a:ext cx="8128000" cy="1687781"/>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910574937"/>
                        </a:ext>
                      </a:extLst>
                    </a:gridCol>
                    <a:gridCol w="2032000">
                      <a:extLst>
                        <a:ext uri="{9D8B030D-6E8A-4147-A177-3AD203B41FA5}">
                          <a16:colId xmlns:a16="http://schemas.microsoft.com/office/drawing/2014/main" val="3972118738"/>
                        </a:ext>
                      </a:extLst>
                    </a:gridCol>
                    <a:gridCol w="2032000">
                      <a:extLst>
                        <a:ext uri="{9D8B030D-6E8A-4147-A177-3AD203B41FA5}">
                          <a16:colId xmlns:a16="http://schemas.microsoft.com/office/drawing/2014/main" val="2787094993"/>
                        </a:ext>
                      </a:extLst>
                    </a:gridCol>
                    <a:gridCol w="2032000">
                      <a:extLst>
                        <a:ext uri="{9D8B030D-6E8A-4147-A177-3AD203B41FA5}">
                          <a16:colId xmlns:a16="http://schemas.microsoft.com/office/drawing/2014/main" val="533359034"/>
                        </a:ext>
                      </a:extLst>
                    </a:gridCol>
                  </a:tblGrid>
                  <a:tr h="370840">
                    <a:tc>
                      <a:txBody>
                        <a:bodyPr/>
                        <a:lstStyle/>
                        <a:p>
                          <a:pPr algn="ctr"/>
                          <a:endParaRPr lang="ru-RU" dirty="0">
                            <a:solidFill>
                              <a:schemeClr val="tx1">
                                <a:lumMod val="95000"/>
                              </a:schemeClr>
                            </a:solidFill>
                          </a:endParaRPr>
                        </a:p>
                      </a:txBody>
                      <a:tcPr>
                        <a:solidFill>
                          <a:schemeClr val="accent4">
                            <a:lumMod val="75000"/>
                          </a:schemeClr>
                        </a:solidFill>
                      </a:tcPr>
                    </a:tc>
                    <a:tc>
                      <a:txBody>
                        <a:bodyPr/>
                        <a:lstStyle/>
                        <a:p>
                          <a:pPr algn="ctr"/>
                          <a:r>
                            <a:rPr lang="en-US" i="1" dirty="0">
                              <a:solidFill>
                                <a:schemeClr val="tx1">
                                  <a:lumMod val="95000"/>
                                </a:schemeClr>
                              </a:solidFill>
                            </a:rPr>
                            <a:t>V</a:t>
                          </a:r>
                          <a:endParaRPr lang="ru-RU" i="1" dirty="0">
                            <a:solidFill>
                              <a:schemeClr val="tx1">
                                <a:lumMod val="95000"/>
                              </a:schemeClr>
                            </a:solidFill>
                          </a:endParaRPr>
                        </a:p>
                      </a:txBody>
                      <a:tcPr>
                        <a:solidFill>
                          <a:schemeClr val="accent4">
                            <a:lumMod val="75000"/>
                          </a:schemeClr>
                        </a:solidFill>
                      </a:tcPr>
                    </a:tc>
                    <a:tc>
                      <a:txBody>
                        <a:bodyPr/>
                        <a:lstStyle/>
                        <a:p>
                          <a:pPr algn="ctr"/>
                          <a:r>
                            <a:rPr lang="en-US" dirty="0">
                              <a:solidFill>
                                <a:schemeClr val="tx1">
                                  <a:lumMod val="95000"/>
                                </a:schemeClr>
                              </a:solidFill>
                            </a:rPr>
                            <a:t>t</a:t>
                          </a:r>
                          <a:endParaRPr lang="ru-RU" dirty="0">
                            <a:solidFill>
                              <a:schemeClr val="tx1">
                                <a:lumMod val="95000"/>
                              </a:schemeClr>
                            </a:solidFill>
                          </a:endParaRPr>
                        </a:p>
                      </a:txBody>
                      <a:tcPr>
                        <a:solidFill>
                          <a:schemeClr val="accent4">
                            <a:lumMod val="75000"/>
                          </a:schemeClr>
                        </a:solidFill>
                      </a:tcPr>
                    </a:tc>
                    <a:tc>
                      <a:txBody>
                        <a:bodyPr/>
                        <a:lstStyle/>
                        <a:p>
                          <a:pPr algn="ctr"/>
                          <a:r>
                            <a:rPr lang="en-US" dirty="0">
                              <a:solidFill>
                                <a:schemeClr val="tx1">
                                  <a:lumMod val="95000"/>
                                </a:schemeClr>
                              </a:solidFill>
                            </a:rPr>
                            <a:t>S</a:t>
                          </a:r>
                          <a:endParaRPr lang="ru-RU" dirty="0">
                            <a:solidFill>
                              <a:schemeClr val="tx1">
                                <a:lumMod val="95000"/>
                              </a:schemeClr>
                            </a:solidFill>
                          </a:endParaRPr>
                        </a:p>
                      </a:txBody>
                      <a:tcPr>
                        <a:solidFill>
                          <a:schemeClr val="accent4">
                            <a:lumMod val="75000"/>
                          </a:schemeClr>
                        </a:solidFill>
                      </a:tcPr>
                    </a:tc>
                    <a:extLst>
                      <a:ext uri="{0D108BD9-81ED-4DB2-BD59-A6C34878D82A}">
                        <a16:rowId xmlns:a16="http://schemas.microsoft.com/office/drawing/2014/main" val="4181236762"/>
                      </a:ext>
                    </a:extLst>
                  </a:tr>
                  <a:tr h="465342">
                    <a:tc>
                      <a:txBody>
                        <a:bodyPr/>
                        <a:lstStyle/>
                        <a:p>
                          <a:pPr algn="ctr"/>
                          <a:r>
                            <a:rPr lang="en-US" dirty="0"/>
                            <a:t>1-</a:t>
                          </a:r>
                          <a:r>
                            <a:rPr lang="ru-RU" dirty="0"/>
                            <a:t>й</a:t>
                          </a:r>
                        </a:p>
                      </a:txBody>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𝑞</m:t>
                                </m:r>
                              </m:oMath>
                            </m:oMathPara>
                          </a14:m>
                          <a:endParaRPr lang="ru-RU" dirty="0"/>
                        </a:p>
                      </a:txBody>
                      <a:tcPr/>
                    </a:tc>
                    <a:tc>
                      <a:txBody>
                        <a:bodyPr/>
                        <a:lstStyle/>
                        <a:p>
                          <a:pPr algn="ctr"/>
                          <a:r>
                            <a:rPr lang="en-US" dirty="0"/>
                            <a:t>t</a:t>
                          </a:r>
                          <a:endParaRPr lang="ru-RU" dirty="0"/>
                        </a:p>
                      </a:txBody>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𝑥𝑞𝑡</m:t>
                                </m:r>
                              </m:oMath>
                            </m:oMathPara>
                          </a14:m>
                          <a:endParaRPr lang="ru-RU" dirty="0"/>
                        </a:p>
                      </a:txBody>
                      <a:tcPr/>
                    </a:tc>
                    <a:extLst>
                      <a:ext uri="{0D108BD9-81ED-4DB2-BD59-A6C34878D82A}">
                        <a16:rowId xmlns:a16="http://schemas.microsoft.com/office/drawing/2014/main" val="1910387057"/>
                      </a:ext>
                    </a:extLst>
                  </a:tr>
                  <a:tr h="370840">
                    <a:tc>
                      <a:txBody>
                        <a:bodyPr/>
                        <a:lstStyle/>
                        <a:p>
                          <a:pPr algn="ctr"/>
                          <a:r>
                            <a:rPr lang="ru-RU" dirty="0"/>
                            <a:t>2-й</a:t>
                          </a:r>
                        </a:p>
                      </a:txBody>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𝑞</m:t>
                                    </m:r>
                                  </m:e>
                                  <m:sup>
                                    <m:r>
                                      <a:rPr lang="en-US" b="0" i="1" smtClean="0">
                                        <a:latin typeface="Cambria Math" panose="02040503050406030204" pitchFamily="18" charset="0"/>
                                        <a:ea typeface="Cambria Math" panose="02040503050406030204" pitchFamily="18" charset="0"/>
                                      </a:rPr>
                                      <m:t>2</m:t>
                                    </m:r>
                                  </m:sup>
                                </m:sSup>
                              </m:oMath>
                            </m:oMathPara>
                          </a14:m>
                          <a:endParaRPr lang="ru-RU" dirty="0"/>
                        </a:p>
                      </a:txBody>
                      <a:tcPr/>
                    </a:tc>
                    <a:tc>
                      <a:txBody>
                        <a:bodyPr/>
                        <a:lstStyle/>
                        <a:p>
                          <a:pPr algn="ctr"/>
                          <a:r>
                            <a:rPr lang="en-US" dirty="0"/>
                            <a:t>t</a:t>
                          </a:r>
                          <a:endParaRPr lang="ru-RU" dirty="0"/>
                        </a:p>
                      </a:txBody>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𝑞</m:t>
                                    </m:r>
                                  </m:e>
                                  <m:sup>
                                    <m:r>
                                      <a:rPr lang="en-US" b="0" i="1" smtClean="0">
                                        <a:latin typeface="Cambria Math" panose="02040503050406030204" pitchFamily="18" charset="0"/>
                                      </a:rPr>
                                      <m:t>2</m:t>
                                    </m:r>
                                  </m:sup>
                                </m:sSup>
                                <m:r>
                                  <a:rPr lang="en-US" b="0" i="1" smtClean="0">
                                    <a:latin typeface="Cambria Math" panose="02040503050406030204" pitchFamily="18" charset="0"/>
                                  </a:rPr>
                                  <m:t>𝑡</m:t>
                                </m:r>
                              </m:oMath>
                            </m:oMathPara>
                          </a14:m>
                          <a:endParaRPr lang="ru-RU" dirty="0"/>
                        </a:p>
                      </a:txBody>
                      <a:tcPr/>
                    </a:tc>
                    <a:extLst>
                      <a:ext uri="{0D108BD9-81ED-4DB2-BD59-A6C34878D82A}">
                        <a16:rowId xmlns:a16="http://schemas.microsoft.com/office/drawing/2014/main" val="4202838284"/>
                      </a:ext>
                    </a:extLst>
                  </a:tr>
                  <a:tr h="370840">
                    <a:tc>
                      <a:txBody>
                        <a:bodyPr/>
                        <a:lstStyle/>
                        <a:p>
                          <a:pPr algn="ctr"/>
                          <a:r>
                            <a:rPr lang="ru-RU" dirty="0"/>
                            <a:t>3-й</a:t>
                          </a:r>
                        </a:p>
                      </a:txBody>
                      <a:tcPr/>
                    </a:tc>
                    <a:tc>
                      <a: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ru-RU" dirty="0"/>
                        </a:p>
                      </a:txBody>
                      <a:tcPr/>
                    </a:tc>
                    <a:tc>
                      <a:txBody>
                        <a:bodyPr/>
                        <a:lstStyle/>
                        <a:p>
                          <a:pPr algn="ctr"/>
                          <a:r>
                            <a:rPr lang="en-US" dirty="0"/>
                            <a:t>t+</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2</m:t>
                                  </m:r>
                                </m:num>
                                <m:den>
                                  <m:r>
                                    <a:rPr lang="en-US" b="0" i="1" smtClean="0">
                                      <a:latin typeface="Cambria Math" panose="02040503050406030204" pitchFamily="18" charset="0"/>
                                    </a:rPr>
                                    <m:t>3</m:t>
                                  </m:r>
                                </m:den>
                              </m:f>
                            </m:oMath>
                          </a14:m>
                          <a:endParaRPr lang="ru-RU" dirty="0"/>
                        </a:p>
                      </a:txBody>
                      <a:tcPr/>
                    </a:tc>
                    <a:tc>
                      <a:txBody>
                        <a:bodyPr/>
                        <a:lstStyle/>
                        <a:p>
                          <a:pPr algn="ctr"/>
                          <a14:m>
                            <m:oMath xmlns:m="http://schemas.openxmlformats.org/officeDocument/2006/math">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𝑡</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2</m:t>
                                  </m:r>
                                </m:num>
                                <m:den>
                                  <m:r>
                                    <a:rPr lang="en-US" b="0" i="1" smtClean="0">
                                      <a:latin typeface="Cambria Math" panose="02040503050406030204" pitchFamily="18" charset="0"/>
                                    </a:rPr>
                                    <m:t>3</m:t>
                                  </m:r>
                                </m:den>
                              </m:f>
                            </m:oMath>
                          </a14:m>
                          <a:r>
                            <a:rPr lang="en-US" dirty="0"/>
                            <a:t>)</a:t>
                          </a:r>
                          <a:endParaRPr lang="ru-RU" dirty="0"/>
                        </a:p>
                      </a:txBody>
                      <a:tcPr/>
                    </a:tc>
                    <a:extLst>
                      <a:ext uri="{0D108BD9-81ED-4DB2-BD59-A6C34878D82A}">
                        <a16:rowId xmlns:a16="http://schemas.microsoft.com/office/drawing/2014/main" val="1275443493"/>
                      </a:ext>
                    </a:extLst>
                  </a:tr>
                </a:tbl>
              </a:graphicData>
            </a:graphic>
          </p:graphicFrame>
        </mc:Choice>
        <mc:Fallback xmlns="">
          <p:graphicFrame>
            <p:nvGraphicFramePr>
              <p:cNvPr id="6" name="Таблица 6">
                <a:extLst>
                  <a:ext uri="{FF2B5EF4-FFF2-40B4-BE49-F238E27FC236}">
                    <a16:creationId xmlns:a16="http://schemas.microsoft.com/office/drawing/2014/main" id="{E414FABF-6A32-462F-A50C-B99E4B1EA452}"/>
                  </a:ext>
                </a:extLst>
              </p:cNvPr>
              <p:cNvGraphicFramePr>
                <a:graphicFrameLocks noGrp="1"/>
              </p:cNvGraphicFramePr>
              <p:nvPr>
                <p:extLst>
                  <p:ext uri="{D42A27DB-BD31-4B8C-83A1-F6EECF244321}">
                    <p14:modId xmlns:p14="http://schemas.microsoft.com/office/powerpoint/2010/main" val="3205855206"/>
                  </p:ext>
                </p:extLst>
              </p:nvPr>
            </p:nvGraphicFramePr>
            <p:xfrm>
              <a:off x="886781" y="3220913"/>
              <a:ext cx="8128000" cy="1687781"/>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910574937"/>
                        </a:ext>
                      </a:extLst>
                    </a:gridCol>
                    <a:gridCol w="2032000">
                      <a:extLst>
                        <a:ext uri="{9D8B030D-6E8A-4147-A177-3AD203B41FA5}">
                          <a16:colId xmlns:a16="http://schemas.microsoft.com/office/drawing/2014/main" val="3972118738"/>
                        </a:ext>
                      </a:extLst>
                    </a:gridCol>
                    <a:gridCol w="2032000">
                      <a:extLst>
                        <a:ext uri="{9D8B030D-6E8A-4147-A177-3AD203B41FA5}">
                          <a16:colId xmlns:a16="http://schemas.microsoft.com/office/drawing/2014/main" val="2787094993"/>
                        </a:ext>
                      </a:extLst>
                    </a:gridCol>
                    <a:gridCol w="2032000">
                      <a:extLst>
                        <a:ext uri="{9D8B030D-6E8A-4147-A177-3AD203B41FA5}">
                          <a16:colId xmlns:a16="http://schemas.microsoft.com/office/drawing/2014/main" val="533359034"/>
                        </a:ext>
                      </a:extLst>
                    </a:gridCol>
                  </a:tblGrid>
                  <a:tr h="370840">
                    <a:tc>
                      <a:txBody>
                        <a:bodyPr/>
                        <a:lstStyle/>
                        <a:p>
                          <a:pPr algn="ctr"/>
                          <a:endParaRPr lang="ru-RU" dirty="0">
                            <a:solidFill>
                              <a:schemeClr val="tx1">
                                <a:lumMod val="95000"/>
                              </a:schemeClr>
                            </a:solidFill>
                          </a:endParaRPr>
                        </a:p>
                      </a:txBody>
                      <a:tcPr>
                        <a:solidFill>
                          <a:schemeClr val="accent4">
                            <a:lumMod val="75000"/>
                          </a:schemeClr>
                        </a:solidFill>
                      </a:tcPr>
                    </a:tc>
                    <a:tc>
                      <a:txBody>
                        <a:bodyPr/>
                        <a:lstStyle/>
                        <a:p>
                          <a:pPr algn="ctr"/>
                          <a:r>
                            <a:rPr lang="en-US" i="1" dirty="0">
                              <a:solidFill>
                                <a:schemeClr val="tx1">
                                  <a:lumMod val="95000"/>
                                </a:schemeClr>
                              </a:solidFill>
                            </a:rPr>
                            <a:t>V</a:t>
                          </a:r>
                          <a:endParaRPr lang="ru-RU" i="1" dirty="0">
                            <a:solidFill>
                              <a:schemeClr val="tx1">
                                <a:lumMod val="95000"/>
                              </a:schemeClr>
                            </a:solidFill>
                          </a:endParaRPr>
                        </a:p>
                      </a:txBody>
                      <a:tcPr>
                        <a:solidFill>
                          <a:schemeClr val="accent4">
                            <a:lumMod val="75000"/>
                          </a:schemeClr>
                        </a:solidFill>
                      </a:tcPr>
                    </a:tc>
                    <a:tc>
                      <a:txBody>
                        <a:bodyPr/>
                        <a:lstStyle/>
                        <a:p>
                          <a:pPr algn="ctr"/>
                          <a:r>
                            <a:rPr lang="en-US" dirty="0">
                              <a:solidFill>
                                <a:schemeClr val="tx1">
                                  <a:lumMod val="95000"/>
                                </a:schemeClr>
                              </a:solidFill>
                            </a:rPr>
                            <a:t>t</a:t>
                          </a:r>
                          <a:endParaRPr lang="ru-RU" dirty="0">
                            <a:solidFill>
                              <a:schemeClr val="tx1">
                                <a:lumMod val="95000"/>
                              </a:schemeClr>
                            </a:solidFill>
                          </a:endParaRPr>
                        </a:p>
                      </a:txBody>
                      <a:tcPr>
                        <a:solidFill>
                          <a:schemeClr val="accent4">
                            <a:lumMod val="75000"/>
                          </a:schemeClr>
                        </a:solidFill>
                      </a:tcPr>
                    </a:tc>
                    <a:tc>
                      <a:txBody>
                        <a:bodyPr/>
                        <a:lstStyle/>
                        <a:p>
                          <a:pPr algn="ctr"/>
                          <a:r>
                            <a:rPr lang="en-US" dirty="0">
                              <a:solidFill>
                                <a:schemeClr val="tx1">
                                  <a:lumMod val="95000"/>
                                </a:schemeClr>
                              </a:solidFill>
                            </a:rPr>
                            <a:t>S</a:t>
                          </a:r>
                          <a:endParaRPr lang="ru-RU" dirty="0">
                            <a:solidFill>
                              <a:schemeClr val="tx1">
                                <a:lumMod val="95000"/>
                              </a:schemeClr>
                            </a:solidFill>
                          </a:endParaRPr>
                        </a:p>
                      </a:txBody>
                      <a:tcPr>
                        <a:solidFill>
                          <a:schemeClr val="accent4">
                            <a:lumMod val="75000"/>
                          </a:schemeClr>
                        </a:solidFill>
                      </a:tcPr>
                    </a:tc>
                    <a:extLst>
                      <a:ext uri="{0D108BD9-81ED-4DB2-BD59-A6C34878D82A}">
                        <a16:rowId xmlns:a16="http://schemas.microsoft.com/office/drawing/2014/main" val="4181236762"/>
                      </a:ext>
                    </a:extLst>
                  </a:tr>
                  <a:tr h="465342">
                    <a:tc>
                      <a:txBody>
                        <a:bodyPr/>
                        <a:lstStyle/>
                        <a:p>
                          <a:pPr algn="ctr"/>
                          <a:r>
                            <a:rPr lang="en-US" dirty="0"/>
                            <a:t>1-</a:t>
                          </a:r>
                          <a:r>
                            <a:rPr lang="ru-RU" dirty="0"/>
                            <a:t>й</a:t>
                          </a:r>
                        </a:p>
                      </a:txBody>
                      <a:tcPr/>
                    </a:tc>
                    <a:tc>
                      <a:txBody>
                        <a:bodyPr/>
                        <a:lstStyle/>
                        <a:p>
                          <a:endParaRPr lang="ru-RU"/>
                        </a:p>
                      </a:txBody>
                      <a:tcPr>
                        <a:blipFill>
                          <a:blip r:embed="rId5"/>
                          <a:stretch>
                            <a:fillRect l="-100601" t="-85714" r="-201502" b="-187013"/>
                          </a:stretch>
                        </a:blipFill>
                      </a:tcPr>
                    </a:tc>
                    <a:tc>
                      <a:txBody>
                        <a:bodyPr/>
                        <a:lstStyle/>
                        <a:p>
                          <a:pPr algn="ctr"/>
                          <a:r>
                            <a:rPr lang="en-US" dirty="0"/>
                            <a:t>t</a:t>
                          </a:r>
                          <a:endParaRPr lang="ru-RU" dirty="0"/>
                        </a:p>
                      </a:txBody>
                      <a:tcPr/>
                    </a:tc>
                    <a:tc>
                      <a:txBody>
                        <a:bodyPr/>
                        <a:lstStyle/>
                        <a:p>
                          <a:endParaRPr lang="ru-RU"/>
                        </a:p>
                      </a:txBody>
                      <a:tcPr>
                        <a:blipFill>
                          <a:blip r:embed="rId5"/>
                          <a:stretch>
                            <a:fillRect l="-300901" t="-85714" r="-1201" b="-187013"/>
                          </a:stretch>
                        </a:blipFill>
                      </a:tcPr>
                    </a:tc>
                    <a:extLst>
                      <a:ext uri="{0D108BD9-81ED-4DB2-BD59-A6C34878D82A}">
                        <a16:rowId xmlns:a16="http://schemas.microsoft.com/office/drawing/2014/main" val="1910387057"/>
                      </a:ext>
                    </a:extLst>
                  </a:tr>
                  <a:tr h="370840">
                    <a:tc>
                      <a:txBody>
                        <a:bodyPr/>
                        <a:lstStyle/>
                        <a:p>
                          <a:pPr algn="ctr"/>
                          <a:r>
                            <a:rPr lang="ru-RU" dirty="0"/>
                            <a:t>2-й</a:t>
                          </a:r>
                        </a:p>
                      </a:txBody>
                      <a:tcPr/>
                    </a:tc>
                    <a:tc>
                      <a:txBody>
                        <a:bodyPr/>
                        <a:lstStyle/>
                        <a:p>
                          <a:endParaRPr lang="ru-RU"/>
                        </a:p>
                      </a:txBody>
                      <a:tcPr>
                        <a:blipFill>
                          <a:blip r:embed="rId5"/>
                          <a:stretch>
                            <a:fillRect l="-100601" t="-234426" r="-201502" b="-136066"/>
                          </a:stretch>
                        </a:blipFill>
                      </a:tcPr>
                    </a:tc>
                    <a:tc>
                      <a:txBody>
                        <a:bodyPr/>
                        <a:lstStyle/>
                        <a:p>
                          <a:pPr algn="ctr"/>
                          <a:r>
                            <a:rPr lang="en-US" dirty="0"/>
                            <a:t>t</a:t>
                          </a:r>
                          <a:endParaRPr lang="ru-RU" dirty="0"/>
                        </a:p>
                      </a:txBody>
                      <a:tcPr/>
                    </a:tc>
                    <a:tc>
                      <a:txBody>
                        <a:bodyPr/>
                        <a:lstStyle/>
                        <a:p>
                          <a:endParaRPr lang="ru-RU"/>
                        </a:p>
                      </a:txBody>
                      <a:tcPr>
                        <a:blipFill>
                          <a:blip r:embed="rId5"/>
                          <a:stretch>
                            <a:fillRect l="-300901" t="-234426" r="-1201" b="-136066"/>
                          </a:stretch>
                        </a:blipFill>
                      </a:tcPr>
                    </a:tc>
                    <a:extLst>
                      <a:ext uri="{0D108BD9-81ED-4DB2-BD59-A6C34878D82A}">
                        <a16:rowId xmlns:a16="http://schemas.microsoft.com/office/drawing/2014/main" val="4202838284"/>
                      </a:ext>
                    </a:extLst>
                  </a:tr>
                  <a:tr h="480759">
                    <a:tc>
                      <a:txBody>
                        <a:bodyPr/>
                        <a:lstStyle/>
                        <a:p>
                          <a:pPr algn="ctr"/>
                          <a:r>
                            <a:rPr lang="ru-RU" dirty="0"/>
                            <a:t>3-й</a:t>
                          </a:r>
                        </a:p>
                      </a:txBody>
                      <a:tcPr/>
                    </a:tc>
                    <a:tc>
                      <a:txBody>
                        <a:bodyPr/>
                        <a:lstStyle/>
                        <a:p>
                          <a:endParaRPr lang="ru-RU"/>
                        </a:p>
                      </a:txBody>
                      <a:tcPr>
                        <a:blipFill>
                          <a:blip r:embed="rId5"/>
                          <a:stretch>
                            <a:fillRect l="-100601" t="-258228" r="-201502" b="-5063"/>
                          </a:stretch>
                        </a:blipFill>
                      </a:tcPr>
                    </a:tc>
                    <a:tc>
                      <a:txBody>
                        <a:bodyPr/>
                        <a:lstStyle/>
                        <a:p>
                          <a:endParaRPr lang="ru-RU"/>
                        </a:p>
                      </a:txBody>
                      <a:tcPr>
                        <a:blipFill>
                          <a:blip r:embed="rId5"/>
                          <a:stretch>
                            <a:fillRect l="-200000" t="-258228" r="-100898" b="-5063"/>
                          </a:stretch>
                        </a:blipFill>
                      </a:tcPr>
                    </a:tc>
                    <a:tc>
                      <a:txBody>
                        <a:bodyPr/>
                        <a:lstStyle/>
                        <a:p>
                          <a:endParaRPr lang="ru-RU"/>
                        </a:p>
                      </a:txBody>
                      <a:tcPr>
                        <a:blipFill>
                          <a:blip r:embed="rId5"/>
                          <a:stretch>
                            <a:fillRect l="-300901" t="-258228" r="-1201" b="-5063"/>
                          </a:stretch>
                        </a:blipFill>
                      </a:tcPr>
                    </a:tc>
                    <a:extLst>
                      <a:ext uri="{0D108BD9-81ED-4DB2-BD59-A6C34878D82A}">
                        <a16:rowId xmlns:a16="http://schemas.microsoft.com/office/drawing/2014/main" val="1275443493"/>
                      </a:ext>
                    </a:extLst>
                  </a:tr>
                </a:tbl>
              </a:graphicData>
            </a:graphic>
          </p:graphicFrame>
        </mc:Fallback>
      </mc:AlternateContent>
    </p:spTree>
    <p:extLst>
      <p:ext uri="{BB962C8B-B14F-4D97-AF65-F5344CB8AC3E}">
        <p14:creationId xmlns:p14="http://schemas.microsoft.com/office/powerpoint/2010/main" val="31711254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Заголовок 3">
                <a:extLst>
                  <a:ext uri="{FF2B5EF4-FFF2-40B4-BE49-F238E27FC236}">
                    <a16:creationId xmlns:a16="http://schemas.microsoft.com/office/drawing/2014/main" id="{8E8329DA-864F-4ACC-8F80-7E55ADC849C5}"/>
                  </a:ext>
                </a:extLst>
              </p:cNvPr>
              <p:cNvSpPr>
                <a:spLocks noGrp="1"/>
              </p:cNvSpPr>
              <p:nvPr>
                <p:ph type="title"/>
              </p:nvPr>
            </p:nvSpPr>
            <p:spPr>
              <a:xfrm>
                <a:off x="646111" y="452718"/>
                <a:ext cx="9404723" cy="2618956"/>
              </a:xfrm>
            </p:spPr>
            <p:txBody>
              <a:bodyPr/>
              <a:lstStyle/>
              <a:p>
                <a:pPr lvl="0">
                  <a:spcBef>
                    <a:spcPts val="1000"/>
                  </a:spcBef>
                  <a:buClr>
                    <a:srgbClr val="1E5155">
                      <a:lumMod val="40000"/>
                      <a:lumOff val="60000"/>
                    </a:srgbClr>
                  </a:buClr>
                  <a:buSzPct val="80000"/>
                  <a:defRPr/>
                </a:pPr>
                <a:r>
                  <a:rPr lang="ru-RU" sz="1800" dirty="0">
                    <a:solidFill>
                      <a:schemeClr val="bg2">
                        <a:lumMod val="40000"/>
                        <a:lumOff val="60000"/>
                      </a:schemeClr>
                    </a:solidFill>
                    <a:latin typeface="Cambria Math" panose="02040503050406030204" pitchFamily="18" charset="0"/>
                    <a:ea typeface="Cambria Math" panose="02040503050406030204" pitchFamily="18" charset="0"/>
                  </a:rPr>
                  <a:t>Объединим уравнения в систему и преобразуем их:</a:t>
                </a:r>
                <a:br>
                  <a:rPr lang="ru-RU" sz="1800" dirty="0">
                    <a:latin typeface="Cambria Math" panose="02040503050406030204" pitchFamily="18" charset="0"/>
                    <a:ea typeface="Cambria Math" panose="02040503050406030204" pitchFamily="18" charset="0"/>
                  </a:rPr>
                </a:br>
                <a:r>
                  <a:rPr lang="ru-RU" sz="1800" dirty="0">
                    <a:latin typeface="Cambria Math" panose="02040503050406030204" pitchFamily="18" charset="0"/>
                    <a:ea typeface="Cambria Math" panose="02040503050406030204" pitchFamily="18" charset="0"/>
                  </a:rPr>
                  <a:t>   </a:t>
                </a:r>
                <a:br>
                  <a:rPr lang="ru-RU" sz="1800" dirty="0">
                    <a:latin typeface="Cambria Math" panose="02040503050406030204" pitchFamily="18" charset="0"/>
                    <a:ea typeface="Cambria Math" panose="02040503050406030204" pitchFamily="18" charset="0"/>
                  </a:rPr>
                </a:br>
                <a:r>
                  <a:rPr lang="ru-RU" sz="1800" dirty="0">
                    <a:latin typeface="Cambria Math" panose="02040503050406030204" pitchFamily="18" charset="0"/>
                    <a:ea typeface="Cambria Math" panose="02040503050406030204" pitchFamily="18" charset="0"/>
                  </a:rPr>
                  <a:t> </a:t>
                </a:r>
                <a14:m>
                  <m:oMath xmlns:m="http://schemas.openxmlformats.org/officeDocument/2006/math">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n-cs"/>
                      </a:rPr>
                      <m:t>𝑥</m:t>
                    </m:r>
                    <m:sSup>
                      <m:sSupPr>
                        <m:ctrlP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n-cs"/>
                          </a:rPr>
                        </m:ctrlPr>
                      </m:sSupPr>
                      <m:e>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n-cs"/>
                          </a:rPr>
                          <m:t>𝑞</m:t>
                        </m:r>
                      </m:e>
                      <m:sup>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n-cs"/>
                          </a:rPr>
                          <m:t>2</m:t>
                        </m:r>
                      </m:sup>
                    </m:sSup>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n-cs"/>
                      </a:rPr>
                      <m:t>𝑡</m:t>
                    </m:r>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n-cs"/>
                      </a:rPr>
                      <m:t>−</m:t>
                    </m:r>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n-cs"/>
                      </a:rPr>
                      <m:t>𝑥𝑞𝑡</m:t>
                    </m:r>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n-cs"/>
                      </a:rPr>
                      <m:t>=400 </m:t>
                    </m:r>
                  </m:oMath>
                </a14:m>
                <a:r>
                  <a:rPr kumimoji="0" lang="ru-RU" sz="2400" b="0" i="1" u="none" strike="noStrike" kern="1200" cap="none" spc="0" normalizeH="0" baseline="0" noProof="0" dirty="0">
                    <a:ln>
                      <a:noFill/>
                    </a:ln>
                    <a:solidFill>
                      <a:schemeClr val="bg2">
                        <a:lumMod val="40000"/>
                        <a:lumOff val="60000"/>
                      </a:schemeClr>
                    </a:solidFill>
                    <a:effectLst/>
                    <a:uLnTx/>
                    <a:uFillTx/>
                    <a:latin typeface="Century Gothic" panose="020B0502020202020204"/>
                    <a:ea typeface="+mn-ea"/>
                    <a:cs typeface="+mn-cs"/>
                  </a:rPr>
                  <a:t>  </a:t>
                </a:r>
                <a:r>
                  <a:rPr kumimoji="0" lang="ru-RU" sz="2400" b="0" i="1" u="none" strike="noStrike" kern="1200" cap="none" spc="0" normalizeH="0" baseline="0" noProof="0" dirty="0">
                    <a:ln>
                      <a:noFill/>
                    </a:ln>
                    <a:solidFill>
                      <a:prstClr val="white"/>
                    </a:solidFill>
                    <a:effectLst/>
                    <a:uLnTx/>
                    <a:uFillTx/>
                    <a:latin typeface="Century Gothic" panose="020B0502020202020204"/>
                    <a:ea typeface="+mn-ea"/>
                    <a:cs typeface="+mn-cs"/>
                  </a:rPr>
                  <a:t>=&gt;     </a:t>
                </a:r>
                <a14:m>
                  <m:oMath xmlns:m="http://schemas.openxmlformats.org/officeDocument/2006/math">
                    <m:r>
                      <a:rPr kumimoji="0" lang="en-US" sz="18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𝑥𝑞</m:t>
                    </m:r>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mn-ea"/>
                        <a:cs typeface="+mn-cs"/>
                      </a:rPr>
                      <m:t>𝑡</m:t>
                    </m:r>
                    <m:d>
                      <m:dPr>
                        <m:ctrlP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mn-ea"/>
                            <a:cs typeface="+mn-cs"/>
                          </a:rPr>
                        </m:ctrlPr>
                      </m:dPr>
                      <m:e>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mn-ea"/>
                            <a:cs typeface="+mn-cs"/>
                          </a:rPr>
                          <m:t>𝑞</m:t>
                        </m:r>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mn-ea"/>
                            <a:cs typeface="+mn-cs"/>
                          </a:rPr>
                          <m:t>−1</m:t>
                        </m:r>
                      </m:e>
                    </m:d>
                    <m:r>
                      <a:rPr kumimoji="0" lang="en-US" sz="18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=400</m:t>
                    </m:r>
                  </m:oMath>
                </a14:m>
                <a:r>
                  <a:rPr kumimoji="0" lang="en-US" sz="2400" b="0" i="1" u="none" strike="noStrike" kern="1200" cap="none" spc="0" normalizeH="0" baseline="0" noProof="0" dirty="0">
                    <a:ln>
                      <a:noFill/>
                    </a:ln>
                    <a:solidFill>
                      <a:prstClr val="white"/>
                    </a:solidFill>
                    <a:effectLst/>
                    <a:uLnTx/>
                    <a:uFillTx/>
                    <a:latin typeface="Century Gothic" panose="020B0502020202020204"/>
                    <a:ea typeface="+mn-ea"/>
                    <a:cs typeface="+mn-cs"/>
                  </a:rPr>
                  <a:t>   =&gt;  </a:t>
                </a:r>
                <a14:m>
                  <m:oMath xmlns:m="http://schemas.openxmlformats.org/officeDocument/2006/math">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mn-ea"/>
                        <a:cs typeface="+mn-cs"/>
                      </a:rPr>
                      <m:t>𝑥𝑞</m:t>
                    </m:r>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mn-ea"/>
                        <a:cs typeface="+mn-cs"/>
                      </a:rPr>
                      <m:t>=400∙</m:t>
                    </m:r>
                    <m:f>
                      <m:fPr>
                        <m:ctrlP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n-cs"/>
                          </a:rPr>
                        </m:ctrlPr>
                      </m:fPr>
                      <m:num>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n-cs"/>
                          </a:rPr>
                          <m:t>3</m:t>
                        </m:r>
                      </m:num>
                      <m:den>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n-cs"/>
                          </a:rPr>
                          <m:t>2</m:t>
                        </m:r>
                      </m:den>
                    </m:f>
                  </m:oMath>
                </a14:m>
                <a:r>
                  <a:rPr kumimoji="0" lang="en-US" sz="1800" b="0" i="1" u="none" strike="noStrike" kern="1200" cap="none" spc="0" normalizeH="0" baseline="0" noProof="0" dirty="0">
                    <a:ln>
                      <a:noFill/>
                    </a:ln>
                    <a:solidFill>
                      <a:schemeClr val="bg2">
                        <a:lumMod val="40000"/>
                        <a:lumOff val="60000"/>
                      </a:schemeClr>
                    </a:solidFill>
                    <a:effectLst/>
                    <a:uLnTx/>
                    <a:uFillTx/>
                    <a:latin typeface="Century Gothic" panose="020B0502020202020204"/>
                    <a:ea typeface="+mn-ea"/>
                    <a:cs typeface="+mn-cs"/>
                  </a:rPr>
                  <a:t>  </a:t>
                </a:r>
                <a:r>
                  <a:rPr kumimoji="0" lang="en-US" sz="2400" b="0" i="1" u="none" strike="noStrike" kern="1200" cap="none" spc="0" normalizeH="0" baseline="0" noProof="0" dirty="0">
                    <a:ln>
                      <a:noFill/>
                    </a:ln>
                    <a:solidFill>
                      <a:prstClr val="white"/>
                    </a:solidFill>
                    <a:effectLst/>
                    <a:uLnTx/>
                    <a:uFillTx/>
                    <a:latin typeface="Century Gothic" panose="020B0502020202020204"/>
                    <a:ea typeface="+mn-ea"/>
                    <a:cs typeface="+mn-cs"/>
                  </a:rPr>
                  <a:t>=&gt;</a:t>
                </a:r>
                <a:r>
                  <a:rPr kumimoji="0" lang="en-US" sz="1800" b="0" i="1" u="none" strike="noStrike" kern="1200" cap="none" spc="0" normalizeH="0" baseline="0" noProof="0" dirty="0">
                    <a:ln>
                      <a:noFill/>
                    </a:ln>
                    <a:solidFill>
                      <a:prstClr val="white"/>
                    </a:solidFill>
                    <a:effectLst/>
                    <a:uLnTx/>
                    <a:uFillTx/>
                    <a:latin typeface="Century Gothic" panose="020B0502020202020204"/>
                    <a:ea typeface="+mn-ea"/>
                    <a:cs typeface="+mn-cs"/>
                  </a:rPr>
                  <a:t>  </a:t>
                </a:r>
                <a14:m>
                  <m:oMath xmlns:m="http://schemas.openxmlformats.org/officeDocument/2006/math">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mn-ea"/>
                        <a:cs typeface="+mn-cs"/>
                      </a:rPr>
                      <m:t>𝑥𝑞</m:t>
                    </m:r>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mn-ea"/>
                        <a:cs typeface="+mn-cs"/>
                      </a:rPr>
                      <m:t>=600</m:t>
                    </m:r>
                  </m:oMath>
                </a14:m>
                <a:br>
                  <a:rPr kumimoji="0" lang="en-US" sz="2400" b="0" i="1" u="none" strike="noStrike" kern="1200" cap="none" spc="0" normalizeH="0" baseline="0" noProof="0" dirty="0">
                    <a:ln>
                      <a:noFill/>
                    </a:ln>
                    <a:solidFill>
                      <a:prstClr val="white"/>
                    </a:solidFill>
                    <a:effectLst/>
                    <a:uLnTx/>
                    <a:uFillTx/>
                    <a:latin typeface="Century Gothic" panose="020B0502020202020204"/>
                    <a:ea typeface="+mn-ea"/>
                    <a:cs typeface="+mn-cs"/>
                  </a:rPr>
                </a:br>
                <a:r>
                  <a:rPr kumimoji="0" lang="ru-RU" sz="2400" b="0" i="1" u="none" strike="noStrike" kern="1200" cap="none" spc="0" normalizeH="0" baseline="0" noProof="0" dirty="0">
                    <a:ln>
                      <a:noFill/>
                    </a:ln>
                    <a:solidFill>
                      <a:prstClr val="white"/>
                    </a:solidFill>
                    <a:effectLst/>
                    <a:uLnTx/>
                    <a:uFillTx/>
                    <a:latin typeface="Century Gothic" panose="020B0502020202020204"/>
                    <a:ea typeface="+mn-ea"/>
                    <a:cs typeface="+mn-cs"/>
                  </a:rPr>
                  <a:t> </a:t>
                </a:r>
                <a14:m>
                  <m:oMath xmlns:m="http://schemas.openxmlformats.org/officeDocument/2006/math">
                    <m:r>
                      <a:rPr lang="en-US" sz="1800" i="1" smtClean="0">
                        <a:solidFill>
                          <a:schemeClr val="bg2">
                            <a:lumMod val="40000"/>
                            <a:lumOff val="60000"/>
                          </a:schemeClr>
                        </a:solidFill>
                        <a:latin typeface="Cambria Math" panose="02040503050406030204" pitchFamily="18" charset="0"/>
                        <a:ea typeface="Cambria Math" panose="02040503050406030204" pitchFamily="18" charset="0"/>
                        <a:cs typeface="+mn-cs"/>
                      </a:rPr>
                      <m:t>𝑥𝑞𝑡</m:t>
                    </m:r>
                    <m:r>
                      <a:rPr lang="en-US" sz="1800" i="1" smtClean="0">
                        <a:solidFill>
                          <a:schemeClr val="bg2">
                            <a:lumMod val="40000"/>
                            <a:lumOff val="60000"/>
                          </a:schemeClr>
                        </a:solidFill>
                        <a:latin typeface="Cambria Math" panose="02040503050406030204" pitchFamily="18" charset="0"/>
                        <a:ea typeface="Cambria Math" panose="02040503050406030204" pitchFamily="18" charset="0"/>
                        <a:cs typeface="+mn-cs"/>
                      </a:rPr>
                      <m:t>=</m:t>
                    </m:r>
                    <m:r>
                      <a:rPr lang="en-US" sz="1800" i="1" smtClean="0">
                        <a:solidFill>
                          <a:schemeClr val="bg2">
                            <a:lumMod val="40000"/>
                            <a:lumOff val="60000"/>
                          </a:schemeClr>
                        </a:solidFill>
                        <a:latin typeface="Cambria Math" panose="02040503050406030204" pitchFamily="18" charset="0"/>
                        <a:ea typeface="Cambria Math" panose="02040503050406030204" pitchFamily="18" charset="0"/>
                        <a:cs typeface="+mn-cs"/>
                      </a:rPr>
                      <m:t>𝑥</m:t>
                    </m:r>
                    <m:r>
                      <a:rPr lang="en-US" sz="1800" i="1" smtClean="0">
                        <a:solidFill>
                          <a:schemeClr val="bg2">
                            <a:lumMod val="40000"/>
                            <a:lumOff val="60000"/>
                          </a:schemeClr>
                        </a:solidFill>
                        <a:latin typeface="Cambria Math" panose="02040503050406030204" pitchFamily="18" charset="0"/>
                        <a:ea typeface="Cambria Math" panose="02040503050406030204" pitchFamily="18" charset="0"/>
                        <a:cs typeface="+mn-cs"/>
                      </a:rPr>
                      <m:t>(</m:t>
                    </m:r>
                    <m:r>
                      <a:rPr lang="en-US" sz="1800" i="1" smtClean="0">
                        <a:solidFill>
                          <a:schemeClr val="bg2">
                            <a:lumMod val="40000"/>
                            <a:lumOff val="60000"/>
                          </a:schemeClr>
                        </a:solidFill>
                        <a:latin typeface="Cambria Math" panose="02040503050406030204" pitchFamily="18" charset="0"/>
                        <a:ea typeface="Cambria Math" panose="02040503050406030204" pitchFamily="18" charset="0"/>
                        <a:cs typeface="+mn-cs"/>
                      </a:rPr>
                      <m:t>𝑡</m:t>
                    </m:r>
                    <m:r>
                      <a:rPr lang="en-US" sz="1800" i="1" smtClean="0">
                        <a:solidFill>
                          <a:schemeClr val="bg2">
                            <a:lumMod val="40000"/>
                            <a:lumOff val="60000"/>
                          </a:schemeClr>
                        </a:solidFill>
                        <a:latin typeface="Cambria Math" panose="02040503050406030204" pitchFamily="18" charset="0"/>
                        <a:ea typeface="Cambria Math" panose="02040503050406030204" pitchFamily="18" charset="0"/>
                        <a:cs typeface="+mn-cs"/>
                      </a:rPr>
                      <m:t>+</m:t>
                    </m:r>
                    <m:f>
                      <m:fPr>
                        <m:ctrlPr>
                          <a:rPr lang="en-US" sz="1800" i="1">
                            <a:solidFill>
                              <a:schemeClr val="bg2">
                                <a:lumMod val="40000"/>
                                <a:lumOff val="60000"/>
                              </a:schemeClr>
                            </a:solidFill>
                            <a:latin typeface="Cambria Math" panose="02040503050406030204" pitchFamily="18" charset="0"/>
                            <a:ea typeface="Cambria Math" panose="02040503050406030204" pitchFamily="18" charset="0"/>
                            <a:cs typeface="+mn-cs"/>
                          </a:rPr>
                        </m:ctrlPr>
                      </m:fPr>
                      <m:num>
                        <m:r>
                          <a:rPr lang="en-US" sz="1800" i="1">
                            <a:solidFill>
                              <a:schemeClr val="bg2">
                                <a:lumMod val="40000"/>
                                <a:lumOff val="60000"/>
                              </a:schemeClr>
                            </a:solidFill>
                            <a:latin typeface="Cambria Math" panose="02040503050406030204" pitchFamily="18" charset="0"/>
                            <a:ea typeface="Cambria Math" panose="02040503050406030204" pitchFamily="18" charset="0"/>
                            <a:cs typeface="+mn-cs"/>
                          </a:rPr>
                          <m:t>2</m:t>
                        </m:r>
                      </m:num>
                      <m:den>
                        <m:r>
                          <a:rPr lang="en-US" sz="1800" i="1">
                            <a:solidFill>
                              <a:schemeClr val="bg2">
                                <a:lumMod val="40000"/>
                                <a:lumOff val="60000"/>
                              </a:schemeClr>
                            </a:solidFill>
                            <a:latin typeface="Cambria Math" panose="02040503050406030204" pitchFamily="18" charset="0"/>
                            <a:ea typeface="Cambria Math" panose="02040503050406030204" pitchFamily="18" charset="0"/>
                            <a:cs typeface="+mn-cs"/>
                          </a:rPr>
                          <m:t>3</m:t>
                        </m:r>
                      </m:den>
                    </m:f>
                  </m:oMath>
                </a14:m>
                <a:r>
                  <a:rPr lang="ru-RU" sz="1800" dirty="0">
                    <a:solidFill>
                      <a:schemeClr val="bg2">
                        <a:lumMod val="40000"/>
                        <a:lumOff val="60000"/>
                      </a:schemeClr>
                    </a:solidFill>
                    <a:latin typeface="Cambria Math" panose="02040503050406030204" pitchFamily="18" charset="0"/>
                    <a:ea typeface="Cambria Math" panose="02040503050406030204" pitchFamily="18" charset="0"/>
                    <a:cs typeface="+mn-cs"/>
                  </a:rPr>
                  <a:t> </a:t>
                </a:r>
                <a:r>
                  <a:rPr lang="en-US" sz="1800" dirty="0">
                    <a:solidFill>
                      <a:schemeClr val="bg2">
                        <a:lumMod val="40000"/>
                        <a:lumOff val="60000"/>
                      </a:schemeClr>
                    </a:solidFill>
                    <a:latin typeface="Cambria Math" panose="02040503050406030204" pitchFamily="18" charset="0"/>
                    <a:ea typeface="Cambria Math" panose="02040503050406030204" pitchFamily="18" charset="0"/>
                    <a:cs typeface="+mn-cs"/>
                  </a:rPr>
                  <a:t>)                         </a:t>
                </a:r>
                <a14:m>
                  <m:oMath xmlns:m="http://schemas.openxmlformats.org/officeDocument/2006/math">
                    <m:r>
                      <a:rPr lang="en-US" sz="1800" b="0" i="1" smtClean="0">
                        <a:solidFill>
                          <a:schemeClr val="bg2">
                            <a:lumMod val="40000"/>
                            <a:lumOff val="60000"/>
                          </a:schemeClr>
                        </a:solidFill>
                        <a:latin typeface="Cambria Math" panose="02040503050406030204" pitchFamily="18" charset="0"/>
                        <a:ea typeface="Cambria Math" panose="02040503050406030204" pitchFamily="18" charset="0"/>
                        <a:cs typeface="+mn-cs"/>
                      </a:rPr>
                      <m:t>𝑡</m:t>
                    </m:r>
                    <m:d>
                      <m:dPr>
                        <m:ctrlPr>
                          <a:rPr lang="en-US" sz="1800" b="0" i="1" smtClean="0">
                            <a:solidFill>
                              <a:schemeClr val="bg2">
                                <a:lumMod val="40000"/>
                                <a:lumOff val="60000"/>
                              </a:schemeClr>
                            </a:solidFill>
                            <a:latin typeface="Cambria Math" panose="02040503050406030204" pitchFamily="18" charset="0"/>
                            <a:ea typeface="Cambria Math" panose="02040503050406030204" pitchFamily="18" charset="0"/>
                            <a:cs typeface="+mn-cs"/>
                          </a:rPr>
                        </m:ctrlPr>
                      </m:dPr>
                      <m:e>
                        <m:r>
                          <a:rPr lang="en-US" sz="1800" b="0" i="1" smtClean="0">
                            <a:solidFill>
                              <a:schemeClr val="bg2">
                                <a:lumMod val="40000"/>
                                <a:lumOff val="60000"/>
                              </a:schemeClr>
                            </a:solidFill>
                            <a:latin typeface="Cambria Math" panose="02040503050406030204" pitchFamily="18" charset="0"/>
                            <a:ea typeface="Cambria Math" panose="02040503050406030204" pitchFamily="18" charset="0"/>
                            <a:cs typeface="+mn-cs"/>
                          </a:rPr>
                          <m:t>𝑞</m:t>
                        </m:r>
                        <m:r>
                          <a:rPr lang="en-US" sz="1800" b="0" i="1" smtClean="0">
                            <a:solidFill>
                              <a:schemeClr val="bg2">
                                <a:lumMod val="40000"/>
                                <a:lumOff val="60000"/>
                              </a:schemeClr>
                            </a:solidFill>
                            <a:latin typeface="Cambria Math" panose="02040503050406030204" pitchFamily="18" charset="0"/>
                            <a:ea typeface="Cambria Math" panose="02040503050406030204" pitchFamily="18" charset="0"/>
                            <a:cs typeface="+mn-cs"/>
                          </a:rPr>
                          <m:t>−1</m:t>
                        </m:r>
                      </m:e>
                    </m:d>
                    <m:r>
                      <a:rPr lang="en-US" sz="1800" b="0" i="1" smtClean="0">
                        <a:solidFill>
                          <a:prstClr val="white"/>
                        </a:solidFill>
                        <a:latin typeface="Cambria Math" panose="02040503050406030204" pitchFamily="18" charset="0"/>
                        <a:ea typeface="Cambria Math" panose="02040503050406030204" pitchFamily="18" charset="0"/>
                        <a:cs typeface="+mn-cs"/>
                      </a:rPr>
                      <m:t>=</m:t>
                    </m:r>
                    <m:f>
                      <m:fPr>
                        <m:ctrlPr>
                          <a:rPr lang="en-US" sz="1800" b="0" i="1" smtClean="0">
                            <a:solidFill>
                              <a:prstClr val="white"/>
                            </a:solidFill>
                            <a:latin typeface="Cambria Math" panose="02040503050406030204" pitchFamily="18" charset="0"/>
                            <a:ea typeface="Cambria Math" panose="02040503050406030204" pitchFamily="18" charset="0"/>
                            <a:cs typeface="+mn-cs"/>
                          </a:rPr>
                        </m:ctrlPr>
                      </m:fPr>
                      <m:num>
                        <m:r>
                          <a:rPr lang="en-US" sz="1800" b="0" i="1" smtClean="0">
                            <a:solidFill>
                              <a:prstClr val="white"/>
                            </a:solidFill>
                            <a:latin typeface="Cambria Math" panose="02040503050406030204" pitchFamily="18" charset="0"/>
                            <a:ea typeface="Cambria Math" panose="02040503050406030204" pitchFamily="18" charset="0"/>
                            <a:cs typeface="+mn-cs"/>
                          </a:rPr>
                          <m:t>2</m:t>
                        </m:r>
                      </m:num>
                      <m:den>
                        <m:r>
                          <a:rPr lang="en-US" sz="1800" b="0" i="1" smtClean="0">
                            <a:solidFill>
                              <a:prstClr val="white"/>
                            </a:solidFill>
                            <a:latin typeface="Cambria Math" panose="02040503050406030204" pitchFamily="18" charset="0"/>
                            <a:ea typeface="Cambria Math" panose="02040503050406030204" pitchFamily="18" charset="0"/>
                            <a:cs typeface="+mn-cs"/>
                          </a:rPr>
                          <m:t>3</m:t>
                        </m:r>
                      </m:den>
                    </m:f>
                  </m:oMath>
                </a14:m>
                <a:br>
                  <a:rPr lang="en-US" sz="1800" dirty="0">
                    <a:latin typeface="Cambria Math" panose="02040503050406030204" pitchFamily="18" charset="0"/>
                    <a:ea typeface="Cambria Math" panose="02040503050406030204" pitchFamily="18" charset="0"/>
                  </a:rPr>
                </a:br>
                <a:br>
                  <a:rPr lang="en-US" sz="1800" dirty="0">
                    <a:latin typeface="Cambria Math" panose="02040503050406030204" pitchFamily="18" charset="0"/>
                    <a:ea typeface="Cambria Math" panose="02040503050406030204" pitchFamily="18" charset="0"/>
                  </a:rPr>
                </a:br>
                <a:br>
                  <a:rPr lang="en-US" sz="1800" dirty="0">
                    <a:latin typeface="Cambria Math" panose="02040503050406030204" pitchFamily="18" charset="0"/>
                    <a:ea typeface="Cambria Math" panose="02040503050406030204" pitchFamily="18" charset="0"/>
                  </a:rPr>
                </a:br>
                <a:r>
                  <a:rPr lang="en-US" sz="1800" dirty="0">
                    <a:latin typeface="Cambria Math" panose="02040503050406030204" pitchFamily="18" charset="0"/>
                    <a:ea typeface="Cambria Math" panose="02040503050406030204" pitchFamily="18" charset="0"/>
                  </a:rPr>
                  <a:t>                                                                                           </a:t>
                </a:r>
                <a:r>
                  <a:rPr lang="ru-RU" sz="1800" dirty="0">
                    <a:latin typeface="+mn-lt"/>
                    <a:ea typeface="Cambria Math" panose="02040503050406030204" pitchFamily="18" charset="0"/>
                  </a:rPr>
                  <a:t>Ответ:  600</a:t>
                </a:r>
                <a:endParaRPr lang="ru-RU" sz="1800" dirty="0">
                  <a:latin typeface="Cambria Math" panose="02040503050406030204" pitchFamily="18" charset="0"/>
                  <a:ea typeface="Cambria Math" panose="02040503050406030204" pitchFamily="18" charset="0"/>
                </a:endParaRPr>
              </a:p>
            </p:txBody>
          </p:sp>
        </mc:Choice>
        <mc:Fallback xmlns="">
          <p:sp>
            <p:nvSpPr>
              <p:cNvPr id="4" name="Заголовок 3">
                <a:extLst>
                  <a:ext uri="{FF2B5EF4-FFF2-40B4-BE49-F238E27FC236}">
                    <a16:creationId xmlns:a16="http://schemas.microsoft.com/office/drawing/2014/main" id="{8E8329DA-864F-4ACC-8F80-7E55ADC849C5}"/>
                  </a:ext>
                </a:extLst>
              </p:cNvPr>
              <p:cNvSpPr>
                <a:spLocks noGrp="1" noRot="1" noChangeAspect="1" noMove="1" noResize="1" noEditPoints="1" noAdjustHandles="1" noChangeArrowheads="1" noChangeShapeType="1" noTextEdit="1"/>
              </p:cNvSpPr>
              <p:nvPr>
                <p:ph type="title"/>
              </p:nvPr>
            </p:nvSpPr>
            <p:spPr>
              <a:xfrm>
                <a:off x="646111" y="452718"/>
                <a:ext cx="9404723" cy="2618956"/>
              </a:xfrm>
              <a:blipFill>
                <a:blip r:embed="rId2"/>
                <a:stretch>
                  <a:fillRect l="-583" t="-1395"/>
                </a:stretch>
              </a:blipFill>
            </p:spPr>
            <p:txBody>
              <a:bodyPr/>
              <a:lstStyle/>
              <a:p>
                <a:r>
                  <a:rPr lang="ru-RU">
                    <a:noFill/>
                  </a:rPr>
                  <a:t> </a:t>
                </a:r>
              </a:p>
            </p:txBody>
          </p:sp>
        </mc:Fallback>
      </mc:AlternateContent>
      <p:sp>
        <p:nvSpPr>
          <p:cNvPr id="5" name="Левая фигурная скобка 4">
            <a:extLst>
              <a:ext uri="{FF2B5EF4-FFF2-40B4-BE49-F238E27FC236}">
                <a16:creationId xmlns:a16="http://schemas.microsoft.com/office/drawing/2014/main" id="{18A7D1ED-E10B-480A-9616-EEDC9007CC40}"/>
              </a:ext>
            </a:extLst>
          </p:cNvPr>
          <p:cNvSpPr/>
          <p:nvPr/>
        </p:nvSpPr>
        <p:spPr>
          <a:xfrm>
            <a:off x="710214" y="929606"/>
            <a:ext cx="72729" cy="943583"/>
          </a:xfrm>
          <a:prstGeom prst="leftBrace">
            <a:avLst/>
          </a:prstGeom>
          <a:ln>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6" name="Левая фигурная скобка 5">
            <a:extLst>
              <a:ext uri="{FF2B5EF4-FFF2-40B4-BE49-F238E27FC236}">
                <a16:creationId xmlns:a16="http://schemas.microsoft.com/office/drawing/2014/main" id="{BE5988A2-D242-4767-91C3-77C33F76D48E}"/>
              </a:ext>
            </a:extLst>
          </p:cNvPr>
          <p:cNvSpPr/>
          <p:nvPr/>
        </p:nvSpPr>
        <p:spPr>
          <a:xfrm>
            <a:off x="3419383" y="929606"/>
            <a:ext cx="72729" cy="943583"/>
          </a:xfrm>
          <a:prstGeom prst="leftBrace">
            <a:avLst/>
          </a:prstGeom>
          <a:ln>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Tree>
    <p:extLst>
      <p:ext uri="{BB962C8B-B14F-4D97-AF65-F5344CB8AC3E}">
        <p14:creationId xmlns:p14="http://schemas.microsoft.com/office/powerpoint/2010/main" val="28857438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8A418A9-D39C-4576-B24C-10EA6C4BA05A}"/>
              </a:ext>
            </a:extLst>
          </p:cNvPr>
          <p:cNvSpPr>
            <a:spLocks noGrp="1"/>
          </p:cNvSpPr>
          <p:nvPr>
            <p:ph type="title"/>
          </p:nvPr>
        </p:nvSpPr>
        <p:spPr>
          <a:xfrm>
            <a:off x="646112" y="621437"/>
            <a:ext cx="7521344" cy="3595456"/>
          </a:xfrm>
        </p:spPr>
        <p:txBody>
          <a:bodyPr>
            <a:normAutofit/>
          </a:bodyPr>
          <a:lstStyle/>
          <a:p>
            <a:pPr>
              <a:lnSpc>
                <a:spcPct val="90000"/>
              </a:lnSpc>
            </a:pPr>
            <a:br>
              <a:rPr lang="ru-RU" sz="3600" b="1" dirty="0"/>
            </a:br>
            <a:br>
              <a:rPr lang="ru-RU" sz="3600" b="1" dirty="0"/>
            </a:br>
            <a:br>
              <a:rPr lang="ru-RU" sz="3600" b="1" dirty="0"/>
            </a:br>
            <a:r>
              <a:rPr lang="ru-RU" sz="5400" b="1" dirty="0"/>
              <a:t>Спасибо </a:t>
            </a:r>
            <a:br>
              <a:rPr lang="ru-RU" sz="5400" b="1" dirty="0"/>
            </a:br>
            <a:r>
              <a:rPr lang="ru-RU" sz="5400" b="1" dirty="0"/>
              <a:t>за внимание</a:t>
            </a:r>
          </a:p>
        </p:txBody>
      </p:sp>
      <p:sp>
        <p:nvSpPr>
          <p:cNvPr id="17" name="Freeform: Shape 11">
            <a:extLst>
              <a:ext uri="{FF2B5EF4-FFF2-40B4-BE49-F238E27FC236}">
                <a16:creationId xmlns:a16="http://schemas.microsoft.com/office/drawing/2014/main" id="{7DAA46B9-B7E8-4487-B28E-C63A6EB7AA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5270819" y="-63600"/>
            <a:ext cx="6858001" cy="6985200"/>
          </a:xfrm>
          <a:custGeom>
            <a:avLst/>
            <a:gdLst>
              <a:gd name="connsiteX0" fmla="*/ 6858001 w 6858001"/>
              <a:gd name="connsiteY0" fmla="*/ 1177 h 6985200"/>
              <a:gd name="connsiteX1" fmla="*/ 6858001 w 6858001"/>
              <a:gd name="connsiteY1" fmla="*/ 1344715 h 6985200"/>
              <a:gd name="connsiteX2" fmla="*/ 6858000 w 6858001"/>
              <a:gd name="connsiteY2" fmla="*/ 1344715 h 6985200"/>
              <a:gd name="connsiteX3" fmla="*/ 6858000 w 6858001"/>
              <a:gd name="connsiteY3" fmla="*/ 6985200 h 6985200"/>
              <a:gd name="connsiteX4" fmla="*/ 0 w 6858001"/>
              <a:gd name="connsiteY4" fmla="*/ 6985199 h 6985200"/>
              <a:gd name="connsiteX5" fmla="*/ 0 w 6858001"/>
              <a:gd name="connsiteY5" fmla="*/ 887191 h 6985200"/>
              <a:gd name="connsiteX6" fmla="*/ 1 w 6858001"/>
              <a:gd name="connsiteY6" fmla="*/ 887191 h 6985200"/>
              <a:gd name="connsiteX7" fmla="*/ 1 w 6858001"/>
              <a:gd name="connsiteY7" fmla="*/ 0 h 6985200"/>
              <a:gd name="connsiteX8" fmla="*/ 40463 w 6858001"/>
              <a:gd name="connsiteY8" fmla="*/ 5883 h 6985200"/>
              <a:gd name="connsiteX9" fmla="*/ 159107 w 6858001"/>
              <a:gd name="connsiteY9" fmla="*/ 23196 h 6985200"/>
              <a:gd name="connsiteX10" fmla="*/ 245518 w 6858001"/>
              <a:gd name="connsiteY10" fmla="*/ 35299 h 6985200"/>
              <a:gd name="connsiteX11" fmla="*/ 348388 w 6858001"/>
              <a:gd name="connsiteY11" fmla="*/ 48073 h 6985200"/>
              <a:gd name="connsiteX12" fmla="*/ 470460 w 6858001"/>
              <a:gd name="connsiteY12" fmla="*/ 63369 h 6985200"/>
              <a:gd name="connsiteX13" fmla="*/ 605563 w 6858001"/>
              <a:gd name="connsiteY13" fmla="*/ 79506 h 6985200"/>
              <a:gd name="connsiteX14" fmla="*/ 757810 w 6858001"/>
              <a:gd name="connsiteY14" fmla="*/ 96483 h 6985200"/>
              <a:gd name="connsiteX15" fmla="*/ 923774 w 6858001"/>
              <a:gd name="connsiteY15" fmla="*/ 114469 h 6985200"/>
              <a:gd name="connsiteX16" fmla="*/ 1104139 w 6858001"/>
              <a:gd name="connsiteY16" fmla="*/ 132454 h 6985200"/>
              <a:gd name="connsiteX17" fmla="*/ 1296163 w 6858001"/>
              <a:gd name="connsiteY17" fmla="*/ 150776 h 6985200"/>
              <a:gd name="connsiteX18" fmla="*/ 1503275 w 6858001"/>
              <a:gd name="connsiteY18" fmla="*/ 167753 h 6985200"/>
              <a:gd name="connsiteX19" fmla="*/ 1719988 w 6858001"/>
              <a:gd name="connsiteY19" fmla="*/ 184058 h 6985200"/>
              <a:gd name="connsiteX20" fmla="*/ 1949045 w 6858001"/>
              <a:gd name="connsiteY20" fmla="*/ 198849 h 6985200"/>
              <a:gd name="connsiteX21" fmla="*/ 2187703 w 6858001"/>
              <a:gd name="connsiteY21" fmla="*/ 212969 h 6985200"/>
              <a:gd name="connsiteX22" fmla="*/ 2436649 w 6858001"/>
              <a:gd name="connsiteY22" fmla="*/ 226248 h 6985200"/>
              <a:gd name="connsiteX23" fmla="*/ 2564208 w 6858001"/>
              <a:gd name="connsiteY23" fmla="*/ 230955 h 6985200"/>
              <a:gd name="connsiteX24" fmla="*/ 2694509 w 6858001"/>
              <a:gd name="connsiteY24" fmla="*/ 236165 h 6985200"/>
              <a:gd name="connsiteX25" fmla="*/ 2826869 w 6858001"/>
              <a:gd name="connsiteY25" fmla="*/ 241040 h 6985200"/>
              <a:gd name="connsiteX26" fmla="*/ 2959914 w 6858001"/>
              <a:gd name="connsiteY26" fmla="*/ 244234 h 6985200"/>
              <a:gd name="connsiteX27" fmla="*/ 3095702 w 6858001"/>
              <a:gd name="connsiteY27" fmla="*/ 247091 h 6985200"/>
              <a:gd name="connsiteX28" fmla="*/ 3232862 w 6858001"/>
              <a:gd name="connsiteY28" fmla="*/ 250117 h 6985200"/>
              <a:gd name="connsiteX29" fmla="*/ 3372766 w 6858001"/>
              <a:gd name="connsiteY29" fmla="*/ 252134 h 6985200"/>
              <a:gd name="connsiteX30" fmla="*/ 3514040 w 6858001"/>
              <a:gd name="connsiteY30" fmla="*/ 252134 h 6985200"/>
              <a:gd name="connsiteX31" fmla="*/ 3656686 w 6858001"/>
              <a:gd name="connsiteY31" fmla="*/ 253142 h 6985200"/>
              <a:gd name="connsiteX32" fmla="*/ 3800705 w 6858001"/>
              <a:gd name="connsiteY32" fmla="*/ 252134 h 6985200"/>
              <a:gd name="connsiteX33" fmla="*/ 3946780 w 6858001"/>
              <a:gd name="connsiteY33" fmla="*/ 250117 h 6985200"/>
              <a:gd name="connsiteX34" fmla="*/ 4092856 w 6858001"/>
              <a:gd name="connsiteY34" fmla="*/ 248268 h 6985200"/>
              <a:gd name="connsiteX35" fmla="*/ 4240988 w 6858001"/>
              <a:gd name="connsiteY35" fmla="*/ 244234 h 6985200"/>
              <a:gd name="connsiteX36" fmla="*/ 4390492 w 6858001"/>
              <a:gd name="connsiteY36" fmla="*/ 240032 h 6985200"/>
              <a:gd name="connsiteX37" fmla="*/ 4539997 w 6858001"/>
              <a:gd name="connsiteY37" fmla="*/ 235157 h 6985200"/>
              <a:gd name="connsiteX38" fmla="*/ 4690873 w 6858001"/>
              <a:gd name="connsiteY38" fmla="*/ 228266 h 6985200"/>
              <a:gd name="connsiteX39" fmla="*/ 4843120 w 6858001"/>
              <a:gd name="connsiteY39" fmla="*/ 220029 h 6985200"/>
              <a:gd name="connsiteX40" fmla="*/ 4996054 w 6858001"/>
              <a:gd name="connsiteY40" fmla="*/ 212129 h 6985200"/>
              <a:gd name="connsiteX41" fmla="*/ 5148987 w 6858001"/>
              <a:gd name="connsiteY41" fmla="*/ 202044 h 6985200"/>
              <a:gd name="connsiteX42" fmla="*/ 5303978 w 6858001"/>
              <a:gd name="connsiteY42" fmla="*/ 189941 h 6985200"/>
              <a:gd name="connsiteX43" fmla="*/ 5456911 w 6858001"/>
              <a:gd name="connsiteY43" fmla="*/ 177839 h 6985200"/>
              <a:gd name="connsiteX44" fmla="*/ 5612588 w 6858001"/>
              <a:gd name="connsiteY44" fmla="*/ 163887 h 6985200"/>
              <a:gd name="connsiteX45" fmla="*/ 5768950 w 6858001"/>
              <a:gd name="connsiteY45" fmla="*/ 148591 h 6985200"/>
              <a:gd name="connsiteX46" fmla="*/ 5923255 w 6858001"/>
              <a:gd name="connsiteY46" fmla="*/ 132455 h 6985200"/>
              <a:gd name="connsiteX47" fmla="*/ 6079618 w 6858001"/>
              <a:gd name="connsiteY47" fmla="*/ 113629 h 6985200"/>
              <a:gd name="connsiteX48" fmla="*/ 6235294 w 6858001"/>
              <a:gd name="connsiteY48" fmla="*/ 93458 h 6985200"/>
              <a:gd name="connsiteX49" fmla="*/ 6391657 w 6858001"/>
              <a:gd name="connsiteY49" fmla="*/ 73455 h 6985200"/>
              <a:gd name="connsiteX50" fmla="*/ 6547333 w 6858001"/>
              <a:gd name="connsiteY50" fmla="*/ 50091 h 6985200"/>
              <a:gd name="connsiteX51" fmla="*/ 6702324 w 6858001"/>
              <a:gd name="connsiteY51" fmla="*/ 26222 h 698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858001" h="6985200">
                <a:moveTo>
                  <a:pt x="6858001" y="1177"/>
                </a:moveTo>
                <a:lnTo>
                  <a:pt x="6858001" y="1344715"/>
                </a:lnTo>
                <a:lnTo>
                  <a:pt x="6858000" y="1344715"/>
                </a:lnTo>
                <a:lnTo>
                  <a:pt x="6858000" y="6985200"/>
                </a:lnTo>
                <a:lnTo>
                  <a:pt x="0" y="6985199"/>
                </a:lnTo>
                <a:lnTo>
                  <a:pt x="0" y="887191"/>
                </a:lnTo>
                <a:lnTo>
                  <a:pt x="1" y="887191"/>
                </a:lnTo>
                <a:lnTo>
                  <a:pt x="1" y="0"/>
                </a:lnTo>
                <a:lnTo>
                  <a:pt x="40463" y="5883"/>
                </a:lnTo>
                <a:lnTo>
                  <a:pt x="159107" y="23196"/>
                </a:lnTo>
                <a:lnTo>
                  <a:pt x="245518" y="35299"/>
                </a:lnTo>
                <a:lnTo>
                  <a:pt x="348388" y="48073"/>
                </a:lnTo>
                <a:lnTo>
                  <a:pt x="470460" y="63369"/>
                </a:lnTo>
                <a:lnTo>
                  <a:pt x="605563" y="79506"/>
                </a:lnTo>
                <a:lnTo>
                  <a:pt x="757810" y="96483"/>
                </a:lnTo>
                <a:lnTo>
                  <a:pt x="923774" y="114469"/>
                </a:lnTo>
                <a:lnTo>
                  <a:pt x="1104139" y="132454"/>
                </a:lnTo>
                <a:lnTo>
                  <a:pt x="1296163" y="150776"/>
                </a:lnTo>
                <a:lnTo>
                  <a:pt x="1503275" y="167753"/>
                </a:lnTo>
                <a:lnTo>
                  <a:pt x="1719988" y="184058"/>
                </a:lnTo>
                <a:lnTo>
                  <a:pt x="1949045" y="198849"/>
                </a:lnTo>
                <a:lnTo>
                  <a:pt x="2187703" y="212969"/>
                </a:lnTo>
                <a:lnTo>
                  <a:pt x="2436649" y="226248"/>
                </a:lnTo>
                <a:lnTo>
                  <a:pt x="2564208" y="230955"/>
                </a:lnTo>
                <a:lnTo>
                  <a:pt x="2694509" y="236165"/>
                </a:lnTo>
                <a:lnTo>
                  <a:pt x="2826869" y="241040"/>
                </a:lnTo>
                <a:lnTo>
                  <a:pt x="2959914" y="244234"/>
                </a:lnTo>
                <a:lnTo>
                  <a:pt x="3095702" y="247091"/>
                </a:lnTo>
                <a:lnTo>
                  <a:pt x="3232862" y="250117"/>
                </a:lnTo>
                <a:lnTo>
                  <a:pt x="3372766" y="252134"/>
                </a:lnTo>
                <a:lnTo>
                  <a:pt x="3514040" y="252134"/>
                </a:lnTo>
                <a:lnTo>
                  <a:pt x="3656686" y="253142"/>
                </a:lnTo>
                <a:lnTo>
                  <a:pt x="3800705" y="252134"/>
                </a:lnTo>
                <a:lnTo>
                  <a:pt x="3946780" y="250117"/>
                </a:lnTo>
                <a:lnTo>
                  <a:pt x="4092856" y="248268"/>
                </a:lnTo>
                <a:lnTo>
                  <a:pt x="4240988" y="244234"/>
                </a:lnTo>
                <a:lnTo>
                  <a:pt x="4390492" y="240032"/>
                </a:lnTo>
                <a:lnTo>
                  <a:pt x="4539997" y="235157"/>
                </a:lnTo>
                <a:lnTo>
                  <a:pt x="4690873" y="228266"/>
                </a:lnTo>
                <a:lnTo>
                  <a:pt x="4843120" y="220029"/>
                </a:lnTo>
                <a:lnTo>
                  <a:pt x="4996054" y="212129"/>
                </a:lnTo>
                <a:lnTo>
                  <a:pt x="5148987" y="202044"/>
                </a:lnTo>
                <a:lnTo>
                  <a:pt x="5303978" y="189941"/>
                </a:lnTo>
                <a:lnTo>
                  <a:pt x="5456911" y="177839"/>
                </a:lnTo>
                <a:lnTo>
                  <a:pt x="5612588" y="163887"/>
                </a:lnTo>
                <a:lnTo>
                  <a:pt x="5768950" y="148591"/>
                </a:lnTo>
                <a:lnTo>
                  <a:pt x="5923255" y="132455"/>
                </a:lnTo>
                <a:lnTo>
                  <a:pt x="6079618" y="113629"/>
                </a:lnTo>
                <a:lnTo>
                  <a:pt x="6235294" y="93458"/>
                </a:lnTo>
                <a:lnTo>
                  <a:pt x="6391657" y="73455"/>
                </a:lnTo>
                <a:lnTo>
                  <a:pt x="6547333" y="50091"/>
                </a:lnTo>
                <a:lnTo>
                  <a:pt x="6702324" y="26222"/>
                </a:lnTo>
                <a:close/>
              </a:path>
            </a:pathLst>
          </a:custGeom>
          <a:solidFill>
            <a:srgbClr val="FFFFFF"/>
          </a:solidFill>
          <a:ln>
            <a:noFill/>
          </a:ln>
        </p:spPr>
      </p:sp>
      <p:sp>
        <p:nvSpPr>
          <p:cNvPr id="18" name="Freeform 23">
            <a:extLst>
              <a:ext uri="{FF2B5EF4-FFF2-40B4-BE49-F238E27FC236}">
                <a16:creationId xmlns:a16="http://schemas.microsoft.com/office/drawing/2014/main" id="{C866818C-1E5F-475A-B310-3C06B555FB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94020"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sp>
        <p:nvSpPr>
          <p:cNvPr id="16" name="Rectangle 15">
            <a:extLst>
              <a:ext uri="{FF2B5EF4-FFF2-40B4-BE49-F238E27FC236}">
                <a16:creationId xmlns:a16="http://schemas.microsoft.com/office/drawing/2014/main" id="{D12AFDE8-E1ED-4A49-B8B3-4953F4B8A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TextBox 3">
            <a:extLst>
              <a:ext uri="{FF2B5EF4-FFF2-40B4-BE49-F238E27FC236}">
                <a16:creationId xmlns:a16="http://schemas.microsoft.com/office/drawing/2014/main" id="{EA720141-D31D-438A-B7AE-6B72DA0D1A4B}"/>
              </a:ext>
            </a:extLst>
          </p:cNvPr>
          <p:cNvSpPr txBox="1"/>
          <p:nvPr/>
        </p:nvSpPr>
        <p:spPr>
          <a:xfrm>
            <a:off x="7655510" y="6236563"/>
            <a:ext cx="4536490" cy="523220"/>
          </a:xfrm>
          <a:prstGeom prst="rect">
            <a:avLst/>
          </a:prstGeom>
          <a:noFill/>
        </p:spPr>
        <p:txBody>
          <a:bodyPr wrap="square" rtlCol="0">
            <a:spAutoFit/>
          </a:bodyPr>
          <a:lstStyle/>
          <a:p>
            <a:r>
              <a:rPr lang="ru-RU" sz="1400" b="1" dirty="0">
                <a:solidFill>
                  <a:schemeClr val="bg1"/>
                </a:solidFill>
              </a:rPr>
              <a:t>Презентацию подготовила </a:t>
            </a:r>
            <a:r>
              <a:rPr lang="ru-RU" sz="1400" b="1" dirty="0" err="1">
                <a:solidFill>
                  <a:schemeClr val="bg1"/>
                </a:solidFill>
              </a:rPr>
              <a:t>Решетилова</a:t>
            </a:r>
            <a:r>
              <a:rPr lang="ru-RU" sz="1400" b="1" dirty="0">
                <a:solidFill>
                  <a:schemeClr val="bg1"/>
                </a:solidFill>
              </a:rPr>
              <a:t> Т. В.,</a:t>
            </a:r>
          </a:p>
          <a:p>
            <a:r>
              <a:rPr lang="ru-RU" sz="1400" b="1" dirty="0">
                <a:solidFill>
                  <a:schemeClr val="bg1"/>
                </a:solidFill>
              </a:rPr>
              <a:t>учитель математики МОУ СОШ № 80 г. Сочи</a:t>
            </a:r>
          </a:p>
        </p:txBody>
      </p:sp>
    </p:spTree>
    <p:extLst>
      <p:ext uri="{BB962C8B-B14F-4D97-AF65-F5344CB8AC3E}">
        <p14:creationId xmlns:p14="http://schemas.microsoft.com/office/powerpoint/2010/main" val="29789030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4A3DA6D-FED2-4369-9ACD-B578C8790D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63C72DE-4C01-4F6C-9020-327690ADA8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3" name="Freeform 7">
            <a:extLst>
              <a:ext uri="{FF2B5EF4-FFF2-40B4-BE49-F238E27FC236}">
                <a16:creationId xmlns:a16="http://schemas.microsoft.com/office/drawing/2014/main" id="{5627181E-8B3E-4EFB-8F43-17296B86C0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algn="ctr"/>
            <a:endParaRPr lang="en-US">
              <a:solidFill>
                <a:schemeClr val="tx1"/>
              </a:solidFill>
            </a:endParaRPr>
          </a:p>
        </p:txBody>
      </p:sp>
      <p:sp>
        <p:nvSpPr>
          <p:cNvPr id="2" name="Заголовок 1">
            <a:extLst>
              <a:ext uri="{FF2B5EF4-FFF2-40B4-BE49-F238E27FC236}">
                <a16:creationId xmlns:a16="http://schemas.microsoft.com/office/drawing/2014/main" id="{D3111177-DE2A-46DC-AD4C-9DE7A30573E5}"/>
              </a:ext>
            </a:extLst>
          </p:cNvPr>
          <p:cNvSpPr>
            <a:spLocks noGrp="1"/>
          </p:cNvSpPr>
          <p:nvPr>
            <p:ph type="title"/>
          </p:nvPr>
        </p:nvSpPr>
        <p:spPr>
          <a:xfrm>
            <a:off x="648930" y="629267"/>
            <a:ext cx="9252154" cy="1016654"/>
          </a:xfrm>
        </p:spPr>
        <p:txBody>
          <a:bodyPr>
            <a:normAutofit/>
          </a:bodyPr>
          <a:lstStyle/>
          <a:p>
            <a:pPr>
              <a:lnSpc>
                <a:spcPct val="90000"/>
              </a:lnSpc>
            </a:pPr>
            <a:r>
              <a:rPr lang="ru-RU" sz="3300" b="1" dirty="0">
                <a:solidFill>
                  <a:srgbClr val="EBEBEB"/>
                </a:solidFill>
              </a:rPr>
              <a:t>1. Простейшие задачи</a:t>
            </a:r>
            <a:br>
              <a:rPr lang="ru-RU" sz="3300" dirty="0">
                <a:solidFill>
                  <a:srgbClr val="EBEBEB"/>
                </a:solidFill>
              </a:rPr>
            </a:br>
            <a:r>
              <a:rPr lang="ru-RU" sz="3300" dirty="0">
                <a:solidFill>
                  <a:srgbClr val="EBEBEB"/>
                </a:solidFill>
              </a:rPr>
              <a:t> (на применение формул)</a:t>
            </a:r>
          </a:p>
        </p:txBody>
      </p:sp>
      <p:sp useBgFill="1">
        <p:nvSpPr>
          <p:cNvPr id="15" name="Freeform: Shape 14">
            <a:extLst>
              <a:ext uri="{FF2B5EF4-FFF2-40B4-BE49-F238E27FC236}">
                <a16:creationId xmlns:a16="http://schemas.microsoft.com/office/drawing/2014/main" id="{2E45DBDE-EAD7-4DEE-B77D-577BBB0A13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sp>
        <p:nvSpPr>
          <p:cNvPr id="3" name="Объект 2">
            <a:extLst>
              <a:ext uri="{FF2B5EF4-FFF2-40B4-BE49-F238E27FC236}">
                <a16:creationId xmlns:a16="http://schemas.microsoft.com/office/drawing/2014/main" id="{32D37B6D-EA03-4048-9DC6-8FFA607A0891}"/>
              </a:ext>
            </a:extLst>
          </p:cNvPr>
          <p:cNvSpPr>
            <a:spLocks noGrp="1"/>
          </p:cNvSpPr>
          <p:nvPr>
            <p:ph idx="1"/>
          </p:nvPr>
        </p:nvSpPr>
        <p:spPr>
          <a:xfrm>
            <a:off x="1004916" y="2512792"/>
            <a:ext cx="8808232" cy="3715941"/>
          </a:xfrm>
        </p:spPr>
        <p:txBody>
          <a:bodyPr>
            <a:noAutofit/>
          </a:bodyPr>
          <a:lstStyle/>
          <a:p>
            <a:pPr marL="0" indent="0">
              <a:lnSpc>
                <a:spcPct val="90000"/>
              </a:lnSpc>
              <a:buNone/>
            </a:pPr>
            <a:r>
              <a:rPr lang="ru-RU" sz="1500" dirty="0"/>
              <a:t>Бригада маляров красит забор длиной 240 метров, ежедневно увеличивая норму покраски на одно и то же число метров. Известно, что за первый и последний день в сумме бригада покрасила 60 метров забора. </a:t>
            </a:r>
            <a:br>
              <a:rPr lang="ru-RU" sz="1500" dirty="0"/>
            </a:br>
            <a:r>
              <a:rPr lang="ru-RU" sz="1500" dirty="0"/>
              <a:t>- Определите, сколько дней бригада маляров красила весь забор.</a:t>
            </a:r>
            <a:br>
              <a:rPr lang="ru-RU" sz="1500" dirty="0"/>
            </a:br>
            <a:br>
              <a:rPr lang="ru-RU" sz="1500" dirty="0"/>
            </a:br>
            <a:r>
              <a:rPr lang="ru-RU" sz="1500" dirty="0"/>
              <a:t>Васе надо решить 434 задачи. Ежедневно он решает на одно и то же количество задач больше по сравнению с предыдущим днем. Известно, что за первый день Вася решил 5 задач. </a:t>
            </a:r>
            <a:br>
              <a:rPr lang="ru-RU" sz="1500" dirty="0"/>
            </a:br>
            <a:r>
              <a:rPr lang="ru-RU" sz="1500" dirty="0"/>
              <a:t>- Определите, сколько задач решил Вася в последний день, если со всеми задачами он справился за 14 дней.</a:t>
            </a:r>
            <a:br>
              <a:rPr lang="ru-RU" sz="1500" dirty="0"/>
            </a:br>
            <a:br>
              <a:rPr lang="ru-RU" sz="1500" dirty="0"/>
            </a:br>
            <a:r>
              <a:rPr lang="ru-RU" sz="1500" dirty="0"/>
              <a:t>При свободном падении тело прошло в первую секунду 5 м, а в каждую следующую на 10 м больше. </a:t>
            </a:r>
            <a:br>
              <a:rPr lang="ru-RU" sz="1500" dirty="0"/>
            </a:br>
            <a:r>
              <a:rPr lang="ru-RU" sz="1500" dirty="0"/>
              <a:t>- Найдите глубину шахты, если свободно падающее тело достигло его дна через 5 с после начала падения.</a:t>
            </a:r>
            <a:br>
              <a:rPr lang="ru-RU" sz="1500" dirty="0"/>
            </a:br>
            <a:br>
              <a:rPr lang="ru-RU" sz="1500" dirty="0"/>
            </a:br>
            <a:r>
              <a:rPr lang="ru-RU" sz="1500" dirty="0"/>
              <a:t>При хранении бревен их укладывают, как показано на рисунке. </a:t>
            </a:r>
            <a:br>
              <a:rPr lang="ru-RU" sz="1500" dirty="0"/>
            </a:br>
            <a:r>
              <a:rPr lang="ru-RU" sz="1500" dirty="0"/>
              <a:t>- Сколько бревен находится в одной кладке, если в ее основании положено 12 бревен?</a:t>
            </a:r>
          </a:p>
        </p:txBody>
      </p:sp>
      <p:pic>
        <p:nvPicPr>
          <p:cNvPr id="4" name="Рисунок 3">
            <a:extLst>
              <a:ext uri="{FF2B5EF4-FFF2-40B4-BE49-F238E27FC236}">
                <a16:creationId xmlns:a16="http://schemas.microsoft.com/office/drawing/2014/main" id="{5D68D2EB-3D80-456C-8E00-B541F41EA1BE}"/>
              </a:ext>
            </a:extLst>
          </p:cNvPr>
          <p:cNvPicPr>
            <a:picLocks noChangeAspect="1"/>
          </p:cNvPicPr>
          <p:nvPr/>
        </p:nvPicPr>
        <p:blipFill>
          <a:blip r:embed="rId3"/>
          <a:stretch>
            <a:fillRect/>
          </a:stretch>
        </p:blipFill>
        <p:spPr>
          <a:xfrm>
            <a:off x="9974082" y="4571839"/>
            <a:ext cx="1885758" cy="1713280"/>
          </a:xfrm>
          <a:prstGeom prst="rect">
            <a:avLst/>
          </a:prstGeom>
          <a:effectLst/>
        </p:spPr>
      </p:pic>
      <p:sp>
        <p:nvSpPr>
          <p:cNvPr id="5" name="Овал 4">
            <a:extLst>
              <a:ext uri="{FF2B5EF4-FFF2-40B4-BE49-F238E27FC236}">
                <a16:creationId xmlns:a16="http://schemas.microsoft.com/office/drawing/2014/main" id="{A8540363-3147-4A5C-835E-14D1734BCD18}"/>
              </a:ext>
            </a:extLst>
          </p:cNvPr>
          <p:cNvSpPr/>
          <p:nvPr/>
        </p:nvSpPr>
        <p:spPr>
          <a:xfrm>
            <a:off x="332160" y="2648850"/>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1</a:t>
            </a:r>
          </a:p>
        </p:txBody>
      </p:sp>
      <p:sp>
        <p:nvSpPr>
          <p:cNvPr id="10" name="Овал 9">
            <a:extLst>
              <a:ext uri="{FF2B5EF4-FFF2-40B4-BE49-F238E27FC236}">
                <a16:creationId xmlns:a16="http://schemas.microsoft.com/office/drawing/2014/main" id="{CCF11E63-24BB-43C6-B4CD-F4D8C15A2BA7}"/>
              </a:ext>
            </a:extLst>
          </p:cNvPr>
          <p:cNvSpPr/>
          <p:nvPr/>
        </p:nvSpPr>
        <p:spPr>
          <a:xfrm>
            <a:off x="332160" y="3699221"/>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2</a:t>
            </a:r>
          </a:p>
        </p:txBody>
      </p:sp>
      <p:sp>
        <p:nvSpPr>
          <p:cNvPr id="12" name="Овал 11">
            <a:extLst>
              <a:ext uri="{FF2B5EF4-FFF2-40B4-BE49-F238E27FC236}">
                <a16:creationId xmlns:a16="http://schemas.microsoft.com/office/drawing/2014/main" id="{A4365BA4-6F6C-42C4-A827-363DBD5B64A9}"/>
              </a:ext>
            </a:extLst>
          </p:cNvPr>
          <p:cNvSpPr/>
          <p:nvPr/>
        </p:nvSpPr>
        <p:spPr>
          <a:xfrm>
            <a:off x="332160" y="4813760"/>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3</a:t>
            </a:r>
          </a:p>
        </p:txBody>
      </p:sp>
      <p:sp>
        <p:nvSpPr>
          <p:cNvPr id="14" name="Овал 13">
            <a:extLst>
              <a:ext uri="{FF2B5EF4-FFF2-40B4-BE49-F238E27FC236}">
                <a16:creationId xmlns:a16="http://schemas.microsoft.com/office/drawing/2014/main" id="{4BE43197-F00F-45A7-A988-49865969A032}"/>
              </a:ext>
            </a:extLst>
          </p:cNvPr>
          <p:cNvSpPr/>
          <p:nvPr/>
        </p:nvSpPr>
        <p:spPr>
          <a:xfrm>
            <a:off x="332160" y="5767878"/>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4</a:t>
            </a:r>
          </a:p>
        </p:txBody>
      </p:sp>
    </p:spTree>
    <p:extLst>
      <p:ext uri="{BB962C8B-B14F-4D97-AF65-F5344CB8AC3E}">
        <p14:creationId xmlns:p14="http://schemas.microsoft.com/office/powerpoint/2010/main" val="163050142"/>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EB1DA7-EAD9-46FD-B53B-811BC882E3EA}"/>
              </a:ext>
            </a:extLst>
          </p:cNvPr>
          <p:cNvSpPr>
            <a:spLocks noGrp="1"/>
          </p:cNvSpPr>
          <p:nvPr>
            <p:ph type="title"/>
          </p:nvPr>
        </p:nvSpPr>
        <p:spPr>
          <a:xfrm>
            <a:off x="646111" y="452718"/>
            <a:ext cx="9404723" cy="527670"/>
          </a:xfrm>
        </p:spPr>
        <p:txBody>
          <a:bodyPr/>
          <a:lstStyle/>
          <a:p>
            <a:r>
              <a:rPr lang="ru-RU" sz="2800" b="1" dirty="0"/>
              <a:t>Решение:</a:t>
            </a:r>
          </a:p>
        </p:txBody>
      </p:sp>
      <mc:AlternateContent xmlns:mc="http://schemas.openxmlformats.org/markup-compatibility/2006" xmlns:a14="http://schemas.microsoft.com/office/drawing/2010/main">
        <mc:Choice Requires="a14">
          <p:sp>
            <p:nvSpPr>
              <p:cNvPr id="3" name="Объект 2">
                <a:extLst>
                  <a:ext uri="{FF2B5EF4-FFF2-40B4-BE49-F238E27FC236}">
                    <a16:creationId xmlns:a16="http://schemas.microsoft.com/office/drawing/2014/main" id="{F3AFA6ED-AEA6-4567-8998-B0D2C542A49C}"/>
                  </a:ext>
                </a:extLst>
              </p:cNvPr>
              <p:cNvSpPr>
                <a:spLocks noGrp="1"/>
              </p:cNvSpPr>
              <p:nvPr>
                <p:ph idx="1"/>
              </p:nvPr>
            </p:nvSpPr>
            <p:spPr>
              <a:xfrm>
                <a:off x="782426" y="980389"/>
                <a:ext cx="10624008" cy="1730728"/>
              </a:xfrm>
            </p:spPr>
            <p:txBody>
              <a:bodyPr/>
              <a:lstStyle/>
              <a:p>
                <a:r>
                  <a:rPr lang="ru-RU" sz="1800" dirty="0"/>
                  <a:t>Задача 1:</a:t>
                </a:r>
              </a:p>
              <a:p>
                <a:r>
                  <a:rPr lang="ru-RU" sz="1800" dirty="0"/>
                  <a:t>Бригада маляров красит забор длиной 240 метров</a:t>
                </a:r>
                <a:r>
                  <a:rPr lang="en-US" sz="1800" dirty="0"/>
                  <a:t> </a:t>
                </a:r>
                <a:r>
                  <a:rPr lang="ru-RU" sz="1800" dirty="0"/>
                  <a:t> </a:t>
                </a:r>
                <a:r>
                  <a:rPr lang="ru-RU" sz="1800" b="1" dirty="0">
                    <a:solidFill>
                      <a:schemeClr val="bg2">
                        <a:lumMod val="40000"/>
                        <a:lumOff val="60000"/>
                      </a:schemeClr>
                    </a:solidFill>
                  </a:rPr>
                  <a:t>(</a:t>
                </a:r>
                <a14:m>
                  <m:oMath xmlns:m="http://schemas.openxmlformats.org/officeDocument/2006/math">
                    <m:sSub>
                      <m:sSubPr>
                        <m:ctrlPr>
                          <a:rPr lang="en-US" sz="1800" b="1" i="1" smtClean="0">
                            <a:solidFill>
                              <a:schemeClr val="bg2">
                                <a:lumMod val="40000"/>
                                <a:lumOff val="60000"/>
                              </a:schemeClr>
                            </a:solidFill>
                            <a:latin typeface="Cambria Math" panose="02040503050406030204" pitchFamily="18" charset="0"/>
                          </a:rPr>
                        </m:ctrlPr>
                      </m:sSubPr>
                      <m:e>
                        <m:r>
                          <a:rPr lang="en-US" sz="1800" b="1" i="1" smtClean="0">
                            <a:solidFill>
                              <a:schemeClr val="bg2">
                                <a:lumMod val="40000"/>
                                <a:lumOff val="60000"/>
                              </a:schemeClr>
                            </a:solidFill>
                            <a:latin typeface="Cambria Math" panose="02040503050406030204" pitchFamily="18" charset="0"/>
                          </a:rPr>
                          <m:t>𝑺</m:t>
                        </m:r>
                      </m:e>
                      <m:sub>
                        <m:r>
                          <a:rPr lang="en-US" sz="1800" b="1" i="1" smtClean="0">
                            <a:solidFill>
                              <a:schemeClr val="bg2">
                                <a:lumMod val="40000"/>
                                <a:lumOff val="60000"/>
                              </a:schemeClr>
                            </a:solidFill>
                            <a:latin typeface="Cambria Math" panose="02040503050406030204" pitchFamily="18" charset="0"/>
                          </a:rPr>
                          <m:t>𝒏</m:t>
                        </m:r>
                      </m:sub>
                    </m:sSub>
                  </m:oMath>
                </a14:m>
                <a:r>
                  <a:rPr lang="en-US" sz="1800" b="1" dirty="0">
                    <a:solidFill>
                      <a:schemeClr val="bg2">
                        <a:lumMod val="40000"/>
                        <a:lumOff val="60000"/>
                      </a:schemeClr>
                    </a:solidFill>
                  </a:rPr>
                  <a:t>=240)</a:t>
                </a:r>
                <a:r>
                  <a:rPr lang="ru-RU" sz="1800" dirty="0"/>
                  <a:t>, ежедневно </a:t>
                </a:r>
                <a:r>
                  <a:rPr lang="ru-RU" sz="1800" b="1" u="sng" dirty="0">
                    <a:solidFill>
                      <a:schemeClr val="bg2">
                        <a:lumMod val="40000"/>
                        <a:lumOff val="60000"/>
                      </a:schemeClr>
                    </a:solidFill>
                  </a:rPr>
                  <a:t>увеличивая</a:t>
                </a:r>
                <a:r>
                  <a:rPr lang="ru-RU" sz="1800" dirty="0"/>
                  <a:t> норму покраски </a:t>
                </a:r>
                <a:r>
                  <a:rPr lang="ru-RU" sz="1800" b="1" u="sng" dirty="0">
                    <a:solidFill>
                      <a:schemeClr val="bg2">
                        <a:lumMod val="40000"/>
                        <a:lumOff val="60000"/>
                      </a:schemeClr>
                    </a:solidFill>
                  </a:rPr>
                  <a:t>на одно и то же число</a:t>
                </a:r>
                <a:r>
                  <a:rPr lang="ru-RU" sz="1800" dirty="0"/>
                  <a:t> метров. Известно, что </a:t>
                </a:r>
                <a:r>
                  <a:rPr lang="ru-RU" sz="1800" b="1" u="sng" dirty="0">
                    <a:solidFill>
                      <a:schemeClr val="bg2">
                        <a:lumMod val="40000"/>
                        <a:lumOff val="60000"/>
                      </a:schemeClr>
                    </a:solidFill>
                  </a:rPr>
                  <a:t>за первый и последний день в сумме</a:t>
                </a:r>
                <a:r>
                  <a:rPr lang="en-US" sz="1800" b="1" dirty="0">
                    <a:solidFill>
                      <a:schemeClr val="bg2">
                        <a:lumMod val="40000"/>
                        <a:lumOff val="60000"/>
                      </a:schemeClr>
                    </a:solidFill>
                  </a:rPr>
                  <a:t>  </a:t>
                </a:r>
                <a:r>
                  <a:rPr lang="ru-RU" sz="1800" dirty="0"/>
                  <a:t>бригада покрасила 60 метров забора</a:t>
                </a:r>
                <a:r>
                  <a:rPr lang="en-US" sz="1800" dirty="0"/>
                  <a:t> </a:t>
                </a:r>
                <a:r>
                  <a:rPr lang="en-US" sz="1800" b="1" dirty="0">
                    <a:solidFill>
                      <a:schemeClr val="bg2">
                        <a:lumMod val="40000"/>
                        <a:lumOff val="60000"/>
                      </a:schemeClr>
                    </a:solidFill>
                  </a:rPr>
                  <a:t>(</a:t>
                </a:r>
                <a14:m>
                  <m:oMath xmlns:m="http://schemas.openxmlformats.org/officeDocument/2006/math">
                    <m:sSub>
                      <m:sSubPr>
                        <m:ctrlPr>
                          <a:rPr lang="en-US" sz="1800" b="1" i="1">
                            <a:solidFill>
                              <a:schemeClr val="bg2">
                                <a:lumMod val="40000"/>
                                <a:lumOff val="60000"/>
                              </a:schemeClr>
                            </a:solidFill>
                            <a:latin typeface="Cambria Math" panose="02040503050406030204" pitchFamily="18" charset="0"/>
                          </a:rPr>
                        </m:ctrlPr>
                      </m:sSubPr>
                      <m:e>
                        <m:r>
                          <a:rPr lang="en-US" sz="1800" b="1" i="1">
                            <a:solidFill>
                              <a:schemeClr val="bg2">
                                <a:lumMod val="40000"/>
                                <a:lumOff val="60000"/>
                              </a:schemeClr>
                            </a:solidFill>
                            <a:latin typeface="Cambria Math" panose="02040503050406030204" pitchFamily="18" charset="0"/>
                          </a:rPr>
                          <m:t>𝒂</m:t>
                        </m:r>
                      </m:e>
                      <m:sub>
                        <m:r>
                          <a:rPr lang="en-US" sz="1800" b="1" i="1">
                            <a:solidFill>
                              <a:schemeClr val="bg2">
                                <a:lumMod val="40000"/>
                                <a:lumOff val="60000"/>
                              </a:schemeClr>
                            </a:solidFill>
                            <a:latin typeface="Cambria Math" panose="02040503050406030204" pitchFamily="18" charset="0"/>
                          </a:rPr>
                          <m:t>𝟏</m:t>
                        </m:r>
                      </m:sub>
                    </m:sSub>
                  </m:oMath>
                </a14:m>
                <a:r>
                  <a:rPr lang="en-US" sz="1800" b="1" dirty="0">
                    <a:solidFill>
                      <a:schemeClr val="bg2">
                        <a:lumMod val="40000"/>
                        <a:lumOff val="60000"/>
                      </a:schemeClr>
                    </a:solidFill>
                  </a:rPr>
                  <a:t>+</a:t>
                </a:r>
                <a14:m>
                  <m:oMath xmlns:m="http://schemas.openxmlformats.org/officeDocument/2006/math">
                    <m:sSub>
                      <m:sSubPr>
                        <m:ctrlPr>
                          <a:rPr lang="en-US" sz="1800" b="1" i="1" dirty="0">
                            <a:solidFill>
                              <a:schemeClr val="bg2">
                                <a:lumMod val="40000"/>
                                <a:lumOff val="60000"/>
                              </a:schemeClr>
                            </a:solidFill>
                            <a:latin typeface="Cambria Math" panose="02040503050406030204" pitchFamily="18" charset="0"/>
                          </a:rPr>
                        </m:ctrlPr>
                      </m:sSubPr>
                      <m:e>
                        <m:r>
                          <a:rPr lang="en-US" sz="1800" b="1" i="1" dirty="0">
                            <a:solidFill>
                              <a:schemeClr val="bg2">
                                <a:lumMod val="40000"/>
                                <a:lumOff val="60000"/>
                              </a:schemeClr>
                            </a:solidFill>
                            <a:latin typeface="Cambria Math" panose="02040503050406030204" pitchFamily="18" charset="0"/>
                          </a:rPr>
                          <m:t>𝒂</m:t>
                        </m:r>
                      </m:e>
                      <m:sub>
                        <m:r>
                          <a:rPr lang="en-US" sz="1800" b="1" i="1" dirty="0">
                            <a:solidFill>
                              <a:schemeClr val="bg2">
                                <a:lumMod val="40000"/>
                                <a:lumOff val="60000"/>
                              </a:schemeClr>
                            </a:solidFill>
                            <a:latin typeface="Cambria Math" panose="02040503050406030204" pitchFamily="18" charset="0"/>
                          </a:rPr>
                          <m:t>𝒏</m:t>
                        </m:r>
                      </m:sub>
                    </m:sSub>
                  </m:oMath>
                </a14:m>
                <a:r>
                  <a:rPr lang="en-US" sz="1800" b="1" dirty="0">
                    <a:solidFill>
                      <a:schemeClr val="bg2">
                        <a:lumMod val="40000"/>
                        <a:lumOff val="60000"/>
                      </a:schemeClr>
                    </a:solidFill>
                  </a:rPr>
                  <a:t>=60)</a:t>
                </a:r>
                <a:r>
                  <a:rPr lang="ru-RU" sz="1800" dirty="0">
                    <a:solidFill>
                      <a:schemeClr val="accent1">
                        <a:lumMod val="60000"/>
                        <a:lumOff val="40000"/>
                      </a:schemeClr>
                    </a:solidFill>
                  </a:rPr>
                  <a:t> </a:t>
                </a:r>
                <a:r>
                  <a:rPr lang="ru-RU" sz="1800" dirty="0"/>
                  <a:t>. Определите, сколько дней бригада маляров красила весь забор</a:t>
                </a:r>
                <a:r>
                  <a:rPr lang="en-US" sz="1800" dirty="0"/>
                  <a:t> </a:t>
                </a:r>
                <a:r>
                  <a:rPr lang="en-US" sz="1800" b="1" dirty="0">
                    <a:solidFill>
                      <a:schemeClr val="bg2">
                        <a:lumMod val="40000"/>
                        <a:lumOff val="60000"/>
                      </a:schemeClr>
                    </a:solidFill>
                  </a:rPr>
                  <a:t>(</a:t>
                </a:r>
                <a:r>
                  <a:rPr lang="en-US" sz="1800" b="1" i="1" dirty="0">
                    <a:solidFill>
                      <a:schemeClr val="bg2">
                        <a:lumMod val="40000"/>
                        <a:lumOff val="60000"/>
                      </a:schemeClr>
                    </a:solidFill>
                  </a:rPr>
                  <a:t>n-</a:t>
                </a:r>
                <a:r>
                  <a:rPr lang="ru-RU" sz="1800" b="1" i="1" dirty="0">
                    <a:solidFill>
                      <a:schemeClr val="bg2">
                        <a:lumMod val="40000"/>
                        <a:lumOff val="60000"/>
                      </a:schemeClr>
                    </a:solidFill>
                  </a:rPr>
                  <a:t>?)</a:t>
                </a:r>
                <a:r>
                  <a:rPr lang="ru-RU" sz="1800" dirty="0"/>
                  <a:t>.</a:t>
                </a:r>
              </a:p>
            </p:txBody>
          </p:sp>
        </mc:Choice>
        <mc:Fallback xmlns="">
          <p:sp>
            <p:nvSpPr>
              <p:cNvPr id="3" name="Объект 2">
                <a:extLst>
                  <a:ext uri="{FF2B5EF4-FFF2-40B4-BE49-F238E27FC236}">
                    <a16:creationId xmlns:a16="http://schemas.microsoft.com/office/drawing/2014/main" id="{F3AFA6ED-AEA6-4567-8998-B0D2C542A49C}"/>
                  </a:ext>
                </a:extLst>
              </p:cNvPr>
              <p:cNvSpPr>
                <a:spLocks noGrp="1" noRot="1" noChangeAspect="1" noMove="1" noResize="1" noEditPoints="1" noAdjustHandles="1" noChangeArrowheads="1" noChangeShapeType="1" noTextEdit="1"/>
              </p:cNvSpPr>
              <p:nvPr>
                <p:ph idx="1"/>
              </p:nvPr>
            </p:nvSpPr>
            <p:spPr>
              <a:xfrm>
                <a:off x="782426" y="980389"/>
                <a:ext cx="10624008" cy="1730728"/>
              </a:xfrm>
              <a:blipFill>
                <a:blip r:embed="rId3"/>
                <a:stretch>
                  <a:fillRect l="-115" t="-2113"/>
                </a:stretch>
              </a:blipFill>
            </p:spPr>
            <p:txBody>
              <a:bodyPr/>
              <a:lstStyle/>
              <a:p>
                <a:r>
                  <a:rPr lang="ru-RU">
                    <a:noFill/>
                  </a:rPr>
                  <a:t> </a:t>
                </a:r>
              </a:p>
            </p:txBody>
          </p:sp>
        </mc:Fallback>
      </mc:AlternateContent>
      <p:sp>
        <p:nvSpPr>
          <p:cNvPr id="6" name="TextBox 5">
            <a:extLst>
              <a:ext uri="{FF2B5EF4-FFF2-40B4-BE49-F238E27FC236}">
                <a16:creationId xmlns:a16="http://schemas.microsoft.com/office/drawing/2014/main" id="{2B489F67-0B63-47A1-B605-D5BF21574EC4}"/>
              </a:ext>
            </a:extLst>
          </p:cNvPr>
          <p:cNvSpPr txBox="1"/>
          <p:nvPr/>
        </p:nvSpPr>
        <p:spPr>
          <a:xfrm>
            <a:off x="7352081" y="2981844"/>
            <a:ext cx="480766" cy="307777"/>
          </a:xfrm>
          <a:prstGeom prst="rect">
            <a:avLst/>
          </a:prstGeom>
          <a:noFill/>
        </p:spPr>
        <p:txBody>
          <a:bodyPr wrap="square" rtlCol="0">
            <a:spAutoFit/>
          </a:bodyPr>
          <a:lstStyle/>
          <a:p>
            <a:r>
              <a:rPr lang="en-US" sz="1400" dirty="0">
                <a:solidFill>
                  <a:schemeClr val="bg2">
                    <a:lumMod val="40000"/>
                    <a:lumOff val="60000"/>
                  </a:schemeClr>
                </a:solidFill>
              </a:rPr>
              <a:t>30</a:t>
            </a:r>
            <a:endParaRPr lang="ru-RU" sz="1400" dirty="0">
              <a:solidFill>
                <a:schemeClr val="bg2">
                  <a:lumMod val="40000"/>
                  <a:lumOff val="60000"/>
                </a:schemeClr>
              </a:solidFill>
            </a:endParaRP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44B497BD-7157-4D58-AA85-E72D81454F83}"/>
                  </a:ext>
                </a:extLst>
              </p:cNvPr>
              <p:cNvSpPr txBox="1"/>
              <p:nvPr/>
            </p:nvSpPr>
            <p:spPr>
              <a:xfrm>
                <a:off x="782426" y="3174614"/>
                <a:ext cx="10584501" cy="2318135"/>
              </a:xfrm>
              <a:prstGeom prst="rect">
                <a:avLst/>
              </a:prstGeom>
              <a:noFill/>
            </p:spPr>
            <p:txBody>
              <a:bodyPr wrap="none" rtlCol="0">
                <a:spAutoFit/>
              </a:bodyPr>
              <a:lstStyle/>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sSub>
                      <m:sSub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ctrlPr>
                      </m:sSubPr>
                      <m:e>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𝑆</m:t>
                        </m:r>
                      </m:e>
                      <m:sub>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𝑛</m:t>
                        </m:r>
                      </m:sub>
                    </m:sSub>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=240</a:t>
                </a:r>
                <a:r>
                  <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14:m>
                  <m:oMath xmlns:m="http://schemas.openxmlformats.org/officeDocument/2006/math">
                    <m:sSub>
                      <m:sSubPr>
                        <m:ctrlPr>
                          <a:rPr kumimoji="0" lang="ru-RU" sz="24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ctrlPr>
                      </m:sSubPr>
                      <m:e>
                        <m:r>
                          <a:rPr kumimoji="0" lang="en-US" sz="24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t>𝑆</m:t>
                        </m:r>
                      </m:e>
                      <m:sub>
                        <m:r>
                          <a:rPr kumimoji="0" lang="en-US" sz="24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t>𝑛</m:t>
                        </m:r>
                      </m:sub>
                    </m:sSub>
                  </m:oMath>
                </a14:m>
                <a:r>
                  <a:rPr kumimoji="0" lang="en-US" sz="2400" b="0" i="0" u="none" strike="noStrike" kern="1200" cap="none" spc="0" normalizeH="0" baseline="0" noProof="0" dirty="0">
                    <a:ln>
                      <a:noFill/>
                    </a:ln>
                    <a:solidFill>
                      <a:srgbClr val="1E5155">
                        <a:lumMod val="40000"/>
                        <a:lumOff val="60000"/>
                      </a:srgbClr>
                    </a:solidFill>
                    <a:effectLst/>
                    <a:uLnTx/>
                    <a:uFillTx/>
                    <a:latin typeface="Century Gothic" panose="020B0502020202020204"/>
                    <a:ea typeface="+mj-ea"/>
                    <a:cs typeface="+mj-cs"/>
                  </a:rPr>
                  <a:t>=</a:t>
                </a:r>
                <a14:m>
                  <m:oMath xmlns:m="http://schemas.openxmlformats.org/officeDocument/2006/math">
                    <m:f>
                      <m:fPr>
                        <m:ctrlP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ctrlPr>
                      </m:fPr>
                      <m:num>
                        <m:d>
                          <m:dPr>
                            <m:ctrlP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ctrlPr>
                          </m:dPr>
                          <m:e>
                            <m:sSub>
                              <m:sSubPr>
                                <m:ctrlP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ctrlPr>
                              </m:sSubPr>
                              <m:e>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𝑎</m:t>
                                </m:r>
                              </m:e>
                              <m:sub>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1</m:t>
                                </m:r>
                              </m:sub>
                            </m:sSub>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m:t>
                            </m:r>
                            <m:sSub>
                              <m:sSubPr>
                                <m:ctrlP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ctrlPr>
                              </m:sSubPr>
                              <m:e>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𝑎</m:t>
                                </m:r>
                              </m:e>
                              <m:sub>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𝑛</m:t>
                                </m:r>
                              </m:sub>
                            </m:sSub>
                          </m:e>
                        </m:d>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𝑛</m:t>
                        </m:r>
                      </m:num>
                      <m:den>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2</m:t>
                        </m:r>
                      </m:den>
                    </m:f>
                  </m:oMath>
                </a14:m>
                <a:r>
                  <a:rPr kumimoji="0" lang="en-US" sz="2400" b="0" i="0" u="none" strike="noStrike" kern="1200" cap="none" spc="0" normalizeH="0" baseline="0" noProof="0" dirty="0">
                    <a:ln>
                      <a:noFill/>
                    </a:ln>
                    <a:solidFill>
                      <a:prstClr val="white"/>
                    </a:solidFill>
                    <a:effectLst/>
                    <a:uLnTx/>
                    <a:uFillTx/>
                    <a:latin typeface="Century Gothic" panose="020B0502020202020204"/>
                    <a:ea typeface="+mj-ea"/>
                    <a:cs typeface="+mj-cs"/>
                  </a:rPr>
                  <a:t>    =&gt;    </a:t>
                </a:r>
                <a14:m>
                  <m:oMath xmlns:m="http://schemas.openxmlformats.org/officeDocument/2006/math">
                    <m:r>
                      <a:rPr kumimoji="0" lang="en-US" sz="24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t>240=</m:t>
                    </m:r>
                    <m:f>
                      <m:fPr>
                        <m:ctrlPr>
                          <a:rPr kumimoji="0" lang="en-US" sz="24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ctrlPr>
                      </m:fPr>
                      <m:num>
                        <m:r>
                          <a:rPr kumimoji="0" lang="en-US" sz="2400" b="0" i="1" u="none" strike="sng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t>60</m:t>
                        </m:r>
                        <m:r>
                          <a:rPr kumimoji="0" lang="en-US" sz="24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t>𝑛</m:t>
                        </m:r>
                      </m:num>
                      <m:den>
                        <m:r>
                          <a:rPr kumimoji="0" lang="en-US" sz="2400" b="0" i="1" u="none" strike="sng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t>2</m:t>
                        </m:r>
                      </m:den>
                    </m:f>
                  </m:oMath>
                </a14:m>
                <a:r>
                  <a:rPr kumimoji="0" lang="en-US" sz="2400" b="0" i="0" u="none" strike="noStrike" kern="1200" cap="none" spc="0" normalizeH="0" baseline="0" noProof="0" dirty="0">
                    <a:ln>
                      <a:noFill/>
                    </a:ln>
                    <a:solidFill>
                      <a:prstClr val="white"/>
                    </a:solidFill>
                    <a:effectLst/>
                    <a:uLnTx/>
                    <a:uFillTx/>
                    <a:latin typeface="Century Gothic" panose="020B0502020202020204"/>
                    <a:ea typeface="+mj-ea"/>
                    <a:cs typeface="+mj-cs"/>
                  </a:rPr>
                  <a:t>   =&gt;  </a:t>
                </a:r>
                <a14:m>
                  <m:oMath xmlns:m="http://schemas.openxmlformats.org/officeDocument/2006/math">
                    <m:r>
                      <a:rPr kumimoji="0" lang="en-US" sz="24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t>240=30</m:t>
                    </m:r>
                    <m:r>
                      <a:rPr kumimoji="0" lang="en-US" sz="24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t>𝑛</m:t>
                    </m:r>
                  </m:oMath>
                </a14:m>
                <a:r>
                  <a:rPr kumimoji="0" lang="en-US" sz="2400" b="0" i="0" u="none" strike="noStrike" kern="1200" cap="none" spc="0" normalizeH="0" baseline="0" noProof="0" dirty="0">
                    <a:ln>
                      <a:noFill/>
                    </a:ln>
                    <a:solidFill>
                      <a:srgbClr val="1E5155">
                        <a:lumMod val="40000"/>
                        <a:lumOff val="60000"/>
                      </a:srgbClr>
                    </a:solidFill>
                    <a:effectLst/>
                    <a:uLnTx/>
                    <a:uFillTx/>
                    <a:latin typeface="Century Gothic" panose="020B0502020202020204"/>
                    <a:ea typeface="+mj-ea"/>
                    <a:cs typeface="+mj-cs"/>
                  </a:rPr>
                  <a:t> </a:t>
                </a:r>
                <a:r>
                  <a:rPr kumimoji="0" lang="en-US" sz="2400" b="0" i="0" u="none" strike="noStrike" kern="1200" cap="none" spc="0" normalizeH="0" baseline="0" noProof="0" dirty="0">
                    <a:ln>
                      <a:noFill/>
                    </a:ln>
                    <a:solidFill>
                      <a:prstClr val="white"/>
                    </a:solidFill>
                    <a:effectLst/>
                    <a:uLnTx/>
                    <a:uFillTx/>
                    <a:latin typeface="Century Gothic" panose="020B0502020202020204"/>
                    <a:ea typeface="+mj-ea"/>
                    <a:cs typeface="+mj-cs"/>
                  </a:rPr>
                  <a:t>=&gt;  </a:t>
                </a:r>
                <a14:m>
                  <m:oMath xmlns:m="http://schemas.openxmlformats.org/officeDocument/2006/math">
                    <m:r>
                      <a:rPr kumimoji="0" lang="en-US" sz="24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t>𝑛</m:t>
                    </m:r>
                    <m:r>
                      <a:rPr kumimoji="0" lang="en-US" sz="24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t>=8</m:t>
                    </m:r>
                  </m:oMath>
                </a14:m>
                <a:endParaRPr kumimoji="0" lang="ru-RU" sz="2400" b="0" i="0"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sSub>
                      <m:sSub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ctrlPr>
                      </m:sSubPr>
                      <m:e>
                        <m:r>
                          <a:rPr kumimoji="0" lang="en-US" sz="2000" b="0" i="1" u="none" strike="noStrike" kern="1200" cap="none" spc="0" normalizeH="0" baseline="0" noProof="0">
                            <a:ln>
                              <a:noFill/>
                            </a:ln>
                            <a:solidFill>
                              <a:prstClr val="white"/>
                            </a:solidFill>
                            <a:effectLst/>
                            <a:uLnTx/>
                            <a:uFillTx/>
                            <a:latin typeface="Cambria Math" panose="02040503050406030204" pitchFamily="18" charset="0"/>
                            <a:ea typeface="+mj-ea"/>
                            <a:cs typeface="+mj-cs"/>
                          </a:rPr>
                          <m:t>𝑎</m:t>
                        </m:r>
                      </m:e>
                      <m:sub>
                        <m:r>
                          <a:rPr kumimoji="0" lang="en-US" sz="2000" b="0" i="1" u="none" strike="noStrike" kern="1200" cap="none" spc="0" normalizeH="0" baseline="0" noProof="0">
                            <a:ln>
                              <a:noFill/>
                            </a:ln>
                            <a:solidFill>
                              <a:prstClr val="white"/>
                            </a:solidFill>
                            <a:effectLst/>
                            <a:uLnTx/>
                            <a:uFillTx/>
                            <a:latin typeface="Cambria Math" panose="02040503050406030204" pitchFamily="18" charset="0"/>
                            <a:ea typeface="+mj-ea"/>
                            <a:cs typeface="+mj-cs"/>
                          </a:rPr>
                          <m:t>1</m:t>
                        </m:r>
                      </m:sub>
                    </m:sSub>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a:t>
                </a:r>
                <a14:m>
                  <m:oMath xmlns:m="http://schemas.openxmlformats.org/officeDocument/2006/math">
                    <m:sSub>
                      <m:sSubPr>
                        <m:ctrlPr>
                          <a:rPr kumimoji="0" lang="en-US" sz="2000" b="0" i="1" u="none" strike="noStrike" kern="1200" cap="none" spc="0" normalizeH="0" baseline="0" noProof="0" dirty="0">
                            <a:ln>
                              <a:noFill/>
                            </a:ln>
                            <a:solidFill>
                              <a:prstClr val="white"/>
                            </a:solidFill>
                            <a:effectLst/>
                            <a:uLnTx/>
                            <a:uFillTx/>
                            <a:latin typeface="Cambria Math" panose="02040503050406030204" pitchFamily="18" charset="0"/>
                            <a:ea typeface="+mj-ea"/>
                            <a:cs typeface="+mj-cs"/>
                          </a:rPr>
                        </m:ctrlPr>
                      </m:sSubPr>
                      <m:e>
                        <m:r>
                          <a:rPr kumimoji="0" lang="en-US" sz="2000" b="0" i="1" u="none" strike="noStrike" kern="1200" cap="none" spc="0" normalizeH="0" baseline="0" noProof="0" dirty="0">
                            <a:ln>
                              <a:noFill/>
                            </a:ln>
                            <a:solidFill>
                              <a:prstClr val="white"/>
                            </a:solidFill>
                            <a:effectLst/>
                            <a:uLnTx/>
                            <a:uFillTx/>
                            <a:latin typeface="Cambria Math" panose="02040503050406030204" pitchFamily="18" charset="0"/>
                            <a:ea typeface="+mj-ea"/>
                            <a:cs typeface="+mj-cs"/>
                          </a:rPr>
                          <m:t>𝑎</m:t>
                        </m:r>
                      </m:e>
                      <m:sub>
                        <m:r>
                          <a:rPr kumimoji="0" lang="en-US" sz="2000" b="0" i="1" u="none" strike="noStrike" kern="1200" cap="none" spc="0" normalizeH="0" baseline="0" noProof="0" dirty="0">
                            <a:ln>
                              <a:noFill/>
                            </a:ln>
                            <a:solidFill>
                              <a:prstClr val="white"/>
                            </a:solidFill>
                            <a:effectLst/>
                            <a:uLnTx/>
                            <a:uFillTx/>
                            <a:latin typeface="Cambria Math" panose="02040503050406030204" pitchFamily="18" charset="0"/>
                            <a:ea typeface="+mj-ea"/>
                            <a:cs typeface="+mj-cs"/>
                          </a:rPr>
                          <m:t>𝑛</m:t>
                        </m:r>
                      </m:sub>
                    </m:sSub>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=60                                                                                              </a:t>
                </a:r>
                <a:endPar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rPr>
                  <a:t>_________</a:t>
                </a:r>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r>
                  <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rPr>
                  <a:t>Ответ: 8</a:t>
                </a:r>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endPar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en-US" sz="2400" b="0" i="1" u="none" strike="noStrike" kern="1200" cap="none" spc="0" normalizeH="0" baseline="0" noProof="0" dirty="0">
                    <a:ln>
                      <a:noFill/>
                    </a:ln>
                    <a:solidFill>
                      <a:prstClr val="white"/>
                    </a:solidFill>
                    <a:effectLst/>
                    <a:uLnTx/>
                    <a:uFillTx/>
                    <a:latin typeface="Century Gothic" panose="020B0502020202020204"/>
                    <a:ea typeface="+mj-ea"/>
                    <a:cs typeface="+mj-cs"/>
                  </a:rPr>
                  <a:t>n-</a:t>
                </a:r>
                <a:r>
                  <a:rPr kumimoji="0" lang="ru-RU" sz="2400" b="0" i="1" u="none" strike="noStrike" kern="1200" cap="none" spc="0" normalizeH="0" baseline="0" noProof="0" dirty="0">
                    <a:ln>
                      <a:noFill/>
                    </a:ln>
                    <a:solidFill>
                      <a:prstClr val="white"/>
                    </a:solidFill>
                    <a:effectLst/>
                    <a:uLnTx/>
                    <a:uFillTx/>
                    <a:latin typeface="Century Gothic" panose="020B0502020202020204"/>
                    <a:ea typeface="+mj-ea"/>
                    <a:cs typeface="+mj-cs"/>
                  </a:rPr>
                  <a:t>?                                                 </a:t>
                </a:r>
                <a:endParaRPr kumimoji="0" lang="en-US" sz="2400" b="0" i="1" u="none" strike="noStrike" kern="1200" cap="none" spc="0" normalizeH="0" baseline="0" noProof="0" dirty="0">
                  <a:ln>
                    <a:noFill/>
                  </a:ln>
                  <a:solidFill>
                    <a:prstClr val="white"/>
                  </a:solidFill>
                  <a:effectLst/>
                  <a:uLnTx/>
                  <a:uFillTx/>
                  <a:latin typeface="Century Gothic" panose="020B0502020202020204"/>
                  <a:ea typeface="+mj-ea"/>
                  <a:cs typeface="+mj-cs"/>
                </a:endParaRPr>
              </a:p>
              <a:p>
                <a:endParaRPr lang="ru-RU" sz="2000" dirty="0"/>
              </a:p>
            </p:txBody>
          </p:sp>
        </mc:Choice>
        <mc:Fallback xmlns="">
          <p:sp>
            <p:nvSpPr>
              <p:cNvPr id="4" name="TextBox 3">
                <a:extLst>
                  <a:ext uri="{FF2B5EF4-FFF2-40B4-BE49-F238E27FC236}">
                    <a16:creationId xmlns:a16="http://schemas.microsoft.com/office/drawing/2014/main" id="{44B497BD-7157-4D58-AA85-E72D81454F83}"/>
                  </a:ext>
                </a:extLst>
              </p:cNvPr>
              <p:cNvSpPr txBox="1">
                <a:spLocks noRot="1" noChangeAspect="1" noMove="1" noResize="1" noEditPoints="1" noAdjustHandles="1" noChangeArrowheads="1" noChangeShapeType="1" noTextEdit="1"/>
              </p:cNvSpPr>
              <p:nvPr/>
            </p:nvSpPr>
            <p:spPr>
              <a:xfrm>
                <a:off x="782426" y="3174614"/>
                <a:ext cx="10584501" cy="2318135"/>
              </a:xfrm>
              <a:prstGeom prst="rect">
                <a:avLst/>
              </a:prstGeom>
              <a:blipFill>
                <a:blip r:embed="rId4"/>
                <a:stretch>
                  <a:fillRect l="-461"/>
                </a:stretch>
              </a:blipFill>
            </p:spPr>
            <p:txBody>
              <a:bodyPr/>
              <a:lstStyle/>
              <a:p>
                <a:r>
                  <a:rPr lang="ru-RU">
                    <a:noFill/>
                  </a:rPr>
                  <a:t> </a:t>
                </a:r>
              </a:p>
            </p:txBody>
          </p:sp>
        </mc:Fallback>
      </mc:AlternateContent>
    </p:spTree>
    <p:extLst>
      <p:ext uri="{BB962C8B-B14F-4D97-AF65-F5344CB8AC3E}">
        <p14:creationId xmlns:p14="http://schemas.microsoft.com/office/powerpoint/2010/main" val="1728713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F3AFA6ED-AEA6-4567-8998-B0D2C542A49C}"/>
              </a:ext>
            </a:extLst>
          </p:cNvPr>
          <p:cNvSpPr>
            <a:spLocks noGrp="1"/>
          </p:cNvSpPr>
          <p:nvPr>
            <p:ph idx="1"/>
          </p:nvPr>
        </p:nvSpPr>
        <p:spPr>
          <a:xfrm>
            <a:off x="782426" y="980389"/>
            <a:ext cx="10624008" cy="1153212"/>
          </a:xfrm>
        </p:spPr>
        <p:txBody>
          <a:bodyPr>
            <a:normAutofit/>
          </a:bodyPr>
          <a:lstStyle/>
          <a:p>
            <a:r>
              <a:rPr lang="ru-RU" sz="1800" dirty="0"/>
              <a:t>Задача </a:t>
            </a:r>
            <a:r>
              <a:rPr lang="en-US" sz="1800" dirty="0"/>
              <a:t>4</a:t>
            </a:r>
            <a:r>
              <a:rPr lang="ru-RU" sz="1800" dirty="0"/>
              <a:t>:</a:t>
            </a:r>
          </a:p>
          <a:p>
            <a:r>
              <a:rPr lang="ru-RU" sz="1800" dirty="0"/>
              <a:t>При хранении бревен их укладывают, как показано на рисунке. Сколько бревен находится в одной кладке, если в ее основании положено 12 бревен?</a:t>
            </a:r>
            <a:endParaRPr lang="en-US" sz="1800" dirty="0"/>
          </a:p>
        </p:txBody>
      </p:sp>
      <p:sp>
        <p:nvSpPr>
          <p:cNvPr id="6" name="TextBox 5">
            <a:extLst>
              <a:ext uri="{FF2B5EF4-FFF2-40B4-BE49-F238E27FC236}">
                <a16:creationId xmlns:a16="http://schemas.microsoft.com/office/drawing/2014/main" id="{2B489F67-0B63-47A1-B605-D5BF21574EC4}"/>
              </a:ext>
            </a:extLst>
          </p:cNvPr>
          <p:cNvSpPr txBox="1"/>
          <p:nvPr/>
        </p:nvSpPr>
        <p:spPr>
          <a:xfrm>
            <a:off x="2931736" y="2247664"/>
            <a:ext cx="7032395" cy="1384995"/>
          </a:xfrm>
          <a:prstGeom prst="rect">
            <a:avLst/>
          </a:prstGeom>
          <a:noFill/>
        </p:spPr>
        <p:txBody>
          <a:bodyPr wrap="square" rtlCol="0">
            <a:spAutoFit/>
          </a:bodyPr>
          <a:lstStyle/>
          <a:p>
            <a:r>
              <a:rPr lang="ru-RU" sz="1400" b="1" dirty="0">
                <a:solidFill>
                  <a:schemeClr val="bg2">
                    <a:lumMod val="40000"/>
                    <a:lumOff val="60000"/>
                  </a:schemeClr>
                </a:solidFill>
              </a:rPr>
              <a:t>Замечание: пронумеруем ряды бревен, начиная с  верхнего</a:t>
            </a:r>
          </a:p>
          <a:p>
            <a:r>
              <a:rPr lang="ru-RU" sz="1400" b="1" dirty="0">
                <a:solidFill>
                  <a:schemeClr val="bg2">
                    <a:lumMod val="40000"/>
                    <a:lumOff val="60000"/>
                  </a:schemeClr>
                </a:solidFill>
              </a:rPr>
              <a:t>1 ряд – 1 бревно,</a:t>
            </a:r>
          </a:p>
          <a:p>
            <a:r>
              <a:rPr lang="ru-RU" sz="1400" b="1" dirty="0">
                <a:solidFill>
                  <a:schemeClr val="bg2">
                    <a:lumMod val="40000"/>
                    <a:lumOff val="60000"/>
                  </a:schemeClr>
                </a:solidFill>
              </a:rPr>
              <a:t>2 ряд – 2 бревна,</a:t>
            </a:r>
          </a:p>
          <a:p>
            <a:r>
              <a:rPr lang="ru-RU" sz="1400" b="1" dirty="0">
                <a:solidFill>
                  <a:schemeClr val="bg2">
                    <a:lumMod val="40000"/>
                    <a:lumOff val="60000"/>
                  </a:schemeClr>
                </a:solidFill>
              </a:rPr>
              <a:t>3 ряд – 3 бревна и т д…</a:t>
            </a:r>
          </a:p>
          <a:p>
            <a:r>
              <a:rPr lang="ru-RU" sz="1400" b="1" dirty="0">
                <a:solidFill>
                  <a:schemeClr val="bg2">
                    <a:lumMod val="40000"/>
                    <a:lumOff val="60000"/>
                  </a:schemeClr>
                </a:solidFill>
              </a:rPr>
              <a:t>В этом случае номер ряда соответствует числу бревен в нем, что значительно облегчает  поиск данных и решение задачи.</a:t>
            </a:r>
          </a:p>
        </p:txBody>
      </p:sp>
      <p:pic>
        <p:nvPicPr>
          <p:cNvPr id="5" name="Рисунок 4">
            <a:extLst>
              <a:ext uri="{FF2B5EF4-FFF2-40B4-BE49-F238E27FC236}">
                <a16:creationId xmlns:a16="http://schemas.microsoft.com/office/drawing/2014/main" id="{F93AC51F-C316-4EAC-9F5F-6B085DA3B2B8}"/>
              </a:ext>
            </a:extLst>
          </p:cNvPr>
          <p:cNvPicPr>
            <a:picLocks noChangeAspect="1"/>
          </p:cNvPicPr>
          <p:nvPr/>
        </p:nvPicPr>
        <p:blipFill>
          <a:blip r:embed="rId3">
            <a:lum bright="70000" contrast="-70000"/>
          </a:blip>
          <a:stretch>
            <a:fillRect/>
          </a:stretch>
        </p:blipFill>
        <p:spPr>
          <a:xfrm>
            <a:off x="766310" y="2247664"/>
            <a:ext cx="1739478" cy="1551337"/>
          </a:xfrm>
          <a:prstGeom prst="rect">
            <a:avLst/>
          </a:prstGeom>
        </p:spPr>
      </p:pic>
      <p:sp>
        <p:nvSpPr>
          <p:cNvPr id="8" name="Заголовок 7">
            <a:extLst>
              <a:ext uri="{FF2B5EF4-FFF2-40B4-BE49-F238E27FC236}">
                <a16:creationId xmlns:a16="http://schemas.microsoft.com/office/drawing/2014/main" id="{0E07F9A8-6099-4D4B-9D9C-4FE73E222FE1}"/>
              </a:ext>
            </a:extLst>
          </p:cNvPr>
          <p:cNvSpPr>
            <a:spLocks noGrp="1"/>
          </p:cNvSpPr>
          <p:nvPr>
            <p:ph type="title"/>
          </p:nvPr>
        </p:nvSpPr>
        <p:spPr/>
        <p:txBody>
          <a:bodyPr/>
          <a:lstStyle/>
          <a:p>
            <a:r>
              <a:rPr lang="ru-RU" dirty="0"/>
              <a:t> </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A35FFC73-6A90-41E1-9B98-EB6C4AC5BD6A}"/>
                  </a:ext>
                </a:extLst>
              </p:cNvPr>
              <p:cNvSpPr txBox="1"/>
              <p:nvPr/>
            </p:nvSpPr>
            <p:spPr>
              <a:xfrm>
                <a:off x="782426" y="4027075"/>
                <a:ext cx="8943465" cy="2534092"/>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sSub>
                      <m:sSub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ctrlPr>
                      </m:sSubPr>
                      <m:e>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𝑎</m:t>
                        </m:r>
                      </m:e>
                      <m:sub>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1</m:t>
                        </m:r>
                      </m:sub>
                    </m:sSub>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=1</a:t>
                </a:r>
                <a:r>
                  <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14:m>
                  <m:oMath xmlns:m="http://schemas.openxmlformats.org/officeDocument/2006/math">
                    <m:sSub>
                      <m:sSubPr>
                        <m:ctrlPr>
                          <a:rPr kumimoji="0" lang="ru-RU" sz="24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ctrlPr>
                      </m:sSubPr>
                      <m:e>
                        <m:r>
                          <a:rPr kumimoji="0" lang="en-US" sz="24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t>𝑆</m:t>
                        </m:r>
                      </m:e>
                      <m:sub>
                        <m:r>
                          <a:rPr kumimoji="0" lang="en-US" sz="24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t>𝑛</m:t>
                        </m:r>
                      </m:sub>
                    </m:sSub>
                  </m:oMath>
                </a14:m>
                <a:r>
                  <a:rPr kumimoji="0" lang="en-US" sz="2400" b="0" i="0" u="none" strike="noStrike" kern="1200" cap="none" spc="0" normalizeH="0" baseline="0" noProof="0" dirty="0">
                    <a:ln>
                      <a:noFill/>
                    </a:ln>
                    <a:solidFill>
                      <a:srgbClr val="1E5155">
                        <a:lumMod val="40000"/>
                        <a:lumOff val="60000"/>
                      </a:srgbClr>
                    </a:solidFill>
                    <a:effectLst/>
                    <a:uLnTx/>
                    <a:uFillTx/>
                    <a:latin typeface="Century Gothic" panose="020B0502020202020204"/>
                    <a:ea typeface="+mj-ea"/>
                    <a:cs typeface="+mj-cs"/>
                  </a:rPr>
                  <a:t>=</a:t>
                </a:r>
                <a14:m>
                  <m:oMath xmlns:m="http://schemas.openxmlformats.org/officeDocument/2006/math">
                    <m:f>
                      <m:fPr>
                        <m:ctrlP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ctrlPr>
                      </m:fPr>
                      <m:num>
                        <m:d>
                          <m:dPr>
                            <m:ctrlP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ctrlPr>
                          </m:dPr>
                          <m:e>
                            <m:sSub>
                              <m:sSubPr>
                                <m:ctrlP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ctrlPr>
                              </m:sSubPr>
                              <m:e>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𝑎</m:t>
                                </m:r>
                              </m:e>
                              <m:sub>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1</m:t>
                                </m:r>
                              </m:sub>
                            </m:sSub>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m:t>
                            </m:r>
                            <m:sSub>
                              <m:sSubPr>
                                <m:ctrlP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ctrlPr>
                              </m:sSubPr>
                              <m:e>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𝑎</m:t>
                                </m:r>
                              </m:e>
                              <m:sub>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𝑛</m:t>
                                </m:r>
                              </m:sub>
                            </m:sSub>
                          </m:e>
                        </m:d>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𝑛</m:t>
                        </m:r>
                      </m:num>
                      <m:den>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2</m:t>
                        </m:r>
                      </m:den>
                    </m:f>
                  </m:oMath>
                </a14:m>
                <a:r>
                  <a:rPr kumimoji="0" lang="en-US" sz="2400" b="0" i="0" u="none" strike="noStrike" kern="1200" cap="none" spc="0" normalizeH="0" baseline="0" noProof="0" dirty="0">
                    <a:ln>
                      <a:noFill/>
                    </a:ln>
                    <a:solidFill>
                      <a:prstClr val="white"/>
                    </a:solidFill>
                    <a:effectLst/>
                    <a:uLnTx/>
                    <a:uFillTx/>
                    <a:latin typeface="Century Gothic" panose="020B0502020202020204"/>
                    <a:ea typeface="+mj-ea"/>
                    <a:cs typeface="+mj-cs"/>
                  </a:rPr>
                  <a:t>    =&gt;  </a:t>
                </a:r>
                <a:endParaRPr kumimoji="0" lang="ru-RU" sz="2400" b="0" i="0"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sSub>
                      <m:sSubPr>
                        <m:ctrlPr>
                          <a:rPr kumimoji="0" lang="en-US" sz="2000" b="0" i="1" u="none" strike="noStrike" kern="1200" cap="none" spc="0" normalizeH="0" baseline="0" noProof="0" dirty="0">
                            <a:ln>
                              <a:noFill/>
                            </a:ln>
                            <a:solidFill>
                              <a:prstClr val="white"/>
                            </a:solidFill>
                            <a:effectLst/>
                            <a:uLnTx/>
                            <a:uFillTx/>
                            <a:latin typeface="Cambria Math" panose="02040503050406030204" pitchFamily="18" charset="0"/>
                            <a:ea typeface="+mj-ea"/>
                            <a:cs typeface="+mj-cs"/>
                          </a:rPr>
                        </m:ctrlPr>
                      </m:sSubPr>
                      <m:e>
                        <m:r>
                          <a:rPr kumimoji="0" lang="en-US" sz="2000" b="0" i="1" u="none" strike="noStrike" kern="1200" cap="none" spc="0" normalizeH="0" baseline="0" noProof="0" dirty="0">
                            <a:ln>
                              <a:noFill/>
                            </a:ln>
                            <a:solidFill>
                              <a:prstClr val="white"/>
                            </a:solidFill>
                            <a:effectLst/>
                            <a:uLnTx/>
                            <a:uFillTx/>
                            <a:latin typeface="Cambria Math" panose="02040503050406030204" pitchFamily="18" charset="0"/>
                            <a:ea typeface="+mj-ea"/>
                            <a:cs typeface="+mj-cs"/>
                          </a:rPr>
                          <m:t>𝑎</m:t>
                        </m:r>
                      </m:e>
                      <m:sub>
                        <m:r>
                          <a:rPr kumimoji="0" lang="en-US" sz="2000" b="0" i="1" u="none" strike="noStrike" kern="1200" cap="none" spc="0" normalizeH="0" baseline="0" noProof="0" dirty="0" smtClean="0">
                            <a:ln>
                              <a:noFill/>
                            </a:ln>
                            <a:solidFill>
                              <a:prstClr val="white"/>
                            </a:solidFill>
                            <a:effectLst/>
                            <a:uLnTx/>
                            <a:uFillTx/>
                            <a:latin typeface="Cambria Math" panose="02040503050406030204" pitchFamily="18" charset="0"/>
                            <a:ea typeface="+mj-ea"/>
                            <a:cs typeface="+mj-cs"/>
                          </a:rPr>
                          <m:t>12</m:t>
                        </m:r>
                      </m:sub>
                    </m:sSub>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=12</a:t>
                </a: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𝑛</m:t>
                    </m:r>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=12</m:t>
                    </m:r>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14:m>
                  <m:oMath xmlns:m="http://schemas.openxmlformats.org/officeDocument/2006/math">
                    <m:sSub>
                      <m:sSubPr>
                        <m:ctrlP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ctrlPr>
                      </m:sSubPr>
                      <m:e>
                        <m: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𝑆</m:t>
                        </m:r>
                      </m:e>
                      <m:sub>
                        <m: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12</m:t>
                        </m:r>
                      </m:sub>
                    </m:sSub>
                  </m:oMath>
                </a14:m>
                <a:r>
                  <a:rPr kumimoji="0" lang="en-US" sz="2000" b="0" i="0" u="none" strike="noStrike" kern="1200" cap="none" spc="0" normalizeH="0" baseline="0" noProof="0" dirty="0">
                    <a:ln>
                      <a:noFill/>
                    </a:ln>
                    <a:solidFill>
                      <a:srgbClr val="1E5155">
                        <a:lumMod val="40000"/>
                        <a:lumOff val="60000"/>
                      </a:srgbClr>
                    </a:solidFill>
                    <a:effectLst/>
                    <a:uLnTx/>
                    <a:uFillTx/>
                    <a:latin typeface="Century Gothic" panose="020B0502020202020204"/>
                    <a:ea typeface="+mj-ea"/>
                    <a:cs typeface="+mj-cs"/>
                  </a:rPr>
                  <a:t>=</a:t>
                </a:r>
                <a14:m>
                  <m:oMath xmlns:m="http://schemas.openxmlformats.org/officeDocument/2006/math">
                    <m:f>
                      <m:fPr>
                        <m:ctrlP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ctrlPr>
                      </m:fPr>
                      <m:num>
                        <m:d>
                          <m:dPr>
                            <m:ctrlP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ctrlPr>
                          </m:dPr>
                          <m:e>
                            <m: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1+12</m:t>
                            </m:r>
                          </m:e>
                        </m:d>
                        <m: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12</m:t>
                        </m:r>
                      </m:num>
                      <m:den>
                        <m: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2</m:t>
                        </m:r>
                      </m:den>
                    </m:f>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=&gt;   </a:t>
                </a:r>
                <a14:m>
                  <m:oMath xmlns:m="http://schemas.openxmlformats.org/officeDocument/2006/math">
                    <m:sSub>
                      <m:sSubPr>
                        <m:ctrlP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ctrlPr>
                      </m:sSubPr>
                      <m:e>
                        <m: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t>𝑆</m:t>
                        </m:r>
                      </m:e>
                      <m:sub>
                        <m: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mj-ea"/>
                            <a:cs typeface="+mj-cs"/>
                          </a:rPr>
                          <m:t>12</m:t>
                        </m:r>
                      </m:sub>
                    </m:sSub>
                  </m:oMath>
                </a14:m>
                <a:r>
                  <a:rPr kumimoji="0" lang="en-US" sz="2000" b="0" i="0" u="none" strike="noStrike" kern="1200" cap="none" spc="0" normalizeH="0" baseline="0" noProof="0" dirty="0">
                    <a:ln>
                      <a:noFill/>
                    </a:ln>
                    <a:solidFill>
                      <a:srgbClr val="1E5155">
                        <a:lumMod val="40000"/>
                        <a:lumOff val="60000"/>
                      </a:srgbClr>
                    </a:solidFill>
                    <a:effectLst/>
                    <a:uLnTx/>
                    <a:uFillTx/>
                    <a:latin typeface="Century Gothic" panose="020B0502020202020204"/>
                    <a:ea typeface="+mj-ea"/>
                    <a:cs typeface="+mj-cs"/>
                  </a:rPr>
                  <a:t>=</a:t>
                </a:r>
                <a14:m>
                  <m:oMath xmlns:m="http://schemas.openxmlformats.org/officeDocument/2006/math">
                    <m: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13</m:t>
                    </m:r>
                    <m: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∙6</m:t>
                    </m:r>
                  </m:oMath>
                </a14:m>
                <a:r>
                  <a:rPr kumimoji="0" lang="en-US" sz="2000" b="0" i="0" u="none" strike="noStrike" kern="1200" cap="none" spc="0" normalizeH="0" baseline="0" noProof="0" dirty="0">
                    <a:ln>
                      <a:noFill/>
                    </a:ln>
                    <a:solidFill>
                      <a:srgbClr val="1E5155">
                        <a:lumMod val="40000"/>
                        <a:lumOff val="60000"/>
                      </a:srgbClr>
                    </a:solidFill>
                    <a:effectLst/>
                    <a:uLnTx/>
                    <a:uFillTx/>
                    <a:latin typeface="Century Gothic" panose="020B0502020202020204"/>
                    <a:ea typeface="+mj-ea"/>
                    <a:cs typeface="+mj-cs"/>
                  </a:rPr>
                  <a:t>=</a:t>
                </a:r>
                <a14:m>
                  <m:oMath xmlns:m="http://schemas.openxmlformats.org/officeDocument/2006/math">
                    <m:r>
                      <a:rPr kumimoji="0" lang="en-US" sz="20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mj-ea"/>
                        <a:cs typeface="+mj-cs"/>
                      </a:rPr>
                      <m:t>78</m:t>
                    </m:r>
                  </m:oMath>
                </a14:m>
                <a:r>
                  <a:rPr kumimoji="0" lang="en-US" sz="2000" b="0" i="0" u="none" strike="noStrike" kern="1200" cap="none" spc="0" normalizeH="0" baseline="0" noProof="0" dirty="0">
                    <a:ln>
                      <a:noFill/>
                    </a:ln>
                    <a:solidFill>
                      <a:srgbClr val="1E5155">
                        <a:lumMod val="40000"/>
                        <a:lumOff val="60000"/>
                      </a:srgbClr>
                    </a:solidFill>
                    <a:effectLst/>
                    <a:uLnTx/>
                    <a:uFillTx/>
                    <a:latin typeface="Century Gothic" panose="020B0502020202020204"/>
                    <a:ea typeface="+mj-ea"/>
                    <a:cs typeface="+mj-cs"/>
                  </a:rPr>
                  <a:t>                                                      </a:t>
                </a:r>
                <a:endPar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rPr>
                  <a:t>_________</a:t>
                </a:r>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sSub>
                      <m:sSub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ctrlPr>
                      </m:sSubPr>
                      <m:e>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𝑆</m:t>
                        </m:r>
                      </m:e>
                      <m:sub>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12</m:t>
                        </m:r>
                      </m:sub>
                    </m:sSub>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a:t>
                </a:r>
                <a:r>
                  <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rPr>
                  <a:t>?</a:t>
                </a:r>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r>
                  <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rPr>
                  <a:t>Ответ: 78</a:t>
                </a:r>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endPar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endParaRPr>
              </a:p>
            </p:txBody>
          </p:sp>
        </mc:Choice>
        <mc:Fallback xmlns="">
          <p:sp>
            <p:nvSpPr>
              <p:cNvPr id="2" name="TextBox 1">
                <a:extLst>
                  <a:ext uri="{FF2B5EF4-FFF2-40B4-BE49-F238E27FC236}">
                    <a16:creationId xmlns:a16="http://schemas.microsoft.com/office/drawing/2014/main" id="{A35FFC73-6A90-41E1-9B98-EB6C4AC5BD6A}"/>
                  </a:ext>
                </a:extLst>
              </p:cNvPr>
              <p:cNvSpPr txBox="1">
                <a:spLocks noRot="1" noChangeAspect="1" noMove="1" noResize="1" noEditPoints="1" noAdjustHandles="1" noChangeArrowheads="1" noChangeShapeType="1" noTextEdit="1"/>
              </p:cNvSpPr>
              <p:nvPr/>
            </p:nvSpPr>
            <p:spPr>
              <a:xfrm>
                <a:off x="782426" y="4027075"/>
                <a:ext cx="8943465" cy="2534092"/>
              </a:xfrm>
              <a:prstGeom prst="rect">
                <a:avLst/>
              </a:prstGeom>
              <a:blipFill>
                <a:blip r:embed="rId4"/>
                <a:stretch>
                  <a:fillRect l="-273" b="-3373"/>
                </a:stretch>
              </a:blipFill>
            </p:spPr>
            <p:txBody>
              <a:bodyPr/>
              <a:lstStyle/>
              <a:p>
                <a:r>
                  <a:rPr lang="ru-RU">
                    <a:noFill/>
                  </a:rPr>
                  <a:t> </a:t>
                </a:r>
              </a:p>
            </p:txBody>
          </p:sp>
        </mc:Fallback>
      </mc:AlternateContent>
    </p:spTree>
    <p:extLst>
      <p:ext uri="{BB962C8B-B14F-4D97-AF65-F5344CB8AC3E}">
        <p14:creationId xmlns:p14="http://schemas.microsoft.com/office/powerpoint/2010/main" val="150589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4A3DA6D-FED2-4369-9ACD-B578C8790D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3C72DE-4C01-4F6C-9020-327690ADA8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4" name="Freeform 7">
            <a:extLst>
              <a:ext uri="{FF2B5EF4-FFF2-40B4-BE49-F238E27FC236}">
                <a16:creationId xmlns:a16="http://schemas.microsoft.com/office/drawing/2014/main" id="{5627181E-8B3E-4EFB-8F43-17296B86C0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algn="ctr"/>
            <a:endParaRPr lang="en-US">
              <a:solidFill>
                <a:schemeClr val="tx1"/>
              </a:solidFill>
            </a:endParaRPr>
          </a:p>
        </p:txBody>
      </p:sp>
      <p:sp>
        <p:nvSpPr>
          <p:cNvPr id="2" name="Заголовок 1">
            <a:extLst>
              <a:ext uri="{FF2B5EF4-FFF2-40B4-BE49-F238E27FC236}">
                <a16:creationId xmlns:a16="http://schemas.microsoft.com/office/drawing/2014/main" id="{CF35F195-58B1-4987-B564-D744E874BE34}"/>
              </a:ext>
            </a:extLst>
          </p:cNvPr>
          <p:cNvSpPr>
            <a:spLocks noGrp="1"/>
          </p:cNvSpPr>
          <p:nvPr>
            <p:ph type="title"/>
          </p:nvPr>
        </p:nvSpPr>
        <p:spPr>
          <a:xfrm>
            <a:off x="648930" y="629267"/>
            <a:ext cx="9252154" cy="1016654"/>
          </a:xfrm>
        </p:spPr>
        <p:txBody>
          <a:bodyPr>
            <a:normAutofit/>
          </a:bodyPr>
          <a:lstStyle/>
          <a:p>
            <a:pPr>
              <a:lnSpc>
                <a:spcPct val="90000"/>
              </a:lnSpc>
            </a:pPr>
            <a:r>
              <a:rPr lang="ru-RU" sz="3300" b="1">
                <a:solidFill>
                  <a:srgbClr val="EBEBEB"/>
                </a:solidFill>
              </a:rPr>
              <a:t>Задачи для самостоятельного решения</a:t>
            </a:r>
          </a:p>
        </p:txBody>
      </p:sp>
      <p:sp useBgFill="1">
        <p:nvSpPr>
          <p:cNvPr id="16" name="Freeform: Shape 15">
            <a:extLst>
              <a:ext uri="{FF2B5EF4-FFF2-40B4-BE49-F238E27FC236}">
                <a16:creationId xmlns:a16="http://schemas.microsoft.com/office/drawing/2014/main" id="{2E45DBDE-EAD7-4DEE-B77D-577BBB0A13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sp>
        <p:nvSpPr>
          <p:cNvPr id="3" name="Объект 2">
            <a:extLst>
              <a:ext uri="{FF2B5EF4-FFF2-40B4-BE49-F238E27FC236}">
                <a16:creationId xmlns:a16="http://schemas.microsoft.com/office/drawing/2014/main" id="{707AACA2-38F6-487D-ACC4-6369A79C817E}"/>
              </a:ext>
            </a:extLst>
          </p:cNvPr>
          <p:cNvSpPr>
            <a:spLocks noGrp="1"/>
          </p:cNvSpPr>
          <p:nvPr>
            <p:ph idx="1"/>
          </p:nvPr>
        </p:nvSpPr>
        <p:spPr>
          <a:xfrm>
            <a:off x="1169625" y="2530563"/>
            <a:ext cx="9513650" cy="3658689"/>
          </a:xfrm>
        </p:spPr>
        <p:txBody>
          <a:bodyPr>
            <a:normAutofit/>
          </a:bodyPr>
          <a:lstStyle/>
          <a:p>
            <a:pPr marL="0" indent="0">
              <a:lnSpc>
                <a:spcPct val="90000"/>
              </a:lnSpc>
              <a:buNone/>
            </a:pPr>
            <a:endParaRPr lang="ru-RU" sz="1400" dirty="0"/>
          </a:p>
          <a:p>
            <a:pPr marL="0" indent="0">
              <a:lnSpc>
                <a:spcPct val="90000"/>
              </a:lnSpc>
              <a:buNone/>
            </a:pPr>
            <a:r>
              <a:rPr lang="ru-RU" sz="1400" dirty="0"/>
              <a:t>Рабочие прокладывают тоннель длиной 500 метров, ежедневно увеличивая норму прокладки на одно и то же число метров. Известно, что за первый день рабочие проложили 3 метра тоннеля. </a:t>
            </a:r>
            <a:br>
              <a:rPr lang="ru-RU" sz="1400" dirty="0"/>
            </a:br>
            <a:r>
              <a:rPr lang="ru-RU" sz="1400" dirty="0"/>
              <a:t>- Определите, сколько метров тоннеля проложили рабочие в последний день, если вся работа была выполнена за 10 дней.</a:t>
            </a:r>
          </a:p>
          <a:p>
            <a:pPr marL="0" indent="0">
              <a:lnSpc>
                <a:spcPct val="90000"/>
              </a:lnSpc>
              <a:buNone/>
            </a:pPr>
            <a:endParaRPr lang="ru-RU" sz="1400" dirty="0"/>
          </a:p>
          <a:p>
            <a:pPr marL="0" indent="0">
              <a:lnSpc>
                <a:spcPct val="90000"/>
              </a:lnSpc>
              <a:buNone/>
            </a:pPr>
            <a:r>
              <a:rPr lang="ru-RU" sz="1400" dirty="0"/>
              <a:t>Улитка ползет от одного дерева до другого. Каждый день она проползает на одно и то же             расстояние больше, чем в предыдущий день. Известно, что за первый и последний дни улитка проползла   в общей сложности 10 метров. </a:t>
            </a:r>
            <a:br>
              <a:rPr lang="ru-RU" sz="1400" dirty="0"/>
            </a:br>
            <a:r>
              <a:rPr lang="ru-RU" sz="1400" dirty="0"/>
              <a:t>- Определите, сколько дней улитка потратила на весь путь, если  расстояние между деревьями равно 150 метрам.</a:t>
            </a:r>
          </a:p>
          <a:p>
            <a:pPr marL="0" indent="0">
              <a:lnSpc>
                <a:spcPct val="90000"/>
              </a:lnSpc>
              <a:buNone/>
            </a:pPr>
            <a:endParaRPr lang="ru-RU" sz="1400" dirty="0"/>
          </a:p>
          <a:p>
            <a:pPr marL="0" indent="0">
              <a:lnSpc>
                <a:spcPct val="90000"/>
              </a:lnSpc>
              <a:buNone/>
            </a:pPr>
            <a:r>
              <a:rPr lang="ru-RU" sz="1400" dirty="0"/>
              <a:t>В первом ряду кинозала 24 места, а в каждом следующем на 2 больше, чем в предыдущем. </a:t>
            </a:r>
            <a:br>
              <a:rPr lang="ru-RU" sz="1400" dirty="0"/>
            </a:br>
            <a:r>
              <a:rPr lang="ru-RU" sz="1400" dirty="0"/>
              <a:t>- Сколько мест в восьмом ряду?</a:t>
            </a:r>
          </a:p>
          <a:p>
            <a:pPr marL="0" indent="0">
              <a:lnSpc>
                <a:spcPct val="90000"/>
              </a:lnSpc>
              <a:buNone/>
            </a:pPr>
            <a:endParaRPr lang="ru-RU" sz="1400" dirty="0"/>
          </a:p>
        </p:txBody>
      </p:sp>
      <p:sp>
        <p:nvSpPr>
          <p:cNvPr id="8" name="Овал 7">
            <a:extLst>
              <a:ext uri="{FF2B5EF4-FFF2-40B4-BE49-F238E27FC236}">
                <a16:creationId xmlns:a16="http://schemas.microsoft.com/office/drawing/2014/main" id="{572E76A5-600E-4EC9-A124-C61C5701F8A8}"/>
              </a:ext>
            </a:extLst>
          </p:cNvPr>
          <p:cNvSpPr/>
          <p:nvPr/>
        </p:nvSpPr>
        <p:spPr>
          <a:xfrm>
            <a:off x="332160" y="2931477"/>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5</a:t>
            </a:r>
          </a:p>
        </p:txBody>
      </p:sp>
      <p:sp>
        <p:nvSpPr>
          <p:cNvPr id="9" name="Овал 8">
            <a:extLst>
              <a:ext uri="{FF2B5EF4-FFF2-40B4-BE49-F238E27FC236}">
                <a16:creationId xmlns:a16="http://schemas.microsoft.com/office/drawing/2014/main" id="{F06031A2-E62C-4D3F-A7B3-447C18FF1A57}"/>
              </a:ext>
            </a:extLst>
          </p:cNvPr>
          <p:cNvSpPr/>
          <p:nvPr/>
        </p:nvSpPr>
        <p:spPr>
          <a:xfrm>
            <a:off x="332160" y="4130308"/>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6</a:t>
            </a:r>
          </a:p>
        </p:txBody>
      </p:sp>
      <p:sp>
        <p:nvSpPr>
          <p:cNvPr id="11" name="Овал 10">
            <a:extLst>
              <a:ext uri="{FF2B5EF4-FFF2-40B4-BE49-F238E27FC236}">
                <a16:creationId xmlns:a16="http://schemas.microsoft.com/office/drawing/2014/main" id="{EDC452FC-E803-411E-913E-705D2563A60C}"/>
              </a:ext>
            </a:extLst>
          </p:cNvPr>
          <p:cNvSpPr/>
          <p:nvPr/>
        </p:nvSpPr>
        <p:spPr>
          <a:xfrm>
            <a:off x="332160" y="5329139"/>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7</a:t>
            </a:r>
          </a:p>
        </p:txBody>
      </p:sp>
    </p:spTree>
    <p:extLst>
      <p:ext uri="{BB962C8B-B14F-4D97-AF65-F5344CB8AC3E}">
        <p14:creationId xmlns:p14="http://schemas.microsoft.com/office/powerpoint/2010/main" val="1351249087"/>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4A3DA6D-FED2-4369-9ACD-B578C8790D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003">
            <a:schemeClr val="dk2"/>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63C72DE-4C01-4F6C-9020-327690ADA8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3" name="Freeform 7">
            <a:extLst>
              <a:ext uri="{FF2B5EF4-FFF2-40B4-BE49-F238E27FC236}">
                <a16:creationId xmlns:a16="http://schemas.microsoft.com/office/drawing/2014/main" id="{5627181E-8B3E-4EFB-8F43-17296B86C0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19939" y="1460230"/>
            <a:ext cx="3472060" cy="825932"/>
          </a:xfrm>
          <a:custGeom>
            <a:avLst/>
            <a:gdLst>
              <a:gd name="connsiteX0" fmla="*/ 3470310 w 3472060"/>
              <a:gd name="connsiteY0" fmla="*/ 0 h 825932"/>
              <a:gd name="connsiteX1" fmla="*/ 3472060 w 3472060"/>
              <a:gd name="connsiteY1" fmla="*/ 12850 h 825932"/>
              <a:gd name="connsiteX2" fmla="*/ 3472060 w 3472060"/>
              <a:gd name="connsiteY2" fmla="*/ 480529 h 825932"/>
              <a:gd name="connsiteX3" fmla="*/ 3363699 w 3472060"/>
              <a:gd name="connsiteY3" fmla="*/ 498471 h 825932"/>
              <a:gd name="connsiteX4" fmla="*/ 42060 w 3472060"/>
              <a:gd name="connsiteY4" fmla="*/ 824486 h 825932"/>
              <a:gd name="connsiteX5" fmla="*/ 0 w 3472060"/>
              <a:gd name="connsiteY5" fmla="*/ 758452 h 825932"/>
              <a:gd name="connsiteX6" fmla="*/ 188014 w 3472060"/>
              <a:gd name="connsiteY6" fmla="*/ 735602 h 825932"/>
              <a:gd name="connsiteX7" fmla="*/ 284087 w 3472060"/>
              <a:gd name="connsiteY7" fmla="*/ 722590 h 825932"/>
              <a:gd name="connsiteX8" fmla="*/ 382288 w 3472060"/>
              <a:gd name="connsiteY8" fmla="*/ 709392 h 825932"/>
              <a:gd name="connsiteX9" fmla="*/ 481858 w 3472060"/>
              <a:gd name="connsiteY9" fmla="*/ 695774 h 825932"/>
              <a:gd name="connsiteX10" fmla="*/ 581897 w 3472060"/>
              <a:gd name="connsiteY10" fmla="*/ 680711 h 825932"/>
              <a:gd name="connsiteX11" fmla="*/ 683670 w 3472060"/>
              <a:gd name="connsiteY11" fmla="*/ 665256 h 825932"/>
              <a:gd name="connsiteX12" fmla="*/ 787206 w 3472060"/>
              <a:gd name="connsiteY12" fmla="*/ 649587 h 825932"/>
              <a:gd name="connsiteX13" fmla="*/ 892019 w 3472060"/>
              <a:gd name="connsiteY13" fmla="*/ 632968 h 825932"/>
              <a:gd name="connsiteX14" fmla="*/ 997620 w 3472060"/>
              <a:gd name="connsiteY14" fmla="*/ 614667 h 825932"/>
              <a:gd name="connsiteX15" fmla="*/ 1104727 w 3472060"/>
              <a:gd name="connsiteY15" fmla="*/ 596741 h 825932"/>
              <a:gd name="connsiteX16" fmla="*/ 1212669 w 3472060"/>
              <a:gd name="connsiteY16" fmla="*/ 577397 h 825932"/>
              <a:gd name="connsiteX17" fmla="*/ 1321506 w 3472060"/>
              <a:gd name="connsiteY17" fmla="*/ 556988 h 825932"/>
              <a:gd name="connsiteX18" fmla="*/ 1430709 w 3472060"/>
              <a:gd name="connsiteY18" fmla="*/ 536607 h 825932"/>
              <a:gd name="connsiteX19" fmla="*/ 1541050 w 3472060"/>
              <a:gd name="connsiteY19" fmla="*/ 514481 h 825932"/>
              <a:gd name="connsiteX20" fmla="*/ 1652805 w 3472060"/>
              <a:gd name="connsiteY20" fmla="*/ 492202 h 825932"/>
              <a:gd name="connsiteX21" fmla="*/ 1763708 w 3472060"/>
              <a:gd name="connsiteY21" fmla="*/ 469161 h 825932"/>
              <a:gd name="connsiteX22" fmla="*/ 1875795 w 3472060"/>
              <a:gd name="connsiteY22" fmla="*/ 444641 h 825932"/>
              <a:gd name="connsiteX23" fmla="*/ 1989128 w 3472060"/>
              <a:gd name="connsiteY23" fmla="*/ 418995 h 825932"/>
              <a:gd name="connsiteX24" fmla="*/ 2102476 w 3472060"/>
              <a:gd name="connsiteY24" fmla="*/ 393438 h 825932"/>
              <a:gd name="connsiteX25" fmla="*/ 2215549 w 3472060"/>
              <a:gd name="connsiteY25" fmla="*/ 366291 h 825932"/>
              <a:gd name="connsiteX26" fmla="*/ 2330490 w 3472060"/>
              <a:gd name="connsiteY26" fmla="*/ 337455 h 825932"/>
              <a:gd name="connsiteX27" fmla="*/ 2443333 w 3472060"/>
              <a:gd name="connsiteY27" fmla="*/ 308983 h 825932"/>
              <a:gd name="connsiteX28" fmla="*/ 2558014 w 3472060"/>
              <a:gd name="connsiteY28" fmla="*/ 278646 h 825932"/>
              <a:gd name="connsiteX29" fmla="*/ 2673621 w 3472060"/>
              <a:gd name="connsiteY29" fmla="*/ 247421 h 825932"/>
              <a:gd name="connsiteX30" fmla="*/ 2787008 w 3472060"/>
              <a:gd name="connsiteY30" fmla="*/ 215853 h 825932"/>
              <a:gd name="connsiteX31" fmla="*/ 2901442 w 3472060"/>
              <a:gd name="connsiteY31" fmla="*/ 182011 h 825932"/>
              <a:gd name="connsiteX32" fmla="*/ 3015722 w 3472060"/>
              <a:gd name="connsiteY32" fmla="*/ 147286 h 825932"/>
              <a:gd name="connsiteX33" fmla="*/ 3130018 w 3472060"/>
              <a:gd name="connsiteY33" fmla="*/ 112649 h 825932"/>
              <a:gd name="connsiteX34" fmla="*/ 3243551 w 3472060"/>
              <a:gd name="connsiteY34" fmla="*/ 75688 h 825932"/>
              <a:gd name="connsiteX35" fmla="*/ 3356992 w 3472060"/>
              <a:gd name="connsiteY35" fmla="*/ 38197 h 825932"/>
              <a:gd name="connsiteX36" fmla="*/ 3470310 w 3472060"/>
              <a:gd name="connsiteY36" fmla="*/ 0 h 82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72060" h="825932">
                <a:moveTo>
                  <a:pt x="3470310" y="0"/>
                </a:moveTo>
                <a:lnTo>
                  <a:pt x="3472060" y="12850"/>
                </a:lnTo>
                <a:lnTo>
                  <a:pt x="3472060" y="480529"/>
                </a:lnTo>
                <a:lnTo>
                  <a:pt x="3363699" y="498471"/>
                </a:lnTo>
                <a:cubicBezTo>
                  <a:pt x="2435623" y="645518"/>
                  <a:pt x="603076" y="844866"/>
                  <a:pt x="42060" y="824486"/>
                </a:cubicBezTo>
                <a:cubicBezTo>
                  <a:pt x="28151" y="802425"/>
                  <a:pt x="13909" y="780513"/>
                  <a:pt x="0" y="758452"/>
                </a:cubicBezTo>
                <a:lnTo>
                  <a:pt x="188014" y="735602"/>
                </a:lnTo>
                <a:lnTo>
                  <a:pt x="284087" y="722590"/>
                </a:lnTo>
                <a:lnTo>
                  <a:pt x="382288" y="709392"/>
                </a:lnTo>
                <a:lnTo>
                  <a:pt x="481858" y="695774"/>
                </a:lnTo>
                <a:lnTo>
                  <a:pt x="581897" y="680711"/>
                </a:lnTo>
                <a:lnTo>
                  <a:pt x="683670" y="665256"/>
                </a:lnTo>
                <a:lnTo>
                  <a:pt x="787206" y="649587"/>
                </a:lnTo>
                <a:lnTo>
                  <a:pt x="892019" y="632968"/>
                </a:lnTo>
                <a:lnTo>
                  <a:pt x="997620" y="614667"/>
                </a:lnTo>
                <a:lnTo>
                  <a:pt x="1104727" y="596741"/>
                </a:lnTo>
                <a:lnTo>
                  <a:pt x="1212669" y="577397"/>
                </a:lnTo>
                <a:lnTo>
                  <a:pt x="1321506" y="556988"/>
                </a:lnTo>
                <a:lnTo>
                  <a:pt x="1430709" y="536607"/>
                </a:lnTo>
                <a:lnTo>
                  <a:pt x="1541050" y="514481"/>
                </a:lnTo>
                <a:lnTo>
                  <a:pt x="1652805" y="492202"/>
                </a:lnTo>
                <a:lnTo>
                  <a:pt x="1763708" y="469161"/>
                </a:lnTo>
                <a:lnTo>
                  <a:pt x="1875795" y="444641"/>
                </a:lnTo>
                <a:lnTo>
                  <a:pt x="1989128" y="418995"/>
                </a:lnTo>
                <a:lnTo>
                  <a:pt x="2102476" y="393438"/>
                </a:lnTo>
                <a:lnTo>
                  <a:pt x="2215549" y="366291"/>
                </a:lnTo>
                <a:lnTo>
                  <a:pt x="2330490" y="337455"/>
                </a:lnTo>
                <a:lnTo>
                  <a:pt x="2443333" y="308983"/>
                </a:lnTo>
                <a:lnTo>
                  <a:pt x="2558014" y="278646"/>
                </a:lnTo>
                <a:lnTo>
                  <a:pt x="2673621" y="247421"/>
                </a:lnTo>
                <a:lnTo>
                  <a:pt x="2787008" y="215853"/>
                </a:lnTo>
                <a:lnTo>
                  <a:pt x="2901442" y="182011"/>
                </a:lnTo>
                <a:lnTo>
                  <a:pt x="3015722" y="147286"/>
                </a:lnTo>
                <a:lnTo>
                  <a:pt x="3130018" y="112649"/>
                </a:lnTo>
                <a:lnTo>
                  <a:pt x="3243551" y="75688"/>
                </a:lnTo>
                <a:lnTo>
                  <a:pt x="3356992" y="38197"/>
                </a:lnTo>
                <a:lnTo>
                  <a:pt x="3470310" y="0"/>
                </a:lnTo>
                <a:close/>
              </a:path>
            </a:pathLst>
          </a:custGeom>
          <a:solidFill>
            <a:schemeClr val="bg1">
              <a:alpha val="20000"/>
            </a:schemeClr>
          </a:solidFill>
          <a:ln>
            <a:noFill/>
          </a:ln>
        </p:spPr>
        <p:txBody>
          <a:bodyPr rtlCol="0" anchor="ctr"/>
          <a:lstStyle/>
          <a:p>
            <a:pPr algn="ctr"/>
            <a:endParaRPr lang="en-US">
              <a:solidFill>
                <a:schemeClr val="tx1"/>
              </a:solidFill>
            </a:endParaRPr>
          </a:p>
        </p:txBody>
      </p:sp>
      <p:sp>
        <p:nvSpPr>
          <p:cNvPr id="2" name="Заголовок 1">
            <a:extLst>
              <a:ext uri="{FF2B5EF4-FFF2-40B4-BE49-F238E27FC236}">
                <a16:creationId xmlns:a16="http://schemas.microsoft.com/office/drawing/2014/main" id="{D3111177-DE2A-46DC-AD4C-9DE7A30573E5}"/>
              </a:ext>
            </a:extLst>
          </p:cNvPr>
          <p:cNvSpPr>
            <a:spLocks noGrp="1"/>
          </p:cNvSpPr>
          <p:nvPr>
            <p:ph type="title"/>
          </p:nvPr>
        </p:nvSpPr>
        <p:spPr>
          <a:xfrm>
            <a:off x="648930" y="629267"/>
            <a:ext cx="9252154" cy="1016654"/>
          </a:xfrm>
        </p:spPr>
        <p:txBody>
          <a:bodyPr>
            <a:normAutofit/>
          </a:bodyPr>
          <a:lstStyle/>
          <a:p>
            <a:pPr>
              <a:lnSpc>
                <a:spcPct val="90000"/>
              </a:lnSpc>
            </a:pPr>
            <a:r>
              <a:rPr lang="ru-RU" sz="3300" b="1" dirty="0">
                <a:solidFill>
                  <a:srgbClr val="EBEBEB"/>
                </a:solidFill>
              </a:rPr>
              <a:t>2. Задачи, требующие дополнительных                               действий</a:t>
            </a:r>
            <a:endParaRPr lang="ru-RU" sz="3300" dirty="0">
              <a:solidFill>
                <a:srgbClr val="EBEBEB"/>
              </a:solidFill>
            </a:endParaRPr>
          </a:p>
        </p:txBody>
      </p:sp>
      <p:sp useBgFill="1">
        <p:nvSpPr>
          <p:cNvPr id="15" name="Freeform: Shape 14">
            <a:extLst>
              <a:ext uri="{FF2B5EF4-FFF2-40B4-BE49-F238E27FC236}">
                <a16:creationId xmlns:a16="http://schemas.microsoft.com/office/drawing/2014/main" id="{2E45DBDE-EAD7-4DEE-B77D-577BBB0A13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a:off x="1" y="1762067"/>
            <a:ext cx="12192417" cy="5095933"/>
          </a:xfrm>
          <a:custGeom>
            <a:avLst/>
            <a:gdLst>
              <a:gd name="connsiteX0" fmla="*/ 0 w 12192417"/>
              <a:gd name="connsiteY0" fmla="*/ 0 h 5095933"/>
              <a:gd name="connsiteX1" fmla="*/ 71931 w 12192417"/>
              <a:gd name="connsiteY1" fmla="*/ 12261 h 5095933"/>
              <a:gd name="connsiteX2" fmla="*/ 282848 w 12192417"/>
              <a:gd name="connsiteY2" fmla="*/ 48343 h 5095933"/>
              <a:gd name="connsiteX3" fmla="*/ 436463 w 12192417"/>
              <a:gd name="connsiteY3" fmla="*/ 73565 h 5095933"/>
              <a:gd name="connsiteX4" fmla="*/ 619338 w 12192417"/>
              <a:gd name="connsiteY4" fmla="*/ 100188 h 5095933"/>
              <a:gd name="connsiteX5" fmla="*/ 836350 w 12192417"/>
              <a:gd name="connsiteY5" fmla="*/ 132066 h 5095933"/>
              <a:gd name="connsiteX6" fmla="*/ 1076527 w 12192417"/>
              <a:gd name="connsiteY6" fmla="*/ 165696 h 5095933"/>
              <a:gd name="connsiteX7" fmla="*/ 1347183 w 12192417"/>
              <a:gd name="connsiteY7" fmla="*/ 201077 h 5095933"/>
              <a:gd name="connsiteX8" fmla="*/ 1642222 w 12192417"/>
              <a:gd name="connsiteY8" fmla="*/ 238560 h 5095933"/>
              <a:gd name="connsiteX9" fmla="*/ 1962863 w 12192417"/>
              <a:gd name="connsiteY9" fmla="*/ 276043 h 5095933"/>
              <a:gd name="connsiteX10" fmla="*/ 2304231 w 12192417"/>
              <a:gd name="connsiteY10" fmla="*/ 314227 h 5095933"/>
              <a:gd name="connsiteX11" fmla="*/ 2672420 w 12192417"/>
              <a:gd name="connsiteY11" fmla="*/ 349608 h 5095933"/>
              <a:gd name="connsiteX12" fmla="*/ 3057677 w 12192417"/>
              <a:gd name="connsiteY12" fmla="*/ 383588 h 5095933"/>
              <a:gd name="connsiteX13" fmla="*/ 3464880 w 12192417"/>
              <a:gd name="connsiteY13" fmla="*/ 414415 h 5095933"/>
              <a:gd name="connsiteX14" fmla="*/ 3889151 w 12192417"/>
              <a:gd name="connsiteY14" fmla="*/ 443841 h 5095933"/>
              <a:gd name="connsiteX15" fmla="*/ 4331709 w 12192417"/>
              <a:gd name="connsiteY15" fmla="*/ 471515 h 5095933"/>
              <a:gd name="connsiteX16" fmla="*/ 4558475 w 12192417"/>
              <a:gd name="connsiteY16" fmla="*/ 481324 h 5095933"/>
              <a:gd name="connsiteX17" fmla="*/ 4790117 w 12192417"/>
              <a:gd name="connsiteY17" fmla="*/ 492183 h 5095933"/>
              <a:gd name="connsiteX18" fmla="*/ 5025417 w 12192417"/>
              <a:gd name="connsiteY18" fmla="*/ 502342 h 5095933"/>
              <a:gd name="connsiteX19" fmla="*/ 5261936 w 12192417"/>
              <a:gd name="connsiteY19" fmla="*/ 508998 h 5095933"/>
              <a:gd name="connsiteX20" fmla="*/ 5503331 w 12192417"/>
              <a:gd name="connsiteY20" fmla="*/ 514953 h 5095933"/>
              <a:gd name="connsiteX21" fmla="*/ 5747166 w 12192417"/>
              <a:gd name="connsiteY21" fmla="*/ 521259 h 5095933"/>
              <a:gd name="connsiteX22" fmla="*/ 5995876 w 12192417"/>
              <a:gd name="connsiteY22" fmla="*/ 525463 h 5095933"/>
              <a:gd name="connsiteX23" fmla="*/ 6247025 w 12192417"/>
              <a:gd name="connsiteY23" fmla="*/ 525463 h 5095933"/>
              <a:gd name="connsiteX24" fmla="*/ 6500612 w 12192417"/>
              <a:gd name="connsiteY24" fmla="*/ 527565 h 5095933"/>
              <a:gd name="connsiteX25" fmla="*/ 6756638 w 12192417"/>
              <a:gd name="connsiteY25" fmla="*/ 525463 h 5095933"/>
              <a:gd name="connsiteX26" fmla="*/ 7016321 w 12192417"/>
              <a:gd name="connsiteY26" fmla="*/ 521259 h 5095933"/>
              <a:gd name="connsiteX27" fmla="*/ 7276004 w 12192417"/>
              <a:gd name="connsiteY27" fmla="*/ 517406 h 5095933"/>
              <a:gd name="connsiteX28" fmla="*/ 7539344 w 12192417"/>
              <a:gd name="connsiteY28" fmla="*/ 508998 h 5095933"/>
              <a:gd name="connsiteX29" fmla="*/ 7805123 w 12192417"/>
              <a:gd name="connsiteY29" fmla="*/ 500241 h 5095933"/>
              <a:gd name="connsiteX30" fmla="*/ 8070902 w 12192417"/>
              <a:gd name="connsiteY30" fmla="*/ 490082 h 5095933"/>
              <a:gd name="connsiteX31" fmla="*/ 8339120 w 12192417"/>
              <a:gd name="connsiteY31" fmla="*/ 475719 h 5095933"/>
              <a:gd name="connsiteX32" fmla="*/ 8609775 w 12192417"/>
              <a:gd name="connsiteY32" fmla="*/ 458554 h 5095933"/>
              <a:gd name="connsiteX33" fmla="*/ 8881650 w 12192417"/>
              <a:gd name="connsiteY33" fmla="*/ 442089 h 5095933"/>
              <a:gd name="connsiteX34" fmla="*/ 9153525 w 12192417"/>
              <a:gd name="connsiteY34" fmla="*/ 421071 h 5095933"/>
              <a:gd name="connsiteX35" fmla="*/ 9429057 w 12192417"/>
              <a:gd name="connsiteY35" fmla="*/ 395849 h 5095933"/>
              <a:gd name="connsiteX36" fmla="*/ 9700932 w 12192417"/>
              <a:gd name="connsiteY36" fmla="*/ 370626 h 5095933"/>
              <a:gd name="connsiteX37" fmla="*/ 9977683 w 12192417"/>
              <a:gd name="connsiteY37" fmla="*/ 341551 h 5095933"/>
              <a:gd name="connsiteX38" fmla="*/ 10255654 w 12192417"/>
              <a:gd name="connsiteY38" fmla="*/ 309673 h 5095933"/>
              <a:gd name="connsiteX39" fmla="*/ 10529967 w 12192417"/>
              <a:gd name="connsiteY39" fmla="*/ 276043 h 5095933"/>
              <a:gd name="connsiteX40" fmla="*/ 10807938 w 12192417"/>
              <a:gd name="connsiteY40" fmla="*/ 236809 h 5095933"/>
              <a:gd name="connsiteX41" fmla="*/ 11084689 w 12192417"/>
              <a:gd name="connsiteY41" fmla="*/ 194772 h 5095933"/>
              <a:gd name="connsiteX42" fmla="*/ 11362660 w 12192417"/>
              <a:gd name="connsiteY42" fmla="*/ 153085 h 5095933"/>
              <a:gd name="connsiteX43" fmla="*/ 11639411 w 12192417"/>
              <a:gd name="connsiteY43" fmla="*/ 104392 h 5095933"/>
              <a:gd name="connsiteX44" fmla="*/ 11914944 w 12192417"/>
              <a:gd name="connsiteY44" fmla="*/ 54648 h 5095933"/>
              <a:gd name="connsiteX45" fmla="*/ 12191695 w 12192417"/>
              <a:gd name="connsiteY45" fmla="*/ 2452 h 5095933"/>
              <a:gd name="connsiteX46" fmla="*/ 12191695 w 12192417"/>
              <a:gd name="connsiteY46" fmla="*/ 2162231 h 5095933"/>
              <a:gd name="connsiteX47" fmla="*/ 12192417 w 12192417"/>
              <a:gd name="connsiteY47" fmla="*/ 2162231 h 5095933"/>
              <a:gd name="connsiteX48" fmla="*/ 12192417 w 12192417"/>
              <a:gd name="connsiteY48" fmla="*/ 5095933 h 5095933"/>
              <a:gd name="connsiteX49" fmla="*/ 0 w 12192417"/>
              <a:gd name="connsiteY49" fmla="*/ 5095933 h 5095933"/>
              <a:gd name="connsiteX50" fmla="*/ 0 w 12192417"/>
              <a:gd name="connsiteY50" fmla="*/ 2791958 h 5095933"/>
              <a:gd name="connsiteX51" fmla="*/ 0 w 12192417"/>
              <a:gd name="connsiteY51" fmla="*/ 2162231 h 5095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2417" h="5095933">
                <a:moveTo>
                  <a:pt x="0" y="0"/>
                </a:moveTo>
                <a:lnTo>
                  <a:pt x="71931" y="12261"/>
                </a:lnTo>
                <a:lnTo>
                  <a:pt x="282848" y="48343"/>
                </a:lnTo>
                <a:lnTo>
                  <a:pt x="436463" y="73565"/>
                </a:lnTo>
                <a:lnTo>
                  <a:pt x="619338" y="100188"/>
                </a:lnTo>
                <a:lnTo>
                  <a:pt x="836350" y="132066"/>
                </a:lnTo>
                <a:lnTo>
                  <a:pt x="1076527" y="165696"/>
                </a:lnTo>
                <a:lnTo>
                  <a:pt x="1347183" y="201077"/>
                </a:lnTo>
                <a:lnTo>
                  <a:pt x="1642222" y="238560"/>
                </a:lnTo>
                <a:lnTo>
                  <a:pt x="1962863" y="276043"/>
                </a:lnTo>
                <a:lnTo>
                  <a:pt x="2304231" y="314227"/>
                </a:lnTo>
                <a:lnTo>
                  <a:pt x="2672420" y="349608"/>
                </a:lnTo>
                <a:lnTo>
                  <a:pt x="3057677" y="383588"/>
                </a:lnTo>
                <a:lnTo>
                  <a:pt x="3464880" y="414415"/>
                </a:lnTo>
                <a:lnTo>
                  <a:pt x="3889151" y="443841"/>
                </a:lnTo>
                <a:lnTo>
                  <a:pt x="4331709" y="471515"/>
                </a:lnTo>
                <a:lnTo>
                  <a:pt x="4558475" y="481324"/>
                </a:lnTo>
                <a:lnTo>
                  <a:pt x="4790117" y="492183"/>
                </a:lnTo>
                <a:lnTo>
                  <a:pt x="5025417" y="502342"/>
                </a:lnTo>
                <a:lnTo>
                  <a:pt x="5261936" y="508998"/>
                </a:lnTo>
                <a:lnTo>
                  <a:pt x="5503331" y="514953"/>
                </a:lnTo>
                <a:lnTo>
                  <a:pt x="5747166" y="521259"/>
                </a:lnTo>
                <a:lnTo>
                  <a:pt x="5995876" y="525463"/>
                </a:lnTo>
                <a:lnTo>
                  <a:pt x="6247025" y="525463"/>
                </a:lnTo>
                <a:lnTo>
                  <a:pt x="6500612" y="527565"/>
                </a:lnTo>
                <a:lnTo>
                  <a:pt x="6756638" y="525463"/>
                </a:lnTo>
                <a:lnTo>
                  <a:pt x="7016321" y="521259"/>
                </a:lnTo>
                <a:lnTo>
                  <a:pt x="7276004" y="517406"/>
                </a:lnTo>
                <a:lnTo>
                  <a:pt x="7539344" y="508998"/>
                </a:lnTo>
                <a:lnTo>
                  <a:pt x="7805123" y="500241"/>
                </a:lnTo>
                <a:lnTo>
                  <a:pt x="8070902" y="490082"/>
                </a:lnTo>
                <a:lnTo>
                  <a:pt x="8339120" y="475719"/>
                </a:lnTo>
                <a:lnTo>
                  <a:pt x="8609775" y="458554"/>
                </a:lnTo>
                <a:lnTo>
                  <a:pt x="8881650" y="442089"/>
                </a:lnTo>
                <a:lnTo>
                  <a:pt x="9153525" y="421071"/>
                </a:lnTo>
                <a:lnTo>
                  <a:pt x="9429057" y="395849"/>
                </a:lnTo>
                <a:lnTo>
                  <a:pt x="9700932" y="370626"/>
                </a:lnTo>
                <a:lnTo>
                  <a:pt x="9977683" y="341551"/>
                </a:lnTo>
                <a:lnTo>
                  <a:pt x="10255654" y="309673"/>
                </a:lnTo>
                <a:lnTo>
                  <a:pt x="10529967" y="276043"/>
                </a:lnTo>
                <a:lnTo>
                  <a:pt x="10807938" y="236809"/>
                </a:lnTo>
                <a:lnTo>
                  <a:pt x="11084689" y="194772"/>
                </a:lnTo>
                <a:lnTo>
                  <a:pt x="11362660" y="153085"/>
                </a:lnTo>
                <a:lnTo>
                  <a:pt x="11639411" y="104392"/>
                </a:lnTo>
                <a:lnTo>
                  <a:pt x="11914944" y="54648"/>
                </a:lnTo>
                <a:lnTo>
                  <a:pt x="12191695" y="2452"/>
                </a:lnTo>
                <a:lnTo>
                  <a:pt x="12191695" y="2162231"/>
                </a:lnTo>
                <a:lnTo>
                  <a:pt x="12192417" y="2162231"/>
                </a:lnTo>
                <a:lnTo>
                  <a:pt x="12192417" y="5095933"/>
                </a:lnTo>
                <a:lnTo>
                  <a:pt x="0" y="5095933"/>
                </a:lnTo>
                <a:lnTo>
                  <a:pt x="0" y="2791958"/>
                </a:lnTo>
                <a:lnTo>
                  <a:pt x="0" y="2162231"/>
                </a:lnTo>
                <a:close/>
              </a:path>
            </a:pathLst>
          </a:custGeom>
          <a:ln>
            <a:noFill/>
          </a:ln>
        </p:spPr>
      </p:sp>
      <p:sp>
        <p:nvSpPr>
          <p:cNvPr id="3" name="Объект 2">
            <a:extLst>
              <a:ext uri="{FF2B5EF4-FFF2-40B4-BE49-F238E27FC236}">
                <a16:creationId xmlns:a16="http://schemas.microsoft.com/office/drawing/2014/main" id="{32D37B6D-EA03-4048-9DC6-8FFA607A0891}"/>
              </a:ext>
            </a:extLst>
          </p:cNvPr>
          <p:cNvSpPr>
            <a:spLocks noGrp="1"/>
          </p:cNvSpPr>
          <p:nvPr>
            <p:ph idx="1"/>
          </p:nvPr>
        </p:nvSpPr>
        <p:spPr>
          <a:xfrm>
            <a:off x="1004915" y="2512792"/>
            <a:ext cx="10536055" cy="3861375"/>
          </a:xfrm>
        </p:spPr>
        <p:txBody>
          <a:bodyPr>
            <a:noAutofit/>
          </a:bodyPr>
          <a:lstStyle/>
          <a:p>
            <a:pPr marL="0" indent="0">
              <a:lnSpc>
                <a:spcPct val="90000"/>
              </a:lnSpc>
              <a:buNone/>
            </a:pPr>
            <a:r>
              <a:rPr lang="ru-RU" sz="1500" dirty="0"/>
              <a:t>Турист идет из одного города в другой, каждый день проходя больше, чем в предыдущий день, на одно и то же расстояние. Известно, что за первый день турист прошел 10 километров. Определите, сколько километров прошел турист за третий день, если весь путь он прошел за 6 дней, а расстояние между городами составляет 120 километров.</a:t>
            </a:r>
          </a:p>
          <a:p>
            <a:pPr marL="0" indent="0">
              <a:lnSpc>
                <a:spcPct val="90000"/>
              </a:lnSpc>
              <a:buNone/>
            </a:pPr>
            <a:br>
              <a:rPr lang="ru-RU" sz="1500" dirty="0"/>
            </a:br>
            <a:r>
              <a:rPr lang="ru-RU" sz="1500" dirty="0"/>
              <a:t>Грузовик перевозит партию щебня массой 210 тонн, ежедневно увеличивая норму перевозки на одно и то же число тонн. Известно, что за первый день было перевезено 2 тонны щебня. Определите, сколько тонн щебня было перевезено за девятый день, если вся работа была выполнена за 14 дней.</a:t>
            </a:r>
            <a:br>
              <a:rPr lang="ru-RU" sz="1500" dirty="0"/>
            </a:br>
            <a:br>
              <a:rPr lang="ru-RU" sz="1500" dirty="0"/>
            </a:br>
            <a:r>
              <a:rPr lang="ru-RU" sz="1500" dirty="0"/>
              <a:t>Тренер посоветовал Андрею в первый день занятий провести на беговой дорожке 15 минут, а на каждом следующем занятии увеличивать время, проведённое на беговой дорожке, на 7 минут. За сколько занятий Андрей проведёт на беговой дорожке в общей сложности 2 часа 25 минут, если будет следовать советам тренера?</a:t>
            </a:r>
            <a:br>
              <a:rPr lang="ru-RU" sz="1500" dirty="0"/>
            </a:br>
            <a:br>
              <a:rPr lang="ru-RU" sz="1500" dirty="0"/>
            </a:br>
            <a:r>
              <a:rPr lang="ru-RU" sz="1500" dirty="0"/>
              <a:t>Хозяин договорился с рабочими, что они выкопают ему колодец на следующих условиях: за первый метр он заплатит им 4200 рублей, а за каждый следующий метр — на 1300 рублей больше, чем за предыдущий. Сколько рублей хозяин должен будет заплатить рабочим, если они выкопают колодец глубиной 11 метров?</a:t>
            </a:r>
          </a:p>
        </p:txBody>
      </p:sp>
      <p:sp>
        <p:nvSpPr>
          <p:cNvPr id="5" name="Овал 4">
            <a:extLst>
              <a:ext uri="{FF2B5EF4-FFF2-40B4-BE49-F238E27FC236}">
                <a16:creationId xmlns:a16="http://schemas.microsoft.com/office/drawing/2014/main" id="{A8540363-3147-4A5C-835E-14D1734BCD18}"/>
              </a:ext>
            </a:extLst>
          </p:cNvPr>
          <p:cNvSpPr/>
          <p:nvPr/>
        </p:nvSpPr>
        <p:spPr>
          <a:xfrm>
            <a:off x="332160" y="2584682"/>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1</a:t>
            </a:r>
          </a:p>
        </p:txBody>
      </p:sp>
      <p:sp>
        <p:nvSpPr>
          <p:cNvPr id="10" name="Овал 9">
            <a:extLst>
              <a:ext uri="{FF2B5EF4-FFF2-40B4-BE49-F238E27FC236}">
                <a16:creationId xmlns:a16="http://schemas.microsoft.com/office/drawing/2014/main" id="{CCF11E63-24BB-43C6-B4CD-F4D8C15A2BA7}"/>
              </a:ext>
            </a:extLst>
          </p:cNvPr>
          <p:cNvSpPr/>
          <p:nvPr/>
        </p:nvSpPr>
        <p:spPr>
          <a:xfrm>
            <a:off x="332160" y="3699221"/>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2</a:t>
            </a:r>
          </a:p>
        </p:txBody>
      </p:sp>
      <p:sp>
        <p:nvSpPr>
          <p:cNvPr id="12" name="Овал 11">
            <a:extLst>
              <a:ext uri="{FF2B5EF4-FFF2-40B4-BE49-F238E27FC236}">
                <a16:creationId xmlns:a16="http://schemas.microsoft.com/office/drawing/2014/main" id="{A4365BA4-6F6C-42C4-A827-363DBD5B64A9}"/>
              </a:ext>
            </a:extLst>
          </p:cNvPr>
          <p:cNvSpPr/>
          <p:nvPr/>
        </p:nvSpPr>
        <p:spPr>
          <a:xfrm>
            <a:off x="332160" y="4653339"/>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3</a:t>
            </a:r>
          </a:p>
        </p:txBody>
      </p:sp>
      <p:sp>
        <p:nvSpPr>
          <p:cNvPr id="14" name="Овал 13">
            <a:extLst>
              <a:ext uri="{FF2B5EF4-FFF2-40B4-BE49-F238E27FC236}">
                <a16:creationId xmlns:a16="http://schemas.microsoft.com/office/drawing/2014/main" id="{4BE43197-F00F-45A7-A988-49865969A032}"/>
              </a:ext>
            </a:extLst>
          </p:cNvPr>
          <p:cNvSpPr/>
          <p:nvPr/>
        </p:nvSpPr>
        <p:spPr>
          <a:xfrm>
            <a:off x="332160" y="5607457"/>
            <a:ext cx="540000" cy="540000"/>
          </a:xfrm>
          <a:prstGeom prst="ellipse">
            <a:avLst/>
          </a:prstGeom>
          <a:noFill/>
          <a:ln w="28575">
            <a:solidFill>
              <a:srgbClr val="2E636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ru-RU" sz="1600" dirty="0">
                <a:solidFill>
                  <a:schemeClr val="tx1"/>
                </a:solidFill>
              </a:rPr>
              <a:t>4</a:t>
            </a:r>
          </a:p>
        </p:txBody>
      </p:sp>
    </p:spTree>
    <p:extLst>
      <p:ext uri="{BB962C8B-B14F-4D97-AF65-F5344CB8AC3E}">
        <p14:creationId xmlns:p14="http://schemas.microsoft.com/office/powerpoint/2010/main" val="229850272"/>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5EB1DA7-EAD9-46FD-B53B-811BC882E3EA}"/>
              </a:ext>
            </a:extLst>
          </p:cNvPr>
          <p:cNvSpPr>
            <a:spLocks noGrp="1"/>
          </p:cNvSpPr>
          <p:nvPr>
            <p:ph type="title"/>
          </p:nvPr>
        </p:nvSpPr>
        <p:spPr>
          <a:xfrm>
            <a:off x="646111" y="452718"/>
            <a:ext cx="9404723" cy="527670"/>
          </a:xfrm>
        </p:spPr>
        <p:txBody>
          <a:bodyPr/>
          <a:lstStyle/>
          <a:p>
            <a:r>
              <a:rPr lang="ru-RU" sz="2800" b="1" dirty="0"/>
              <a:t>Решение:</a:t>
            </a:r>
          </a:p>
        </p:txBody>
      </p:sp>
      <mc:AlternateContent xmlns:mc="http://schemas.openxmlformats.org/markup-compatibility/2006" xmlns:a14="http://schemas.microsoft.com/office/drawing/2010/main">
        <mc:Choice Requires="a14">
          <p:sp>
            <p:nvSpPr>
              <p:cNvPr id="3" name="Объект 2">
                <a:extLst>
                  <a:ext uri="{FF2B5EF4-FFF2-40B4-BE49-F238E27FC236}">
                    <a16:creationId xmlns:a16="http://schemas.microsoft.com/office/drawing/2014/main" id="{F3AFA6ED-AEA6-4567-8998-B0D2C542A49C}"/>
                  </a:ext>
                </a:extLst>
              </p:cNvPr>
              <p:cNvSpPr>
                <a:spLocks noGrp="1"/>
              </p:cNvSpPr>
              <p:nvPr>
                <p:ph idx="1"/>
              </p:nvPr>
            </p:nvSpPr>
            <p:spPr>
              <a:xfrm>
                <a:off x="782426" y="980389"/>
                <a:ext cx="10624008" cy="1730728"/>
              </a:xfrm>
            </p:spPr>
            <p:txBody>
              <a:bodyPr>
                <a:normAutofit lnSpcReduction="10000"/>
              </a:bodyPr>
              <a:lstStyle/>
              <a:p>
                <a:r>
                  <a:rPr lang="ru-RU" sz="1800" dirty="0"/>
                  <a:t>Задача 1:</a:t>
                </a:r>
              </a:p>
              <a:p>
                <a:r>
                  <a:rPr lang="ru-RU" sz="1800" dirty="0"/>
                  <a:t>Турист идет из одного города в другой, каждый день проходя </a:t>
                </a:r>
                <a:r>
                  <a:rPr lang="ru-RU" sz="1800" b="1" u="sng" dirty="0">
                    <a:solidFill>
                      <a:schemeClr val="bg2">
                        <a:lumMod val="40000"/>
                        <a:lumOff val="60000"/>
                      </a:schemeClr>
                    </a:solidFill>
                  </a:rPr>
                  <a:t>больше</a:t>
                </a:r>
                <a:r>
                  <a:rPr lang="ru-RU" sz="1800" dirty="0"/>
                  <a:t>, чем в предыдущий день, </a:t>
                </a:r>
                <a:r>
                  <a:rPr lang="ru-RU" sz="1800" b="1" u="sng" dirty="0">
                    <a:solidFill>
                      <a:schemeClr val="bg2">
                        <a:lumMod val="40000"/>
                        <a:lumOff val="60000"/>
                      </a:schemeClr>
                    </a:solidFill>
                  </a:rPr>
                  <a:t>на одно и то же расстояние</a:t>
                </a:r>
                <a:r>
                  <a:rPr lang="ru-RU" sz="1800" dirty="0"/>
                  <a:t>. Известно, что за первый день турист прошел 10 километров </a:t>
                </a:r>
                <a14:m>
                  <m:oMath xmlns:m="http://schemas.openxmlformats.org/officeDocument/2006/math">
                    <m:r>
                      <a:rPr lang="ru-RU" sz="1800" b="0" i="1" smtClean="0">
                        <a:solidFill>
                          <a:schemeClr val="bg2">
                            <a:lumMod val="40000"/>
                            <a:lumOff val="60000"/>
                          </a:schemeClr>
                        </a:solidFill>
                        <a:latin typeface="Cambria Math" panose="02040503050406030204" pitchFamily="18" charset="0"/>
                      </a:rPr>
                      <m:t>(</m:t>
                    </m:r>
                    <m:sSub>
                      <m:sSubPr>
                        <m:ctrlPr>
                          <a:rPr lang="ru-RU" sz="1800" b="0" i="1" smtClean="0">
                            <a:solidFill>
                              <a:schemeClr val="bg2">
                                <a:lumMod val="40000"/>
                                <a:lumOff val="60000"/>
                              </a:schemeClr>
                            </a:solidFill>
                            <a:latin typeface="Cambria Math" panose="02040503050406030204" pitchFamily="18" charset="0"/>
                          </a:rPr>
                        </m:ctrlPr>
                      </m:sSubPr>
                      <m:e>
                        <m:r>
                          <a:rPr lang="en-US" sz="1800" b="0" i="1" smtClean="0">
                            <a:solidFill>
                              <a:schemeClr val="bg2">
                                <a:lumMod val="40000"/>
                                <a:lumOff val="60000"/>
                              </a:schemeClr>
                            </a:solidFill>
                            <a:latin typeface="Cambria Math" panose="02040503050406030204" pitchFamily="18" charset="0"/>
                          </a:rPr>
                          <m:t>𝑎</m:t>
                        </m:r>
                      </m:e>
                      <m:sub>
                        <m:r>
                          <a:rPr lang="en-US" sz="1800" b="0" i="1" smtClean="0">
                            <a:solidFill>
                              <a:schemeClr val="bg2">
                                <a:lumMod val="40000"/>
                                <a:lumOff val="60000"/>
                              </a:schemeClr>
                            </a:solidFill>
                            <a:latin typeface="Cambria Math" panose="02040503050406030204" pitchFamily="18" charset="0"/>
                          </a:rPr>
                          <m:t>1 </m:t>
                        </m:r>
                      </m:sub>
                    </m:sSub>
                    <m:r>
                      <a:rPr lang="en-US" sz="1800" b="0" i="1" smtClean="0">
                        <a:solidFill>
                          <a:schemeClr val="bg2">
                            <a:lumMod val="40000"/>
                            <a:lumOff val="60000"/>
                          </a:schemeClr>
                        </a:solidFill>
                        <a:latin typeface="Cambria Math" panose="02040503050406030204" pitchFamily="18" charset="0"/>
                      </a:rPr>
                      <m:t>=10) </m:t>
                    </m:r>
                  </m:oMath>
                </a14:m>
                <a:r>
                  <a:rPr lang="ru-RU" sz="1800" dirty="0"/>
                  <a:t>. Определите, сколько километров прошел турист за третий день</a:t>
                </a:r>
                <a:r>
                  <a:rPr lang="en-US" sz="1800" dirty="0"/>
                  <a:t> </a:t>
                </a:r>
                <a14:m>
                  <m:oMath xmlns:m="http://schemas.openxmlformats.org/officeDocument/2006/math">
                    <m:r>
                      <a:rPr lang="en-US" sz="1800" b="0" i="1" smtClean="0">
                        <a:solidFill>
                          <a:schemeClr val="bg2">
                            <a:lumMod val="40000"/>
                            <a:lumOff val="60000"/>
                          </a:schemeClr>
                        </a:solidFill>
                        <a:latin typeface="Cambria Math" panose="02040503050406030204" pitchFamily="18" charset="0"/>
                      </a:rPr>
                      <m:t>(</m:t>
                    </m:r>
                    <m:sSub>
                      <m:sSubPr>
                        <m:ctrlPr>
                          <a:rPr lang="en-US" sz="1800" b="0" i="1" smtClean="0">
                            <a:solidFill>
                              <a:schemeClr val="bg2">
                                <a:lumMod val="40000"/>
                                <a:lumOff val="60000"/>
                              </a:schemeClr>
                            </a:solidFill>
                            <a:latin typeface="Cambria Math" panose="02040503050406030204" pitchFamily="18" charset="0"/>
                          </a:rPr>
                        </m:ctrlPr>
                      </m:sSubPr>
                      <m:e>
                        <m:r>
                          <a:rPr lang="en-US" sz="1800" b="0" i="1" smtClean="0">
                            <a:solidFill>
                              <a:schemeClr val="bg2">
                                <a:lumMod val="40000"/>
                                <a:lumOff val="60000"/>
                              </a:schemeClr>
                            </a:solidFill>
                            <a:latin typeface="Cambria Math" panose="02040503050406030204" pitchFamily="18" charset="0"/>
                          </a:rPr>
                          <m:t>𝑎</m:t>
                        </m:r>
                      </m:e>
                      <m:sub>
                        <m:r>
                          <a:rPr lang="en-US" sz="1800" b="0" i="1" smtClean="0">
                            <a:solidFill>
                              <a:schemeClr val="bg2">
                                <a:lumMod val="40000"/>
                                <a:lumOff val="60000"/>
                              </a:schemeClr>
                            </a:solidFill>
                            <a:latin typeface="Cambria Math" panose="02040503050406030204" pitchFamily="18" charset="0"/>
                          </a:rPr>
                          <m:t>3 </m:t>
                        </m:r>
                      </m:sub>
                    </m:sSub>
                  </m:oMath>
                </a14:m>
                <a:r>
                  <a:rPr lang="en-US" sz="1800" dirty="0">
                    <a:solidFill>
                      <a:schemeClr val="bg2">
                        <a:lumMod val="40000"/>
                        <a:lumOff val="60000"/>
                      </a:schemeClr>
                    </a:solidFill>
                  </a:rPr>
                  <a:t>-</a:t>
                </a:r>
                <a:r>
                  <a:rPr lang="ru-RU" sz="1800" dirty="0">
                    <a:solidFill>
                      <a:schemeClr val="bg2">
                        <a:lumMod val="40000"/>
                        <a:lumOff val="60000"/>
                      </a:schemeClr>
                    </a:solidFill>
                  </a:rPr>
                  <a:t>?</a:t>
                </a:r>
                <a14:m>
                  <m:oMath xmlns:m="http://schemas.openxmlformats.org/officeDocument/2006/math">
                    <m:r>
                      <a:rPr lang="en-US" sz="1800" b="0" i="1" dirty="0" smtClean="0">
                        <a:solidFill>
                          <a:schemeClr val="bg2">
                            <a:lumMod val="40000"/>
                            <a:lumOff val="60000"/>
                          </a:schemeClr>
                        </a:solidFill>
                        <a:latin typeface="Cambria Math" panose="02040503050406030204" pitchFamily="18" charset="0"/>
                      </a:rPr>
                      <m:t>)</m:t>
                    </m:r>
                  </m:oMath>
                </a14:m>
                <a:r>
                  <a:rPr lang="ru-RU" sz="1800" dirty="0">
                    <a:solidFill>
                      <a:schemeClr val="bg2">
                        <a:lumMod val="40000"/>
                        <a:lumOff val="60000"/>
                      </a:schemeClr>
                    </a:solidFill>
                  </a:rPr>
                  <a:t> </a:t>
                </a:r>
                <a:r>
                  <a:rPr lang="ru-RU" sz="1800" dirty="0"/>
                  <a:t>если весь путь он прошел за 6 дней</a:t>
                </a:r>
                <a:r>
                  <a:rPr lang="en-US" sz="1800" dirty="0"/>
                  <a:t> </a:t>
                </a:r>
                <a14:m>
                  <m:oMath xmlns:m="http://schemas.openxmlformats.org/officeDocument/2006/math">
                    <m:r>
                      <a:rPr lang="en-US" sz="1800" b="0" i="1" smtClean="0">
                        <a:solidFill>
                          <a:schemeClr val="bg2">
                            <a:lumMod val="40000"/>
                            <a:lumOff val="60000"/>
                          </a:schemeClr>
                        </a:solidFill>
                        <a:latin typeface="Cambria Math" panose="02040503050406030204" pitchFamily="18" charset="0"/>
                      </a:rPr>
                      <m:t>(</m:t>
                    </m:r>
                    <m:r>
                      <a:rPr lang="en-US" sz="1800" b="0" i="1" smtClean="0">
                        <a:solidFill>
                          <a:schemeClr val="bg2">
                            <a:lumMod val="40000"/>
                            <a:lumOff val="60000"/>
                          </a:schemeClr>
                        </a:solidFill>
                        <a:latin typeface="Cambria Math" panose="02040503050406030204" pitchFamily="18" charset="0"/>
                      </a:rPr>
                      <m:t>𝑛</m:t>
                    </m:r>
                    <m:r>
                      <a:rPr lang="en-US" sz="1800" b="0" i="1" smtClean="0">
                        <a:solidFill>
                          <a:schemeClr val="bg2">
                            <a:lumMod val="40000"/>
                            <a:lumOff val="60000"/>
                          </a:schemeClr>
                        </a:solidFill>
                        <a:latin typeface="Cambria Math" panose="02040503050406030204" pitchFamily="18" charset="0"/>
                      </a:rPr>
                      <m:t>=6)</m:t>
                    </m:r>
                  </m:oMath>
                </a14:m>
                <a:r>
                  <a:rPr lang="ru-RU" sz="1800" dirty="0"/>
                  <a:t>, а расстояние между городами составляет 120 километров</a:t>
                </a:r>
                <a:r>
                  <a:rPr lang="en-US" sz="1800" dirty="0"/>
                  <a:t> </a:t>
                </a:r>
                <a14:m>
                  <m:oMath xmlns:m="http://schemas.openxmlformats.org/officeDocument/2006/math">
                    <m:r>
                      <a:rPr lang="en-US" sz="1800" b="0" i="1" smtClean="0">
                        <a:solidFill>
                          <a:schemeClr val="bg2">
                            <a:lumMod val="40000"/>
                            <a:lumOff val="60000"/>
                          </a:schemeClr>
                        </a:solidFill>
                        <a:latin typeface="Cambria Math" panose="02040503050406030204" pitchFamily="18" charset="0"/>
                      </a:rPr>
                      <m:t>(</m:t>
                    </m:r>
                    <m:sSub>
                      <m:sSubPr>
                        <m:ctrlPr>
                          <a:rPr lang="en-US" sz="1800" b="0" i="1" smtClean="0">
                            <a:solidFill>
                              <a:schemeClr val="bg2">
                                <a:lumMod val="40000"/>
                                <a:lumOff val="60000"/>
                              </a:schemeClr>
                            </a:solidFill>
                            <a:latin typeface="Cambria Math" panose="02040503050406030204" pitchFamily="18" charset="0"/>
                          </a:rPr>
                        </m:ctrlPr>
                      </m:sSubPr>
                      <m:e>
                        <m:r>
                          <a:rPr lang="en-US" sz="1800" b="0" i="1" smtClean="0">
                            <a:solidFill>
                              <a:schemeClr val="bg2">
                                <a:lumMod val="40000"/>
                                <a:lumOff val="60000"/>
                              </a:schemeClr>
                            </a:solidFill>
                            <a:latin typeface="Cambria Math" panose="02040503050406030204" pitchFamily="18" charset="0"/>
                          </a:rPr>
                          <m:t>𝑆</m:t>
                        </m:r>
                      </m:e>
                      <m:sub>
                        <m:r>
                          <a:rPr lang="en-US" sz="1800" b="0" i="1" smtClean="0">
                            <a:solidFill>
                              <a:schemeClr val="bg2">
                                <a:lumMod val="40000"/>
                                <a:lumOff val="60000"/>
                              </a:schemeClr>
                            </a:solidFill>
                            <a:latin typeface="Cambria Math" panose="02040503050406030204" pitchFamily="18" charset="0"/>
                          </a:rPr>
                          <m:t>6 </m:t>
                        </m:r>
                      </m:sub>
                    </m:sSub>
                  </m:oMath>
                </a14:m>
                <a:r>
                  <a:rPr lang="en-US" sz="1800" dirty="0">
                    <a:solidFill>
                      <a:schemeClr val="bg2">
                        <a:lumMod val="40000"/>
                        <a:lumOff val="60000"/>
                      </a:schemeClr>
                    </a:solidFill>
                  </a:rPr>
                  <a:t>=120)</a:t>
                </a:r>
                <a:r>
                  <a:rPr lang="ru-RU" sz="1800" dirty="0"/>
                  <a:t>.</a:t>
                </a:r>
              </a:p>
            </p:txBody>
          </p:sp>
        </mc:Choice>
        <mc:Fallback xmlns="">
          <p:sp>
            <p:nvSpPr>
              <p:cNvPr id="3" name="Объект 2">
                <a:extLst>
                  <a:ext uri="{FF2B5EF4-FFF2-40B4-BE49-F238E27FC236}">
                    <a16:creationId xmlns:a16="http://schemas.microsoft.com/office/drawing/2014/main" id="{F3AFA6ED-AEA6-4567-8998-B0D2C542A49C}"/>
                  </a:ext>
                </a:extLst>
              </p:cNvPr>
              <p:cNvSpPr>
                <a:spLocks noGrp="1" noRot="1" noChangeAspect="1" noMove="1" noResize="1" noEditPoints="1" noAdjustHandles="1" noChangeArrowheads="1" noChangeShapeType="1" noTextEdit="1"/>
              </p:cNvSpPr>
              <p:nvPr>
                <p:ph idx="1"/>
              </p:nvPr>
            </p:nvSpPr>
            <p:spPr>
              <a:xfrm>
                <a:off x="782426" y="980389"/>
                <a:ext cx="10624008" cy="1730728"/>
              </a:xfrm>
              <a:blipFill>
                <a:blip r:embed="rId3"/>
                <a:stretch>
                  <a:fillRect l="-115" t="-3873" b="-3873"/>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44B497BD-7157-4D58-AA85-E72D81454F83}"/>
                  </a:ext>
                </a:extLst>
              </p:cNvPr>
              <p:cNvSpPr txBox="1"/>
              <p:nvPr/>
            </p:nvSpPr>
            <p:spPr>
              <a:xfrm>
                <a:off x="782426" y="3174614"/>
                <a:ext cx="10767423" cy="2754152"/>
              </a:xfrm>
              <a:prstGeom prst="rect">
                <a:avLst/>
              </a:prstGeom>
              <a:noFill/>
            </p:spPr>
            <p:txBody>
              <a:bodyPr wrap="square" rtlCol="0">
                <a:spAutoFit/>
              </a:bodyPr>
              <a:lstStyle/>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sSub>
                      <m:sSub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ctrlPr>
                      </m:sSubPr>
                      <m:e>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𝑆</m:t>
                        </m:r>
                      </m:e>
                      <m:sub>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6</m:t>
                        </m:r>
                      </m:sub>
                    </m:sSub>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a:t>
                </a:r>
                <a:r>
                  <a:rPr kumimoji="0" lang="en-US" sz="20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j-cs"/>
                  </a:rPr>
                  <a:t>120</a:t>
                </a:r>
                <a:r>
                  <a:rPr kumimoji="0" lang="ru-RU" sz="20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j-cs"/>
                  </a:rPr>
                  <a:t>                </a:t>
                </a:r>
                <a:r>
                  <a:rPr kumimoji="0" lang="en-US" sz="20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j-cs"/>
                  </a:rPr>
                  <a:t>1)</a:t>
                </a:r>
                <a:r>
                  <a:rPr kumimoji="0" lang="ru-RU" sz="20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j-cs"/>
                  </a:rPr>
                  <a:t>       </a:t>
                </a:r>
                <a14:m>
                  <m:oMath xmlns:m="http://schemas.openxmlformats.org/officeDocument/2006/math">
                    <m:sSub>
                      <m:sSubPr>
                        <m:ctrlPr>
                          <a:rPr kumimoji="0" lang="ru-RU" sz="24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sSubPr>
                      <m:e>
                        <m:r>
                          <a:rPr kumimoji="0" lang="en-US" sz="24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𝑆</m:t>
                        </m:r>
                      </m:e>
                      <m:sub>
                        <m:r>
                          <a:rPr kumimoji="0" lang="en-US" sz="24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𝑛</m:t>
                        </m:r>
                      </m:sub>
                    </m:sSub>
                  </m:oMath>
                </a14:m>
                <a:r>
                  <a:rPr kumimoji="0" lang="en-US" sz="2400" b="0" i="0" u="none" strike="noStrike" kern="1200" cap="none" spc="0" normalizeH="0" baseline="0" noProof="0" dirty="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a:t>=</a:t>
                </a:r>
                <a14:m>
                  <m:oMath xmlns:m="http://schemas.openxmlformats.org/officeDocument/2006/math">
                    <m:f>
                      <m:fPr>
                        <m:ctrlP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fPr>
                      <m:num>
                        <m:d>
                          <m:dPr>
                            <m:ctrlP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dPr>
                          <m:e>
                            <m:sSub>
                              <m:sSubPr>
                                <m:ctrlP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sSubPr>
                              <m:e>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𝑎</m:t>
                                </m:r>
                              </m:e>
                              <m:sub>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1</m:t>
                                </m:r>
                              </m:sub>
                            </m:sSub>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m:t>
                            </m:r>
                            <m:sSub>
                              <m:sSubPr>
                                <m:ctrlP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sSubPr>
                              <m:e>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𝑎</m:t>
                                </m:r>
                              </m:e>
                              <m:sub>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𝑛</m:t>
                                </m:r>
                              </m:sub>
                            </m:sSub>
                          </m:e>
                        </m:d>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𝑛</m:t>
                        </m:r>
                      </m:num>
                      <m:den>
                        <m:r>
                          <a:rPr kumimoji="0" lang="en-US" sz="24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2</m:t>
                        </m:r>
                      </m:den>
                    </m:f>
                  </m:oMath>
                </a14:m>
                <a:r>
                  <a:rPr kumimoji="0" lang="en-US" sz="24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j-cs"/>
                  </a:rPr>
                  <a:t>  =&gt; </a:t>
                </a:r>
                <a14:m>
                  <m:oMath xmlns:m="http://schemas.openxmlformats.org/officeDocument/2006/math">
                    <m:r>
                      <a:rPr kumimoji="0" lang="en-US" sz="24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120=</m:t>
                    </m:r>
                    <m:f>
                      <m:fPr>
                        <m:ctrlPr>
                          <a:rPr kumimoji="0" lang="en-US" sz="24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fPr>
                      <m:num>
                        <m:d>
                          <m:dPr>
                            <m:ctrlPr>
                              <a:rPr kumimoji="0" lang="en-US" sz="24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dPr>
                          <m:e>
                            <m:r>
                              <a:rPr kumimoji="0" lang="en-US" sz="24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10+</m:t>
                            </m:r>
                            <m:sSub>
                              <m:sSubPr>
                                <m:ctrlPr>
                                  <a:rPr kumimoji="0" lang="en-US" sz="24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sSubPr>
                              <m:e>
                                <m:r>
                                  <a:rPr kumimoji="0" lang="en-US" sz="24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𝑎</m:t>
                                </m:r>
                              </m:e>
                              <m:sub>
                                <m:r>
                                  <a:rPr kumimoji="0" lang="en-US" sz="24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6</m:t>
                                </m:r>
                              </m:sub>
                            </m:sSub>
                          </m:e>
                        </m:d>
                        <m:r>
                          <a:rPr kumimoji="0" lang="en-US" sz="2400" b="0" i="1" u="none" strike="sng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6</m:t>
                        </m:r>
                      </m:num>
                      <m:den>
                        <m:r>
                          <a:rPr kumimoji="0" lang="en-US" sz="2400" b="0" i="1" u="none" strike="sng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2</m:t>
                        </m:r>
                      </m:den>
                    </m:f>
                  </m:oMath>
                </a14:m>
                <a:r>
                  <a:rPr kumimoji="0" lang="en-US" sz="24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j-cs"/>
                  </a:rPr>
                  <a:t>  =&gt; </a:t>
                </a:r>
                <a14:m>
                  <m:oMath xmlns:m="http://schemas.openxmlformats.org/officeDocument/2006/math">
                    <m:r>
                      <a:rPr kumimoji="0" lang="en-US" sz="22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10+</m:t>
                    </m:r>
                    <m:sSub>
                      <m:sSubPr>
                        <m:ctrlPr>
                          <a:rPr kumimoji="0" lang="en-US" sz="22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sSubPr>
                      <m:e>
                        <m:r>
                          <a:rPr kumimoji="0" lang="en-US" sz="22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𝑎</m:t>
                        </m:r>
                      </m:e>
                      <m:sub>
                        <m:r>
                          <a:rPr kumimoji="0" lang="en-US" sz="22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6</m:t>
                        </m:r>
                      </m:sub>
                    </m:sSub>
                  </m:oMath>
                </a14:m>
                <a:r>
                  <a:rPr kumimoji="0" lang="en-US" sz="2200" b="0" i="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=40 </a:t>
                </a:r>
                <a:r>
                  <a:rPr kumimoji="0" lang="en-US" sz="2200" b="0" i="0" u="none" strike="noStrike" kern="1200" cap="none" spc="0" normalizeH="0" baseline="0" noProof="0" dirty="0">
                    <a:ln>
                      <a:noFill/>
                    </a:ln>
                    <a:effectLst/>
                    <a:uLnTx/>
                    <a:uFillTx/>
                    <a:latin typeface="Cambria Math" panose="02040503050406030204" pitchFamily="18" charset="0"/>
                    <a:ea typeface="Cambria Math" panose="02040503050406030204" pitchFamily="18" charset="0"/>
                    <a:cs typeface="+mj-cs"/>
                  </a:rPr>
                  <a:t>=&gt; </a:t>
                </a:r>
                <a14:m>
                  <m:oMath xmlns:m="http://schemas.openxmlformats.org/officeDocument/2006/math">
                    <m:sSub>
                      <m:sSubPr>
                        <m:ctrlPr>
                          <a:rPr kumimoji="0" lang="en-US" sz="22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sSubPr>
                      <m:e>
                        <m:r>
                          <a:rPr kumimoji="0" lang="en-US" sz="22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𝑎</m:t>
                        </m:r>
                      </m:e>
                      <m:sub>
                        <m:r>
                          <a:rPr kumimoji="0" lang="en-US" sz="22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6</m:t>
                        </m:r>
                      </m:sub>
                    </m:sSub>
                  </m:oMath>
                </a14:m>
                <a:r>
                  <a:rPr kumimoji="0" lang="en-US" sz="2200" b="0" i="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=30</a:t>
                </a:r>
                <a:endParaRPr kumimoji="0" lang="ru-RU" sz="2200" b="0" i="0" u="none" strike="noStrike" kern="1200" cap="none" spc="0" normalizeH="0" baseline="0" noProof="0" dirty="0">
                  <a:ln>
                    <a:noFill/>
                  </a:ln>
                  <a:effectLst/>
                  <a:uLnTx/>
                  <a:uFillTx/>
                  <a:latin typeface="Cambria Math" panose="02040503050406030204" pitchFamily="18" charset="0"/>
                  <a:ea typeface="Cambria Math" panose="02040503050406030204" pitchFamily="18" charset="0"/>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sSub>
                      <m:sSub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Cambria Math" panose="02040503050406030204" pitchFamily="18" charset="0"/>
                            <a:cs typeface="+mj-cs"/>
                          </a:rPr>
                        </m:ctrlPr>
                      </m:sSubPr>
                      <m:e>
                        <m:r>
                          <a:rPr kumimoji="0" lang="en-US" sz="2000" b="0" i="1" u="none" strike="noStrike" kern="1200" cap="none" spc="0" normalizeH="0" baseline="0" noProof="0">
                            <a:ln>
                              <a:noFill/>
                            </a:ln>
                            <a:solidFill>
                              <a:prstClr val="white"/>
                            </a:solidFill>
                            <a:effectLst/>
                            <a:uLnTx/>
                            <a:uFillTx/>
                            <a:latin typeface="Cambria Math" panose="02040503050406030204" pitchFamily="18" charset="0"/>
                            <a:ea typeface="Cambria Math" panose="02040503050406030204" pitchFamily="18" charset="0"/>
                            <a:cs typeface="+mj-cs"/>
                          </a:rPr>
                          <m:t>𝑎</m:t>
                        </m:r>
                      </m:e>
                      <m:sub>
                        <m:r>
                          <a:rPr kumimoji="0" lang="en-US" sz="2000" b="0" i="1" u="none" strike="noStrike" kern="1200" cap="none" spc="0" normalizeH="0" baseline="0" noProof="0">
                            <a:ln>
                              <a:noFill/>
                            </a:ln>
                            <a:solidFill>
                              <a:prstClr val="white"/>
                            </a:solidFill>
                            <a:effectLst/>
                            <a:uLnTx/>
                            <a:uFillTx/>
                            <a:latin typeface="Cambria Math" panose="02040503050406030204" pitchFamily="18" charset="0"/>
                            <a:ea typeface="Cambria Math" panose="02040503050406030204" pitchFamily="18" charset="0"/>
                            <a:cs typeface="+mj-cs"/>
                          </a:rPr>
                          <m:t>1</m:t>
                        </m:r>
                      </m:sub>
                    </m:sSub>
                  </m:oMath>
                </a14:m>
                <a:r>
                  <a:rPr kumimoji="0" lang="en-US" sz="20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j-cs"/>
                  </a:rPr>
                  <a:t>=</a:t>
                </a:r>
                <a:r>
                  <a:rPr lang="en-US" sz="2000" dirty="0">
                    <a:solidFill>
                      <a:prstClr val="white"/>
                    </a:solidFill>
                    <a:latin typeface="Cambria Math" panose="02040503050406030204" pitchFamily="18" charset="0"/>
                    <a:ea typeface="Cambria Math" panose="02040503050406030204" pitchFamily="18" charset="0"/>
                    <a:cs typeface="+mj-cs"/>
                  </a:rPr>
                  <a:t>1</a:t>
                </a:r>
                <a:r>
                  <a:rPr kumimoji="0" lang="en-US" sz="20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j-cs"/>
                  </a:rPr>
                  <a:t>0</a:t>
                </a:r>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r>
                  <a:rPr kumimoji="0" lang="en-US" sz="20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j-cs"/>
                  </a:rPr>
                  <a:t>2)       </a:t>
                </a:r>
                <a14:m>
                  <m:oMath xmlns:m="http://schemas.openxmlformats.org/officeDocument/2006/math">
                    <m:sSub>
                      <m:sSubPr>
                        <m:ctrlP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sSubPr>
                      <m:e>
                        <m: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𝑎</m:t>
                        </m:r>
                      </m:e>
                      <m:sub>
                        <m: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𝑛</m:t>
                        </m:r>
                      </m:sub>
                    </m:sSub>
                  </m:oMath>
                </a14:m>
                <a:r>
                  <a:rPr kumimoji="0" lang="en-US" sz="2000" b="0" i="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a:t>
                </a:r>
                <a14:m>
                  <m:oMath xmlns:m="http://schemas.openxmlformats.org/officeDocument/2006/math">
                    <m:sSub>
                      <m:sSubPr>
                        <m:ctrlPr>
                          <a:rPr kumimoji="0" lang="en-US" sz="20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sSubPr>
                      <m:e>
                        <m:r>
                          <a:rPr kumimoji="0" lang="en-US" sz="20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𝑎</m:t>
                        </m:r>
                      </m:e>
                      <m:sub>
                        <m:r>
                          <a:rPr kumimoji="0" lang="en-US" sz="20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1</m:t>
                        </m:r>
                      </m:sub>
                    </m:sSub>
                    <m:r>
                      <a:rPr kumimoji="0" lang="en-US" sz="20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m:t>
                    </m:r>
                    <m:r>
                      <a:rPr kumimoji="0" lang="en-US" sz="20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𝑑</m:t>
                    </m:r>
                    <m:r>
                      <a:rPr kumimoji="0" lang="en-US" sz="20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m:t>
                    </m:r>
                    <m:r>
                      <a:rPr kumimoji="0" lang="en-US" sz="20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𝑛</m:t>
                    </m:r>
                    <m:r>
                      <a:rPr kumimoji="0" lang="en-US" sz="20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−1)</m:t>
                    </m:r>
                  </m:oMath>
                </a14:m>
                <a:r>
                  <a:rPr kumimoji="0" lang="en-US" sz="2000" b="0" i="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  </a:t>
                </a:r>
                <a:r>
                  <a:rPr kumimoji="0" lang="en-US" sz="2000" b="0" i="0" u="none" strike="noStrike" kern="1200" cap="none" spc="0" normalizeH="0" baseline="0" noProof="0" dirty="0">
                    <a:ln>
                      <a:noFill/>
                    </a:ln>
                    <a:effectLst/>
                    <a:uLnTx/>
                    <a:uFillTx/>
                    <a:latin typeface="Cambria Math" panose="02040503050406030204" pitchFamily="18" charset="0"/>
                    <a:ea typeface="Cambria Math" panose="02040503050406030204" pitchFamily="18" charset="0"/>
                    <a:cs typeface="+mj-cs"/>
                  </a:rPr>
                  <a:t>=&gt;  </a:t>
                </a:r>
                <a14:m>
                  <m:oMath xmlns:m="http://schemas.openxmlformats.org/officeDocument/2006/math">
                    <m:sSub>
                      <m:sSubPr>
                        <m:ctrlP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sSubPr>
                      <m:e>
                        <m: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𝑎</m:t>
                        </m:r>
                      </m:e>
                      <m:sub>
                        <m: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6</m:t>
                        </m:r>
                      </m:sub>
                    </m:sSub>
                    <m: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m:t>
                    </m:r>
                    <m:sSub>
                      <m:sSubPr>
                        <m:ctrlP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sSubPr>
                      <m:e>
                        <m: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𝑎</m:t>
                        </m:r>
                      </m:e>
                      <m:sub>
                        <m: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1</m:t>
                        </m:r>
                      </m:sub>
                    </m:sSub>
                    <m: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+5</m:t>
                    </m:r>
                    <m: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𝑑</m:t>
                    </m:r>
                  </m:oMath>
                </a14:m>
                <a:r>
                  <a:rPr kumimoji="0" lang="en-US" sz="2000" b="0" i="0" u="none" strike="noStrike" kern="1200" cap="none" spc="0" normalizeH="0" baseline="0" noProof="0" dirty="0">
                    <a:ln>
                      <a:noFill/>
                    </a:ln>
                    <a:effectLst/>
                    <a:uLnTx/>
                    <a:uFillTx/>
                    <a:latin typeface="Cambria Math" panose="02040503050406030204" pitchFamily="18" charset="0"/>
                    <a:ea typeface="Cambria Math" panose="02040503050406030204" pitchFamily="18" charset="0"/>
                    <a:cs typeface="+mj-cs"/>
                  </a:rPr>
                  <a:t>  =&gt;  </a:t>
                </a:r>
                <a14:m>
                  <m:oMath xmlns:m="http://schemas.openxmlformats.org/officeDocument/2006/math">
                    <m: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30=10+5</m:t>
                    </m:r>
                    <m: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𝑑</m:t>
                    </m:r>
                  </m:oMath>
                </a14:m>
                <a:r>
                  <a:rPr kumimoji="0" lang="en-US" sz="2000" b="0" i="0" u="none" strike="noStrike" kern="1200" cap="none" spc="0" normalizeH="0" baseline="0" noProof="0" dirty="0">
                    <a:ln>
                      <a:noFill/>
                    </a:ln>
                    <a:effectLst/>
                    <a:uLnTx/>
                    <a:uFillTx/>
                    <a:latin typeface="Cambria Math" panose="02040503050406030204" pitchFamily="18" charset="0"/>
                    <a:ea typeface="Cambria Math" panose="02040503050406030204" pitchFamily="18" charset="0"/>
                    <a:cs typeface="+mj-cs"/>
                  </a:rPr>
                  <a:t>  =&gt;  </a:t>
                </a:r>
                <a14:m>
                  <m:oMath xmlns:m="http://schemas.openxmlformats.org/officeDocument/2006/math">
                    <m: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5</m:t>
                    </m:r>
                    <m: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𝑑</m:t>
                    </m:r>
                    <m: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=20</m:t>
                    </m:r>
                  </m:oMath>
                </a14:m>
                <a:endParaRPr kumimoji="0" lang="en-US" sz="2000" b="0" i="0" u="none" strike="noStrike" kern="1200" cap="none" spc="0" normalizeH="0" baseline="0" noProof="0" dirty="0">
                  <a:ln>
                    <a:noFill/>
                  </a:ln>
                  <a:effectLst/>
                  <a:uLnTx/>
                  <a:uFillTx/>
                  <a:latin typeface="Cambria Math" panose="02040503050406030204" pitchFamily="18" charset="0"/>
                  <a:ea typeface="Cambria Math" panose="02040503050406030204" pitchFamily="18" charset="0"/>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14:m>
                  <m:oMath xmlns:m="http://schemas.openxmlformats.org/officeDocument/2006/math">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𝑛</m:t>
                    </m:r>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=6</m:t>
                    </m:r>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=&gt;  </a:t>
                </a:r>
                <a14:m>
                  <m:oMath xmlns:m="http://schemas.openxmlformats.org/officeDocument/2006/math">
                    <m: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mj-ea"/>
                        <a:cs typeface="+mj-cs"/>
                      </a:rPr>
                      <m:t>𝑑</m:t>
                    </m:r>
                    <m:r>
                      <a:rPr kumimoji="0" lang="en-US" sz="20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mj-ea"/>
                        <a:cs typeface="+mj-cs"/>
                      </a:rPr>
                      <m:t>=4</m:t>
                    </m:r>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14:m>
                  <m:oMath xmlns:m="http://schemas.openxmlformats.org/officeDocument/2006/math">
                    <m:sSub>
                      <m:sSubPr>
                        <m:ctrlPr>
                          <a:rPr kumimoji="0" lang="en-US" sz="2000" b="0" i="1" u="none" strike="noStrike" kern="1200" cap="none" spc="0" normalizeH="0" baseline="0" noProof="0" dirty="0" smtClean="0">
                            <a:ln>
                              <a:noFill/>
                            </a:ln>
                            <a:solidFill>
                              <a:prstClr val="white"/>
                            </a:solidFill>
                            <a:effectLst/>
                            <a:uLnTx/>
                            <a:uFillTx/>
                            <a:latin typeface="Cambria Math" panose="02040503050406030204" pitchFamily="18" charset="0"/>
                            <a:ea typeface="+mj-ea"/>
                            <a:cs typeface="+mj-cs"/>
                          </a:rPr>
                        </m:ctrlPr>
                      </m:sSubPr>
                      <m:e>
                        <m:r>
                          <a:rPr kumimoji="0" lang="en-US" sz="2000" b="0" i="1" u="none" strike="noStrike" kern="1200" cap="none" spc="0" normalizeH="0" baseline="0" noProof="0" dirty="0" smtClean="0">
                            <a:ln>
                              <a:noFill/>
                            </a:ln>
                            <a:solidFill>
                              <a:prstClr val="white"/>
                            </a:solidFill>
                            <a:effectLst/>
                            <a:uLnTx/>
                            <a:uFillTx/>
                            <a:latin typeface="Cambria Math" panose="02040503050406030204" pitchFamily="18" charset="0"/>
                            <a:ea typeface="+mj-ea"/>
                            <a:cs typeface="+mj-cs"/>
                          </a:rPr>
                          <m:t>𝑎</m:t>
                        </m:r>
                      </m:e>
                      <m:sub>
                        <m:r>
                          <a:rPr kumimoji="0" lang="en-US" sz="2000" b="0" i="1" u="none" strike="noStrike" kern="1200" cap="none" spc="0" normalizeH="0" baseline="0" noProof="0" dirty="0" smtClean="0">
                            <a:ln>
                              <a:noFill/>
                            </a:ln>
                            <a:solidFill>
                              <a:prstClr val="white"/>
                            </a:solidFill>
                            <a:effectLst/>
                            <a:uLnTx/>
                            <a:uFillTx/>
                            <a:latin typeface="Cambria Math" panose="02040503050406030204" pitchFamily="18" charset="0"/>
                            <a:ea typeface="+mj-ea"/>
                            <a:cs typeface="+mj-cs"/>
                          </a:rPr>
                          <m:t>1</m:t>
                        </m:r>
                      </m:sub>
                    </m:sSub>
                    <m:r>
                      <a:rPr kumimoji="0" lang="en-US" sz="2000" b="0" i="1" u="none" strike="noStrike" kern="1200" cap="none" spc="0" normalizeH="0" baseline="0" noProof="0" dirty="0" smtClean="0">
                        <a:ln>
                          <a:noFill/>
                        </a:ln>
                        <a:solidFill>
                          <a:prstClr val="white"/>
                        </a:solidFill>
                        <a:effectLst/>
                        <a:uLnTx/>
                        <a:uFillTx/>
                        <a:latin typeface="Cambria Math" panose="02040503050406030204" pitchFamily="18" charset="0"/>
                        <a:ea typeface="+mj-ea"/>
                        <a:cs typeface="+mj-cs"/>
                      </a:rPr>
                      <m:t>=10</m:t>
                    </m:r>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endPar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rPr>
                  <a:t>_________</a:t>
                </a:r>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                                               </a:t>
                </a:r>
                <a14:m>
                  <m:oMath xmlns:m="http://schemas.openxmlformats.org/officeDocument/2006/math">
                    <m:sSub>
                      <m:sSub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ctrlPr>
                      </m:sSubPr>
                      <m:e>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𝑎</m:t>
                        </m:r>
                      </m:e>
                      <m:sub>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2</m:t>
                        </m:r>
                      </m:sub>
                    </m:sSub>
                  </m:oMath>
                </a14:m>
                <a:r>
                  <a:rPr kumimoji="0" lang="en-US" sz="2000" b="0" i="0" u="none" strike="noStrike" kern="1200" cap="none" spc="0" normalizeH="0" baseline="0" noProof="0" dirty="0">
                    <a:ln>
                      <a:noFill/>
                    </a:ln>
                    <a:solidFill>
                      <a:prstClr val="white"/>
                    </a:solidFill>
                    <a:effectLst/>
                    <a:uLnTx/>
                    <a:uFillTx/>
                    <a:latin typeface="Century Gothic" panose="020B0502020202020204"/>
                    <a:ea typeface="+mj-ea"/>
                    <a:cs typeface="+mj-cs"/>
                  </a:rPr>
                  <a:t>=</a:t>
                </a:r>
                <a:r>
                  <a:rPr kumimoji="0" lang="en-US" sz="2000" b="0" i="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j-cs"/>
                  </a:rPr>
                  <a:t>14</a:t>
                </a:r>
                <a:endParaRPr kumimoji="0" lang="ru-RU" sz="2000" b="0" i="0" u="none" strike="noStrike" kern="1200" cap="none" spc="0" normalizeH="0" baseline="0" noProof="0" dirty="0">
                  <a:ln>
                    <a:noFill/>
                  </a:ln>
                  <a:solidFill>
                    <a:prstClr val="white"/>
                  </a:solidFill>
                  <a:effectLst/>
                  <a:uLnTx/>
                  <a:uFillTx/>
                  <a:latin typeface="Century Gothic" panose="020B0502020202020204"/>
                  <a:ea typeface="+mj-ea"/>
                  <a:cs typeface="+mj-cs"/>
                </a:endParaRPr>
              </a:p>
              <a:p>
                <a:pPr marL="342900" marR="0" lvl="0" indent="-342900" algn="l" defTabSz="457200" rtl="0" eaLnBrk="1" fontAlgn="auto" latinLnBrk="0" hangingPunct="1">
                  <a:lnSpc>
                    <a:spcPct val="100000"/>
                  </a:lnSpc>
                  <a:spcBef>
                    <a:spcPts val="1000"/>
                  </a:spcBef>
                  <a:spcAft>
                    <a:spcPts val="0"/>
                  </a:spcAft>
                  <a:buClr>
                    <a:srgbClr val="1E5155">
                      <a:lumMod val="40000"/>
                      <a:lumOff val="60000"/>
                    </a:srgbClr>
                  </a:buClr>
                  <a:buSzPct val="80000"/>
                  <a:buFont typeface="Wingdings 3" charset="2"/>
                  <a:buChar char=""/>
                  <a:tabLst/>
                  <a:defRPr/>
                </a:pPr>
                <a:r>
                  <a:rPr lang="en-US" sz="2400" i="1" dirty="0">
                    <a:solidFill>
                      <a:prstClr val="white"/>
                    </a:solidFill>
                    <a:latin typeface="Century Gothic" panose="020B0502020202020204"/>
                    <a:ea typeface="+mj-ea"/>
                    <a:cs typeface="+mj-cs"/>
                  </a:rPr>
                  <a:t> </a:t>
                </a:r>
                <a14:m>
                  <m:oMath xmlns:m="http://schemas.openxmlformats.org/officeDocument/2006/math">
                    <m:sSub>
                      <m:sSubPr>
                        <m:ctrlPr>
                          <a:rPr lang="en-US" sz="2400" i="1" smtClean="0">
                            <a:solidFill>
                              <a:prstClr val="white"/>
                            </a:solidFill>
                            <a:latin typeface="Cambria Math" panose="02040503050406030204" pitchFamily="18" charset="0"/>
                            <a:ea typeface="+mj-ea"/>
                            <a:cs typeface="+mj-cs"/>
                          </a:rPr>
                        </m:ctrlPr>
                      </m:sSubPr>
                      <m:e>
                        <m:r>
                          <a:rPr lang="en-US" sz="2400" b="0" i="1" smtClean="0">
                            <a:solidFill>
                              <a:prstClr val="white"/>
                            </a:solidFill>
                            <a:latin typeface="Cambria Math" panose="02040503050406030204" pitchFamily="18" charset="0"/>
                            <a:ea typeface="+mj-ea"/>
                            <a:cs typeface="+mj-cs"/>
                          </a:rPr>
                          <m:t>𝑎</m:t>
                        </m:r>
                      </m:e>
                      <m:sub>
                        <m:r>
                          <a:rPr lang="en-US" sz="2400" b="0" i="1" smtClean="0">
                            <a:solidFill>
                              <a:prstClr val="white"/>
                            </a:solidFill>
                            <a:latin typeface="Cambria Math" panose="02040503050406030204" pitchFamily="18" charset="0"/>
                            <a:ea typeface="+mj-ea"/>
                            <a:cs typeface="+mj-cs"/>
                          </a:rPr>
                          <m:t>3</m:t>
                        </m:r>
                      </m:sub>
                    </m:sSub>
                  </m:oMath>
                </a14:m>
                <a:r>
                  <a:rPr kumimoji="0" lang="en-US" sz="2400" b="0" i="1" u="none" strike="noStrike" kern="1200" cap="none" spc="0" normalizeH="0" baseline="0" noProof="0" dirty="0">
                    <a:ln>
                      <a:noFill/>
                    </a:ln>
                    <a:solidFill>
                      <a:prstClr val="white"/>
                    </a:solidFill>
                    <a:effectLst/>
                    <a:uLnTx/>
                    <a:uFillTx/>
                    <a:latin typeface="Century Gothic" panose="020B0502020202020204"/>
                    <a:ea typeface="+mj-ea"/>
                    <a:cs typeface="+mj-cs"/>
                  </a:rPr>
                  <a:t>-</a:t>
                </a:r>
                <a:r>
                  <a:rPr kumimoji="0" lang="ru-RU" sz="2400" b="0" i="1" u="none" strike="noStrike" kern="1200" cap="none" spc="0" normalizeH="0" baseline="0" noProof="0" dirty="0">
                    <a:ln>
                      <a:noFill/>
                    </a:ln>
                    <a:solidFill>
                      <a:prstClr val="white"/>
                    </a:solidFill>
                    <a:effectLst/>
                    <a:uLnTx/>
                    <a:uFillTx/>
                    <a:latin typeface="Century Gothic" panose="020B0502020202020204"/>
                    <a:ea typeface="+mj-ea"/>
                    <a:cs typeface="+mj-cs"/>
                  </a:rPr>
                  <a:t>?                                            </a:t>
                </a:r>
                <a:r>
                  <a:rPr kumimoji="0" lang="ru-RU" sz="2400" b="0" i="1" u="none" strike="noStrike" kern="1200" cap="none" spc="0" normalizeH="0" noProof="0" dirty="0">
                    <a:ln>
                      <a:noFill/>
                    </a:ln>
                    <a:solidFill>
                      <a:prstClr val="white"/>
                    </a:solidFill>
                    <a:effectLst/>
                    <a:uLnTx/>
                    <a:uFillTx/>
                    <a:latin typeface="Century Gothic" panose="020B0502020202020204"/>
                    <a:ea typeface="+mj-ea"/>
                    <a:cs typeface="+mj-cs"/>
                  </a:rPr>
                  <a:t> </a:t>
                </a:r>
                <a14:m>
                  <m:oMath xmlns:m="http://schemas.openxmlformats.org/officeDocument/2006/math">
                    <m:sSub>
                      <m:sSubPr>
                        <m:ctrlPr>
                          <a:rPr kumimoji="0" lang="ru-RU"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ctrlPr>
                      </m:sSubPr>
                      <m:e>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𝑎</m:t>
                        </m:r>
                      </m:e>
                      <m:sub>
                        <m: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j-ea"/>
                            <a:cs typeface="+mj-cs"/>
                          </a:rPr>
                          <m:t>3</m:t>
                        </m:r>
                      </m:sub>
                    </m:sSub>
                  </m:oMath>
                </a14:m>
                <a:r>
                  <a:rPr kumimoji="0" lang="en-US" sz="2000" b="0" i="1" u="none" strike="noStrike" kern="1200" cap="none" spc="0" normalizeH="0" baseline="0" noProof="0" dirty="0">
                    <a:ln>
                      <a:noFill/>
                    </a:ln>
                    <a:solidFill>
                      <a:prstClr val="white"/>
                    </a:solidFill>
                    <a:effectLst/>
                    <a:uLnTx/>
                    <a:uFillTx/>
                    <a:latin typeface="Century Gothic" panose="020B0502020202020204"/>
                    <a:ea typeface="+mj-ea"/>
                    <a:cs typeface="+mj-cs"/>
                  </a:rPr>
                  <a:t>=</a:t>
                </a:r>
                <a:r>
                  <a:rPr kumimoji="0" lang="en-US" sz="2000" b="0"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j-cs"/>
                  </a:rPr>
                  <a:t>18</a:t>
                </a:r>
                <a:r>
                  <a:rPr kumimoji="0" lang="ru-RU" sz="2000" b="0" i="1" u="none" strike="noStrike" kern="1200" cap="none" spc="0" normalizeH="0" baseline="0" noProof="0" dirty="0">
                    <a:ln>
                      <a:noFill/>
                    </a:ln>
                    <a:solidFill>
                      <a:prstClr val="white"/>
                    </a:solidFill>
                    <a:effectLst/>
                    <a:uLnTx/>
                    <a:uFillTx/>
                    <a:latin typeface="Cambria Math" panose="02040503050406030204" pitchFamily="18" charset="0"/>
                    <a:ea typeface="Cambria Math" panose="02040503050406030204" pitchFamily="18" charset="0"/>
                    <a:cs typeface="+mj-cs"/>
                  </a:rPr>
                  <a:t> </a:t>
                </a:r>
                <a:r>
                  <a:rPr kumimoji="0" lang="ru-RU" sz="2000" b="0" i="1" u="none" strike="noStrike" kern="1200" cap="none" spc="0" normalizeH="0" baseline="0" noProof="0" dirty="0">
                    <a:ln>
                      <a:noFill/>
                    </a:ln>
                    <a:solidFill>
                      <a:prstClr val="white"/>
                    </a:solidFill>
                    <a:effectLst/>
                    <a:uLnTx/>
                    <a:uFillTx/>
                    <a:latin typeface="Century Gothic" panose="020B0502020202020204"/>
                    <a:ea typeface="+mj-ea"/>
                    <a:cs typeface="+mj-cs"/>
                  </a:rPr>
                  <a:t>  </a:t>
                </a:r>
                <a:endParaRPr kumimoji="0" lang="en-US" sz="2000" b="0" i="1" u="none" strike="noStrike" kern="1200" cap="none" spc="0" normalizeH="0" baseline="0" noProof="0" dirty="0">
                  <a:ln>
                    <a:noFill/>
                  </a:ln>
                  <a:solidFill>
                    <a:prstClr val="white"/>
                  </a:solidFill>
                  <a:effectLst/>
                  <a:uLnTx/>
                  <a:uFillTx/>
                  <a:latin typeface="Century Gothic" panose="020B0502020202020204"/>
                  <a:ea typeface="+mj-ea"/>
                  <a:cs typeface="+mj-cs"/>
                </a:endParaRPr>
              </a:p>
              <a:p>
                <a:r>
                  <a:rPr lang="en-US" sz="2000" dirty="0"/>
                  <a:t>                                                                                        </a:t>
                </a:r>
                <a:r>
                  <a:rPr lang="ru-RU" sz="2000" dirty="0"/>
                  <a:t>Ответ: 18</a:t>
                </a:r>
              </a:p>
            </p:txBody>
          </p:sp>
        </mc:Choice>
        <mc:Fallback xmlns="">
          <p:sp>
            <p:nvSpPr>
              <p:cNvPr id="4" name="TextBox 3">
                <a:extLst>
                  <a:ext uri="{FF2B5EF4-FFF2-40B4-BE49-F238E27FC236}">
                    <a16:creationId xmlns:a16="http://schemas.microsoft.com/office/drawing/2014/main" id="{44B497BD-7157-4D58-AA85-E72D81454F83}"/>
                  </a:ext>
                </a:extLst>
              </p:cNvPr>
              <p:cNvSpPr txBox="1">
                <a:spLocks noRot="1" noChangeAspect="1" noMove="1" noResize="1" noEditPoints="1" noAdjustHandles="1" noChangeArrowheads="1" noChangeShapeType="1" noTextEdit="1"/>
              </p:cNvSpPr>
              <p:nvPr/>
            </p:nvSpPr>
            <p:spPr>
              <a:xfrm>
                <a:off x="782426" y="3174614"/>
                <a:ext cx="10767423" cy="2754152"/>
              </a:xfrm>
              <a:prstGeom prst="rect">
                <a:avLst/>
              </a:prstGeom>
              <a:blipFill>
                <a:blip r:embed="rId4"/>
                <a:stretch>
                  <a:fillRect l="-453" b="-2876"/>
                </a:stretch>
              </a:blipFill>
            </p:spPr>
            <p:txBody>
              <a:bodyPr/>
              <a:lstStyle/>
              <a:p>
                <a:r>
                  <a:rPr lang="ru-RU">
                    <a:noFill/>
                  </a:rPr>
                  <a:t> </a:t>
                </a:r>
              </a:p>
            </p:txBody>
          </p:sp>
        </mc:Fallback>
      </mc:AlternateContent>
      <p:sp>
        <p:nvSpPr>
          <p:cNvPr id="5" name="TextBox 4">
            <a:extLst>
              <a:ext uri="{FF2B5EF4-FFF2-40B4-BE49-F238E27FC236}">
                <a16:creationId xmlns:a16="http://schemas.microsoft.com/office/drawing/2014/main" id="{9AC69C85-A6B8-4DB0-A314-2AFEF26C68DE}"/>
              </a:ext>
            </a:extLst>
          </p:cNvPr>
          <p:cNvSpPr txBox="1"/>
          <p:nvPr/>
        </p:nvSpPr>
        <p:spPr>
          <a:xfrm>
            <a:off x="7554898" y="3043809"/>
            <a:ext cx="312906" cy="261610"/>
          </a:xfrm>
          <a:prstGeom prst="rect">
            <a:avLst/>
          </a:prstGeom>
          <a:noFill/>
        </p:spPr>
        <p:txBody>
          <a:bodyPr wrap="square" rtlCol="0">
            <a:spAutoFit/>
          </a:bodyPr>
          <a:lstStyle/>
          <a:p>
            <a:r>
              <a:rPr lang="en-US" sz="1100" dirty="0">
                <a:solidFill>
                  <a:schemeClr val="bg2">
                    <a:lumMod val="40000"/>
                    <a:lumOff val="60000"/>
                  </a:schemeClr>
                </a:solidFill>
              </a:rPr>
              <a:t>3</a:t>
            </a:r>
            <a:endParaRPr lang="ru-RU" sz="1100" dirty="0">
              <a:solidFill>
                <a:schemeClr val="bg2">
                  <a:lumMod val="40000"/>
                  <a:lumOff val="60000"/>
                </a:schemeClr>
              </a:solidFill>
            </a:endParaRPr>
          </a:p>
        </p:txBody>
      </p:sp>
    </p:spTree>
    <p:extLst>
      <p:ext uri="{BB962C8B-B14F-4D97-AF65-F5344CB8AC3E}">
        <p14:creationId xmlns:p14="http://schemas.microsoft.com/office/powerpoint/2010/main" val="30394659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Заголовок 1">
                <a:extLst>
                  <a:ext uri="{FF2B5EF4-FFF2-40B4-BE49-F238E27FC236}">
                    <a16:creationId xmlns:a16="http://schemas.microsoft.com/office/drawing/2014/main" id="{1713D73C-DC89-49EA-A1A8-F6342FBE0C43}"/>
                  </a:ext>
                </a:extLst>
              </p:cNvPr>
              <p:cNvSpPr>
                <a:spLocks noGrp="1"/>
              </p:cNvSpPr>
              <p:nvPr>
                <p:ph type="title"/>
              </p:nvPr>
            </p:nvSpPr>
            <p:spPr/>
            <p:txBody>
              <a:bodyPr/>
              <a:lstStyle/>
              <a:p>
                <a:r>
                  <a:rPr lang="ru-RU" sz="1800" dirty="0"/>
                  <a:t>Задача 3:</a:t>
                </a:r>
                <a:br>
                  <a:rPr lang="ru-RU" sz="1800" dirty="0"/>
                </a:br>
                <a:r>
                  <a:rPr lang="ru-RU" sz="1800" dirty="0"/>
                  <a:t>Тренер посоветовал Андрею в первый день занятий провести на беговой дорожке 15 минут </a:t>
                </a:r>
                <a14:m>
                  <m:oMath xmlns:m="http://schemas.openxmlformats.org/officeDocument/2006/math">
                    <m:sSub>
                      <m:sSubPr>
                        <m:ctrlPr>
                          <a:rPr lang="ru-RU" sz="1800" i="1" smtClean="0">
                            <a:solidFill>
                              <a:schemeClr val="bg2">
                                <a:lumMod val="40000"/>
                                <a:lumOff val="60000"/>
                              </a:schemeClr>
                            </a:solidFill>
                            <a:latin typeface="Cambria Math" panose="02040503050406030204" pitchFamily="18" charset="0"/>
                          </a:rPr>
                        </m:ctrlPr>
                      </m:sSubPr>
                      <m:e>
                        <m:r>
                          <a:rPr lang="en-US" sz="1800" b="0" i="1" smtClean="0">
                            <a:solidFill>
                              <a:schemeClr val="bg2">
                                <a:lumMod val="40000"/>
                                <a:lumOff val="60000"/>
                              </a:schemeClr>
                            </a:solidFill>
                            <a:latin typeface="Cambria Math" panose="02040503050406030204" pitchFamily="18" charset="0"/>
                          </a:rPr>
                          <m:t>(</m:t>
                        </m:r>
                        <m:r>
                          <a:rPr lang="en-US" sz="1800" b="0" i="1" smtClean="0">
                            <a:solidFill>
                              <a:schemeClr val="bg2">
                                <a:lumMod val="40000"/>
                                <a:lumOff val="60000"/>
                              </a:schemeClr>
                            </a:solidFill>
                            <a:latin typeface="Cambria Math" panose="02040503050406030204" pitchFamily="18" charset="0"/>
                          </a:rPr>
                          <m:t>𝑎</m:t>
                        </m:r>
                      </m:e>
                      <m:sub>
                        <m:r>
                          <a:rPr lang="en-US" sz="1800" b="0" i="1" smtClean="0">
                            <a:solidFill>
                              <a:schemeClr val="bg2">
                                <a:lumMod val="40000"/>
                                <a:lumOff val="60000"/>
                              </a:schemeClr>
                            </a:solidFill>
                            <a:latin typeface="Cambria Math" panose="02040503050406030204" pitchFamily="18" charset="0"/>
                          </a:rPr>
                          <m:t>1</m:t>
                        </m:r>
                      </m:sub>
                    </m:sSub>
                  </m:oMath>
                </a14:m>
                <a:r>
                  <a:rPr lang="en-US" sz="1800" dirty="0">
                    <a:solidFill>
                      <a:schemeClr val="bg2">
                        <a:lumMod val="40000"/>
                        <a:lumOff val="60000"/>
                      </a:schemeClr>
                    </a:solidFill>
                    <a:latin typeface="Cambria Math" panose="02040503050406030204" pitchFamily="18" charset="0"/>
                    <a:ea typeface="Cambria Math" panose="02040503050406030204" pitchFamily="18" charset="0"/>
                  </a:rPr>
                  <a:t>=15)</a:t>
                </a:r>
                <a:r>
                  <a:rPr lang="ru-RU" sz="1800" dirty="0"/>
                  <a:t>, а на каждом следующем занятии </a:t>
                </a:r>
                <a:r>
                  <a:rPr lang="ru-RU" sz="1800" b="1" u="sng" dirty="0">
                    <a:solidFill>
                      <a:schemeClr val="bg2">
                        <a:lumMod val="40000"/>
                        <a:lumOff val="60000"/>
                      </a:schemeClr>
                    </a:solidFill>
                  </a:rPr>
                  <a:t>увеличивать</a:t>
                </a:r>
                <a:r>
                  <a:rPr lang="ru-RU" sz="1800" dirty="0"/>
                  <a:t> время, проведённое на беговой дорожке, </a:t>
                </a:r>
                <a:r>
                  <a:rPr lang="ru-RU" sz="1800" b="1" u="sng" dirty="0">
                    <a:solidFill>
                      <a:schemeClr val="bg2">
                        <a:lumMod val="40000"/>
                        <a:lumOff val="60000"/>
                      </a:schemeClr>
                    </a:solidFill>
                  </a:rPr>
                  <a:t>на 7 минут</a:t>
                </a:r>
                <a:r>
                  <a:rPr lang="en-US" sz="1800" b="1" u="sng" dirty="0">
                    <a:solidFill>
                      <a:schemeClr val="bg2">
                        <a:lumMod val="40000"/>
                        <a:lumOff val="60000"/>
                      </a:schemeClr>
                    </a:solidFill>
                  </a:rPr>
                  <a:t> </a:t>
                </a:r>
                <a14:m>
                  <m:oMath xmlns:m="http://schemas.openxmlformats.org/officeDocument/2006/math">
                    <m:r>
                      <a:rPr lang="en-US" sz="1800" b="1" i="1" u="sng" smtClean="0">
                        <a:solidFill>
                          <a:schemeClr val="bg2">
                            <a:lumMod val="40000"/>
                            <a:lumOff val="60000"/>
                          </a:schemeClr>
                        </a:solidFill>
                        <a:latin typeface="Cambria Math" panose="02040503050406030204" pitchFamily="18" charset="0"/>
                      </a:rPr>
                      <m:t>(</m:t>
                    </m:r>
                    <m:r>
                      <a:rPr lang="en-US" sz="1800" b="1" i="1" u="sng" smtClean="0">
                        <a:solidFill>
                          <a:schemeClr val="bg2">
                            <a:lumMod val="40000"/>
                            <a:lumOff val="60000"/>
                          </a:schemeClr>
                        </a:solidFill>
                        <a:latin typeface="Cambria Math" panose="02040503050406030204" pitchFamily="18" charset="0"/>
                      </a:rPr>
                      <m:t>𝒅</m:t>
                    </m:r>
                    <m:r>
                      <a:rPr lang="en-US" sz="1800" b="1" i="1" u="sng" smtClean="0">
                        <a:solidFill>
                          <a:schemeClr val="bg2">
                            <a:lumMod val="40000"/>
                            <a:lumOff val="60000"/>
                          </a:schemeClr>
                        </a:solidFill>
                        <a:latin typeface="Cambria Math" panose="02040503050406030204" pitchFamily="18" charset="0"/>
                      </a:rPr>
                      <m:t>=</m:t>
                    </m:r>
                    <m:r>
                      <a:rPr lang="en-US" sz="1800" b="1" i="1" u="sng" smtClean="0">
                        <a:solidFill>
                          <a:schemeClr val="bg2">
                            <a:lumMod val="40000"/>
                            <a:lumOff val="60000"/>
                          </a:schemeClr>
                        </a:solidFill>
                        <a:latin typeface="Cambria Math" panose="02040503050406030204" pitchFamily="18" charset="0"/>
                      </a:rPr>
                      <m:t>𝟕</m:t>
                    </m:r>
                    <m:r>
                      <a:rPr lang="en-US" sz="1800" b="1" i="1" u="sng" smtClean="0">
                        <a:solidFill>
                          <a:schemeClr val="bg2">
                            <a:lumMod val="40000"/>
                            <a:lumOff val="60000"/>
                          </a:schemeClr>
                        </a:solidFill>
                        <a:latin typeface="Cambria Math" panose="02040503050406030204" pitchFamily="18" charset="0"/>
                      </a:rPr>
                      <m:t>)</m:t>
                    </m:r>
                  </m:oMath>
                </a14:m>
                <a:r>
                  <a:rPr lang="ru-RU" sz="1800" dirty="0"/>
                  <a:t>. За сколько занятий </a:t>
                </a:r>
                <a14:m>
                  <m:oMath xmlns:m="http://schemas.openxmlformats.org/officeDocument/2006/math">
                    <m:r>
                      <a:rPr lang="en-US" sz="1800" b="0" i="1" smtClean="0">
                        <a:solidFill>
                          <a:schemeClr val="bg2">
                            <a:lumMod val="40000"/>
                            <a:lumOff val="60000"/>
                          </a:schemeClr>
                        </a:solidFill>
                        <a:latin typeface="Cambria Math" panose="02040503050406030204" pitchFamily="18" charset="0"/>
                      </a:rPr>
                      <m:t>(</m:t>
                    </m:r>
                    <m:r>
                      <a:rPr lang="en-US" sz="1800" b="0" i="1" smtClean="0">
                        <a:solidFill>
                          <a:schemeClr val="bg2">
                            <a:lumMod val="40000"/>
                            <a:lumOff val="60000"/>
                          </a:schemeClr>
                        </a:solidFill>
                        <a:latin typeface="Cambria Math" panose="02040503050406030204" pitchFamily="18" charset="0"/>
                      </a:rPr>
                      <m:t>𝑛</m:t>
                    </m:r>
                    <m:r>
                      <a:rPr lang="en-US" sz="1800" b="0" i="1" smtClean="0">
                        <a:solidFill>
                          <a:schemeClr val="bg2">
                            <a:lumMod val="40000"/>
                            <a:lumOff val="60000"/>
                          </a:schemeClr>
                        </a:solidFill>
                        <a:latin typeface="Cambria Math" panose="02040503050406030204" pitchFamily="18" charset="0"/>
                      </a:rPr>
                      <m:t>−?)</m:t>
                    </m:r>
                  </m:oMath>
                </a14:m>
                <a:r>
                  <a:rPr lang="ru-RU" sz="1800" dirty="0"/>
                  <a:t>Андрей проведёт на беговой дорожке </a:t>
                </a:r>
                <a:r>
                  <a:rPr lang="ru-RU" sz="1800" b="1" u="sng" dirty="0">
                    <a:solidFill>
                      <a:schemeClr val="bg2">
                        <a:lumMod val="40000"/>
                        <a:lumOff val="60000"/>
                      </a:schemeClr>
                    </a:solidFill>
                  </a:rPr>
                  <a:t>в общей сложности 2 часа 25 минут </a:t>
                </a:r>
                <a14:m>
                  <m:oMath xmlns:m="http://schemas.openxmlformats.org/officeDocument/2006/math">
                    <m:r>
                      <a:rPr lang="ru-RU" sz="1800" b="1" i="1" u="sng" smtClean="0">
                        <a:solidFill>
                          <a:schemeClr val="bg2">
                            <a:lumMod val="40000"/>
                            <a:lumOff val="60000"/>
                          </a:schemeClr>
                        </a:solidFill>
                        <a:latin typeface="Cambria Math" panose="02040503050406030204" pitchFamily="18" charset="0"/>
                      </a:rPr>
                      <m:t>(</m:t>
                    </m:r>
                    <m:sSub>
                      <m:sSubPr>
                        <m:ctrlPr>
                          <a:rPr lang="ru-RU" sz="1800" b="1" i="1" u="sng" smtClean="0">
                            <a:solidFill>
                              <a:schemeClr val="bg2">
                                <a:lumMod val="40000"/>
                                <a:lumOff val="60000"/>
                              </a:schemeClr>
                            </a:solidFill>
                            <a:latin typeface="Cambria Math" panose="02040503050406030204" pitchFamily="18" charset="0"/>
                          </a:rPr>
                        </m:ctrlPr>
                      </m:sSubPr>
                      <m:e>
                        <m:r>
                          <a:rPr lang="en-US" sz="1800" b="1" i="1" u="sng" smtClean="0">
                            <a:solidFill>
                              <a:schemeClr val="bg2">
                                <a:lumMod val="40000"/>
                                <a:lumOff val="60000"/>
                              </a:schemeClr>
                            </a:solidFill>
                            <a:latin typeface="Cambria Math" panose="02040503050406030204" pitchFamily="18" charset="0"/>
                          </a:rPr>
                          <m:t>𝑺</m:t>
                        </m:r>
                      </m:e>
                      <m:sub>
                        <m:r>
                          <a:rPr lang="en-US" sz="1800" b="1" i="1" u="sng" smtClean="0">
                            <a:solidFill>
                              <a:schemeClr val="bg2">
                                <a:lumMod val="40000"/>
                                <a:lumOff val="60000"/>
                              </a:schemeClr>
                            </a:solidFill>
                            <a:latin typeface="Cambria Math" panose="02040503050406030204" pitchFamily="18" charset="0"/>
                          </a:rPr>
                          <m:t>𝒏</m:t>
                        </m:r>
                      </m:sub>
                    </m:sSub>
                    <m:r>
                      <a:rPr lang="en-US" sz="1800" b="1" i="1" u="sng" smtClean="0">
                        <a:solidFill>
                          <a:schemeClr val="bg2">
                            <a:lumMod val="40000"/>
                            <a:lumOff val="60000"/>
                          </a:schemeClr>
                        </a:solidFill>
                        <a:latin typeface="Cambria Math" panose="02040503050406030204" pitchFamily="18" charset="0"/>
                      </a:rPr>
                      <m:t>=</m:t>
                    </m:r>
                    <m:r>
                      <a:rPr lang="en-US" sz="1800" b="1" i="1" u="sng" smtClean="0">
                        <a:solidFill>
                          <a:schemeClr val="bg2">
                            <a:lumMod val="40000"/>
                            <a:lumOff val="60000"/>
                          </a:schemeClr>
                        </a:solidFill>
                        <a:latin typeface="Cambria Math" panose="02040503050406030204" pitchFamily="18" charset="0"/>
                      </a:rPr>
                      <m:t>𝟏𝟒𝟓</m:t>
                    </m:r>
                    <m:r>
                      <a:rPr lang="en-US" sz="1800" b="1" i="1" u="sng" smtClean="0">
                        <a:solidFill>
                          <a:schemeClr val="bg2">
                            <a:lumMod val="40000"/>
                            <a:lumOff val="60000"/>
                          </a:schemeClr>
                        </a:solidFill>
                        <a:latin typeface="Cambria Math" panose="02040503050406030204" pitchFamily="18" charset="0"/>
                      </a:rPr>
                      <m:t> минут)</m:t>
                    </m:r>
                  </m:oMath>
                </a14:m>
                <a:r>
                  <a:rPr lang="ru-RU" sz="1800" dirty="0"/>
                  <a:t>, если будет следовать советам тренера?</a:t>
                </a:r>
              </a:p>
            </p:txBody>
          </p:sp>
        </mc:Choice>
        <mc:Fallback xmlns="">
          <p:sp>
            <p:nvSpPr>
              <p:cNvPr id="2" name="Заголовок 1">
                <a:extLst>
                  <a:ext uri="{FF2B5EF4-FFF2-40B4-BE49-F238E27FC236}">
                    <a16:creationId xmlns:a16="http://schemas.microsoft.com/office/drawing/2014/main" id="{1713D73C-DC89-49EA-A1A8-F6342FBE0C43}"/>
                  </a:ext>
                </a:extLst>
              </p:cNvPr>
              <p:cNvSpPr>
                <a:spLocks noGrp="1" noRot="1" noChangeAspect="1" noMove="1" noResize="1" noEditPoints="1" noAdjustHandles="1" noChangeArrowheads="1" noChangeShapeType="1" noTextEdit="1"/>
              </p:cNvSpPr>
              <p:nvPr>
                <p:ph type="title"/>
              </p:nvPr>
            </p:nvSpPr>
            <p:spPr>
              <a:blipFill>
                <a:blip r:embed="rId2"/>
                <a:stretch>
                  <a:fillRect l="-583" t="-2174" b="-30870"/>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3" name="Объект 2">
                <a:extLst>
                  <a:ext uri="{FF2B5EF4-FFF2-40B4-BE49-F238E27FC236}">
                    <a16:creationId xmlns:a16="http://schemas.microsoft.com/office/drawing/2014/main" id="{BAD9E163-6842-45AF-9126-FD2B0C980159}"/>
                  </a:ext>
                </a:extLst>
              </p:cNvPr>
              <p:cNvSpPr>
                <a:spLocks noGrp="1"/>
              </p:cNvSpPr>
              <p:nvPr>
                <p:ph sz="half" idx="1"/>
              </p:nvPr>
            </p:nvSpPr>
            <p:spPr>
              <a:xfrm>
                <a:off x="745725" y="2574524"/>
                <a:ext cx="2201662" cy="3681814"/>
              </a:xfrm>
            </p:spPr>
            <p:txBody>
              <a:bodyPr/>
              <a:lstStyle/>
              <a:p>
                <a14:m>
                  <m:oMath xmlns:m="http://schemas.openxmlformats.org/officeDocument/2006/math">
                    <m:sSub>
                      <m:sSubPr>
                        <m:ctrlPr>
                          <a:rPr lang="ru-RU"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𝑛</m:t>
                        </m:r>
                      </m:sub>
                    </m:sSub>
                    <m:r>
                      <a:rPr lang="en-US" b="0" i="1" smtClean="0">
                        <a:latin typeface="Cambria Math" panose="02040503050406030204" pitchFamily="18" charset="0"/>
                      </a:rPr>
                      <m:t>=145</m:t>
                    </m:r>
                  </m:oMath>
                </a14:m>
                <a:endParaRPr lang="en-US" dirty="0"/>
              </a:p>
              <a:p>
                <a14:m>
                  <m:oMath xmlns:m="http://schemas.openxmlformats.org/officeDocument/2006/math">
                    <m:sSub>
                      <m:sSubPr>
                        <m:ctrlPr>
                          <a:rPr lang="ru-RU" sz="1800" i="1" smtClean="0">
                            <a:solidFill>
                              <a:schemeClr val="tx1"/>
                            </a:solidFill>
                            <a:latin typeface="Cambria Math" panose="02040503050406030204" pitchFamily="18" charset="0"/>
                          </a:rPr>
                        </m:ctrlPr>
                      </m:sSubPr>
                      <m:e>
                        <m:r>
                          <a:rPr lang="en-US" sz="1800" b="0" i="1" smtClean="0">
                            <a:solidFill>
                              <a:schemeClr val="tx1"/>
                            </a:solidFill>
                            <a:latin typeface="Cambria Math" panose="02040503050406030204" pitchFamily="18" charset="0"/>
                          </a:rPr>
                          <m:t>𝑎</m:t>
                        </m:r>
                      </m:e>
                      <m:sub>
                        <m:r>
                          <a:rPr lang="en-US" sz="1800" b="0" i="1" smtClean="0">
                            <a:solidFill>
                              <a:schemeClr val="tx1"/>
                            </a:solidFill>
                            <a:latin typeface="Cambria Math" panose="02040503050406030204" pitchFamily="18" charset="0"/>
                          </a:rPr>
                          <m:t>1</m:t>
                        </m:r>
                      </m:sub>
                    </m:sSub>
                  </m:oMath>
                </a14:m>
                <a:r>
                  <a:rPr lang="en-US" sz="1800" dirty="0">
                    <a:solidFill>
                      <a:schemeClr val="tx1"/>
                    </a:solidFill>
                    <a:latin typeface="Cambria Math" panose="02040503050406030204" pitchFamily="18" charset="0"/>
                    <a:ea typeface="Cambria Math" panose="02040503050406030204" pitchFamily="18" charset="0"/>
                  </a:rPr>
                  <a:t>=15</a:t>
                </a:r>
              </a:p>
              <a:p>
                <a14:m>
                  <m:oMath xmlns:m="http://schemas.openxmlformats.org/officeDocument/2006/math">
                    <m:r>
                      <a:rPr lang="en-US" sz="1800" b="1" i="1" smtClean="0">
                        <a:solidFill>
                          <a:schemeClr val="tx1"/>
                        </a:solidFill>
                        <a:latin typeface="Cambria Math" panose="02040503050406030204" pitchFamily="18" charset="0"/>
                      </a:rPr>
                      <m:t>𝒅</m:t>
                    </m:r>
                    <m:r>
                      <a:rPr lang="en-US" sz="1800" b="1" i="1" smtClean="0">
                        <a:solidFill>
                          <a:schemeClr val="tx1"/>
                        </a:solidFill>
                        <a:latin typeface="Cambria Math" panose="02040503050406030204" pitchFamily="18" charset="0"/>
                      </a:rPr>
                      <m:t>=</m:t>
                    </m:r>
                    <m:r>
                      <a:rPr lang="en-US" sz="1800" b="1" i="1" smtClean="0">
                        <a:solidFill>
                          <a:schemeClr val="tx1"/>
                        </a:solidFill>
                        <a:latin typeface="Cambria Math" panose="02040503050406030204" pitchFamily="18" charset="0"/>
                      </a:rPr>
                      <m:t>𝟕</m:t>
                    </m:r>
                  </m:oMath>
                </a14:m>
                <a:endParaRPr lang="en-US" sz="1800" dirty="0">
                  <a:solidFill>
                    <a:schemeClr val="tx1"/>
                  </a:solidFill>
                  <a:latin typeface="Cambria Math" panose="02040503050406030204" pitchFamily="18" charset="0"/>
                  <a:ea typeface="Cambria Math" panose="02040503050406030204" pitchFamily="18" charset="0"/>
                </a:endParaRPr>
              </a:p>
              <a:p>
                <a:endParaRPr lang="en-US" dirty="0"/>
              </a:p>
              <a:p>
                <a:r>
                  <a:rPr lang="en-US" dirty="0"/>
                  <a:t>____________</a:t>
                </a:r>
              </a:p>
              <a:p>
                <a14:m>
                  <m:oMath xmlns:m="http://schemas.openxmlformats.org/officeDocument/2006/math">
                    <m:r>
                      <a:rPr lang="en-US" sz="1800" b="0" i="1" smtClean="0">
                        <a:solidFill>
                          <a:schemeClr val="tx1"/>
                        </a:solidFill>
                        <a:latin typeface="Cambria Math" panose="02040503050406030204" pitchFamily="18" charset="0"/>
                      </a:rPr>
                      <m:t>𝑛</m:t>
                    </m:r>
                    <m:r>
                      <a:rPr lang="en-US" sz="1800" b="0" i="1" smtClean="0">
                        <a:solidFill>
                          <a:schemeClr val="tx1"/>
                        </a:solidFill>
                        <a:latin typeface="Cambria Math" panose="02040503050406030204" pitchFamily="18" charset="0"/>
                      </a:rPr>
                      <m:t>−?</m:t>
                    </m:r>
                  </m:oMath>
                </a14:m>
                <a:endParaRPr lang="ru-RU" dirty="0">
                  <a:solidFill>
                    <a:schemeClr val="tx1"/>
                  </a:solidFill>
                </a:endParaRPr>
              </a:p>
            </p:txBody>
          </p:sp>
        </mc:Choice>
        <mc:Fallback xmlns="">
          <p:sp>
            <p:nvSpPr>
              <p:cNvPr id="3" name="Объект 2">
                <a:extLst>
                  <a:ext uri="{FF2B5EF4-FFF2-40B4-BE49-F238E27FC236}">
                    <a16:creationId xmlns:a16="http://schemas.microsoft.com/office/drawing/2014/main" id="{BAD9E163-6842-45AF-9126-FD2B0C980159}"/>
                  </a:ext>
                </a:extLst>
              </p:cNvPr>
              <p:cNvSpPr>
                <a:spLocks noGrp="1" noRot="1" noChangeAspect="1" noMove="1" noResize="1" noEditPoints="1" noAdjustHandles="1" noChangeArrowheads="1" noChangeShapeType="1" noTextEdit="1"/>
              </p:cNvSpPr>
              <p:nvPr>
                <p:ph sz="half" idx="1"/>
              </p:nvPr>
            </p:nvSpPr>
            <p:spPr>
              <a:xfrm>
                <a:off x="745725" y="2574524"/>
                <a:ext cx="2201662" cy="3681814"/>
              </a:xfrm>
              <a:blipFill>
                <a:blip r:embed="rId3"/>
                <a:stretch>
                  <a:fillRect l="-554"/>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4" name="Объект 3">
                <a:extLst>
                  <a:ext uri="{FF2B5EF4-FFF2-40B4-BE49-F238E27FC236}">
                    <a16:creationId xmlns:a16="http://schemas.microsoft.com/office/drawing/2014/main" id="{4744AE9A-3BAB-4381-A6E1-48B0038AE703}"/>
                  </a:ext>
                </a:extLst>
              </p:cNvPr>
              <p:cNvSpPr>
                <a:spLocks noGrp="1"/>
              </p:cNvSpPr>
              <p:nvPr>
                <p:ph sz="half" idx="2"/>
              </p:nvPr>
            </p:nvSpPr>
            <p:spPr>
              <a:xfrm>
                <a:off x="3151573" y="2388093"/>
                <a:ext cx="6899261" cy="3868244"/>
              </a:xfrm>
            </p:spPr>
            <p:txBody>
              <a:bodyPr/>
              <a:lstStyle/>
              <a:p>
                <a14:m>
                  <m:oMath xmlns:m="http://schemas.openxmlformats.org/officeDocument/2006/math">
                    <m:sSub>
                      <m:sSubPr>
                        <m:ctrlPr>
                          <a:rPr kumimoji="0" lang="ru-RU" sz="18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sSubPr>
                      <m:e>
                        <m:r>
                          <a:rPr kumimoji="0" lang="en-US" sz="18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𝑆</m:t>
                        </m:r>
                      </m:e>
                      <m:sub>
                        <m:r>
                          <a:rPr kumimoji="0" lang="en-US" sz="18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𝑛</m:t>
                        </m:r>
                      </m:sub>
                    </m:sSub>
                  </m:oMath>
                </a14:m>
                <a:r>
                  <a:rPr kumimoji="0" lang="en-US" sz="1800" b="0" i="0" u="none" strike="noStrike" kern="1200" cap="none" spc="0" normalizeH="0" baseline="0" noProof="0" dirty="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a:t>=</a:t>
                </a:r>
                <a14:m>
                  <m:oMath xmlns:m="http://schemas.openxmlformats.org/officeDocument/2006/math">
                    <m:f>
                      <m:fPr>
                        <m:ctrlPr>
                          <a:rPr kumimoji="0" lang="en-US" sz="18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fPr>
                      <m:num>
                        <m:d>
                          <m:dPr>
                            <m:ctrlPr>
                              <a:rPr kumimoji="0" lang="en-US" sz="18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dPr>
                          <m:e>
                            <m:sSub>
                              <m:sSubPr>
                                <m:ctrlPr>
                                  <a:rPr kumimoji="0" lang="en-US" sz="18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ctrlPr>
                              </m:sSubPr>
                              <m:e>
                                <m:r>
                                  <a:rPr kumimoji="0" lang="en-US" sz="18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𝑎</m:t>
                                </m:r>
                              </m:e>
                              <m:sub>
                                <m:r>
                                  <a:rPr kumimoji="0" lang="en-US" sz="18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1</m:t>
                                </m:r>
                              </m:sub>
                            </m:sSub>
                            <m:r>
                              <a:rPr kumimoji="0" lang="en-US" sz="18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m:t>
                            </m:r>
                            <m:sSub>
                              <m:sSubPr>
                                <m:ctrlPr>
                                  <a:rPr kumimoji="0" lang="en-US" sz="1800" b="0" i="1" u="none" strike="noStrike" kern="1200" cap="none" spc="0" normalizeH="0" baseline="0" noProof="0" dirty="0" smtClean="0">
                                    <a:ln>
                                      <a:noFill/>
                                    </a:ln>
                                    <a:solidFill>
                                      <a:srgbClr val="FFFF00"/>
                                    </a:solidFill>
                                    <a:effectLst/>
                                    <a:uLnTx/>
                                    <a:uFillTx/>
                                    <a:latin typeface="Cambria Math" panose="02040503050406030204" pitchFamily="18" charset="0"/>
                                    <a:ea typeface="Cambria Math" panose="02040503050406030204" pitchFamily="18" charset="0"/>
                                    <a:cs typeface="+mj-cs"/>
                                  </a:rPr>
                                </m:ctrlPr>
                              </m:sSubPr>
                              <m:e>
                                <m:r>
                                  <a:rPr kumimoji="0" lang="en-US" sz="1800" b="0" i="1" u="none" strike="noStrike" kern="1200" cap="none" spc="0" normalizeH="0" baseline="0" noProof="0" dirty="0" smtClean="0">
                                    <a:ln>
                                      <a:noFill/>
                                    </a:ln>
                                    <a:solidFill>
                                      <a:srgbClr val="FFFF00"/>
                                    </a:solidFill>
                                    <a:effectLst/>
                                    <a:uLnTx/>
                                    <a:uFillTx/>
                                    <a:latin typeface="Cambria Math" panose="02040503050406030204" pitchFamily="18" charset="0"/>
                                    <a:ea typeface="Cambria Math" panose="02040503050406030204" pitchFamily="18" charset="0"/>
                                    <a:cs typeface="+mj-cs"/>
                                  </a:rPr>
                                  <m:t>𝑎</m:t>
                                </m:r>
                              </m:e>
                              <m:sub>
                                <m:r>
                                  <a:rPr kumimoji="0" lang="en-US" sz="1800" b="0" i="1" u="none" strike="noStrike" kern="1200" cap="none" spc="0" normalizeH="0" baseline="0" noProof="0" dirty="0" smtClean="0">
                                    <a:ln>
                                      <a:noFill/>
                                    </a:ln>
                                    <a:solidFill>
                                      <a:srgbClr val="FFFF00"/>
                                    </a:solidFill>
                                    <a:effectLst/>
                                    <a:uLnTx/>
                                    <a:uFillTx/>
                                    <a:latin typeface="Cambria Math" panose="02040503050406030204" pitchFamily="18" charset="0"/>
                                    <a:ea typeface="Cambria Math" panose="02040503050406030204" pitchFamily="18" charset="0"/>
                                    <a:cs typeface="+mj-cs"/>
                                  </a:rPr>
                                  <m:t>𝑛</m:t>
                                </m:r>
                              </m:sub>
                            </m:sSub>
                          </m:e>
                        </m:d>
                        <m:r>
                          <a:rPr kumimoji="0" lang="en-US" sz="18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𝑛</m:t>
                        </m:r>
                      </m:num>
                      <m:den>
                        <m:r>
                          <a:rPr kumimoji="0" lang="en-US" sz="1800" b="0" i="1" u="none" strike="noStrike" kern="1200" cap="none" spc="0" normalizeH="0" baseline="0" noProof="0" dirty="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cs typeface="+mj-cs"/>
                          </a:rPr>
                          <m:t>2</m:t>
                        </m:r>
                      </m:den>
                    </m:f>
                  </m:oMath>
                </a14:m>
                <a:endParaRPr lang="en-US" dirty="0"/>
              </a:p>
              <a:p>
                <a14:m>
                  <m:oMath xmlns:m="http://schemas.openxmlformats.org/officeDocument/2006/math">
                    <m:sSub>
                      <m:sSubPr>
                        <m:ctrlP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sSubPr>
                      <m:e>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𝑎</m:t>
                        </m:r>
                      </m:e>
                      <m:sub>
                        <m:r>
                          <a:rPr kumimoji="0" lang="en-US" sz="1800" b="0" i="1" u="none" strike="noStrike" kern="1200" cap="none" spc="0" normalizeH="0" baseline="0" noProof="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𝑛</m:t>
                        </m:r>
                      </m:sub>
                    </m:sSub>
                  </m:oMath>
                </a14:m>
                <a:r>
                  <a:rPr kumimoji="0" lang="en-US" sz="1800" b="0" i="0" u="none" strike="noStrike" kern="1200" cap="none" spc="0" normalizeH="0" baseline="0" noProof="0" dirty="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a:t>=</a:t>
                </a:r>
                <a14:m>
                  <m:oMath xmlns:m="http://schemas.openxmlformats.org/officeDocument/2006/math">
                    <m:sSub>
                      <m:sSubPr>
                        <m:ctrlP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ctrlPr>
                      </m:sSubPr>
                      <m:e>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𝑎</m:t>
                        </m:r>
                      </m:e>
                      <m:sub>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1</m:t>
                        </m:r>
                      </m:sub>
                    </m:sSub>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m:t>
                    </m:r>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𝑑</m:t>
                    </m:r>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m:t>
                    </m:r>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𝑛</m:t>
                    </m:r>
                    <m:r>
                      <a:rPr kumimoji="0" lang="en-US" sz="1800" b="0" i="1" u="none" strike="noStrike" kern="1200" cap="none" spc="0" normalizeH="0" baseline="0" noProof="0" dirty="0" smtClean="0">
                        <a:ln>
                          <a:noFill/>
                        </a:ln>
                        <a:solidFill>
                          <a:schemeClr val="bg2">
                            <a:lumMod val="40000"/>
                            <a:lumOff val="60000"/>
                          </a:schemeClr>
                        </a:solidFill>
                        <a:effectLst/>
                        <a:uLnTx/>
                        <a:uFillTx/>
                        <a:latin typeface="Cambria Math" panose="02040503050406030204" pitchFamily="18" charset="0"/>
                        <a:ea typeface="Cambria Math" panose="02040503050406030204" pitchFamily="18" charset="0"/>
                        <a:cs typeface="+mj-cs"/>
                      </a:rPr>
                      <m:t>−1)</m:t>
                    </m:r>
                  </m:oMath>
                </a14:m>
                <a:r>
                  <a:rPr lang="en-US" dirty="0"/>
                  <a:t>  =&gt; </a:t>
                </a:r>
                <a14:m>
                  <m:oMath xmlns:m="http://schemas.openxmlformats.org/officeDocument/2006/math">
                    <m:sSub>
                      <m:sSubPr>
                        <m:ctrlPr>
                          <a:rPr lang="en-US" i="1">
                            <a:solidFill>
                              <a:schemeClr val="bg2">
                                <a:lumMod val="40000"/>
                                <a:lumOff val="60000"/>
                              </a:schemeClr>
                            </a:solidFill>
                            <a:latin typeface="Cambria Math" panose="02040503050406030204" pitchFamily="18" charset="0"/>
                            <a:ea typeface="Cambria Math" panose="02040503050406030204" pitchFamily="18" charset="0"/>
                          </a:rPr>
                        </m:ctrlPr>
                      </m:sSubPr>
                      <m:e>
                        <m:r>
                          <a:rPr lang="en-US" i="1">
                            <a:solidFill>
                              <a:schemeClr val="bg2">
                                <a:lumMod val="40000"/>
                                <a:lumOff val="60000"/>
                              </a:schemeClr>
                            </a:solidFill>
                            <a:latin typeface="Cambria Math" panose="02040503050406030204" pitchFamily="18" charset="0"/>
                            <a:ea typeface="Cambria Math" panose="02040503050406030204" pitchFamily="18" charset="0"/>
                          </a:rPr>
                          <m:t>𝑎</m:t>
                        </m:r>
                      </m:e>
                      <m:sub>
                        <m:r>
                          <a:rPr lang="en-US" i="1">
                            <a:solidFill>
                              <a:schemeClr val="bg2">
                                <a:lumMod val="40000"/>
                                <a:lumOff val="60000"/>
                              </a:schemeClr>
                            </a:solidFill>
                            <a:latin typeface="Cambria Math" panose="02040503050406030204" pitchFamily="18" charset="0"/>
                            <a:ea typeface="Cambria Math" panose="02040503050406030204" pitchFamily="18" charset="0"/>
                          </a:rPr>
                          <m:t>𝑛</m:t>
                        </m:r>
                      </m:sub>
                    </m:sSub>
                  </m:oMath>
                </a14:m>
                <a:r>
                  <a:rPr lang="en-US" dirty="0">
                    <a:solidFill>
                      <a:schemeClr val="bg2">
                        <a:lumMod val="40000"/>
                        <a:lumOff val="60000"/>
                      </a:schemeClr>
                    </a:solidFill>
                    <a:latin typeface="Cambria Math" panose="02040503050406030204" pitchFamily="18" charset="0"/>
                    <a:ea typeface="Cambria Math" panose="02040503050406030204" pitchFamily="18" charset="0"/>
                  </a:rPr>
                  <a:t>=15</a:t>
                </a:r>
                <a14:m>
                  <m:oMath xmlns:m="http://schemas.openxmlformats.org/officeDocument/2006/math">
                    <m:r>
                      <a:rPr lang="en-US" i="1" dirty="0">
                        <a:solidFill>
                          <a:schemeClr val="bg2">
                            <a:lumMod val="40000"/>
                            <a:lumOff val="60000"/>
                          </a:schemeClr>
                        </a:solidFill>
                        <a:latin typeface="Cambria Math" panose="02040503050406030204" pitchFamily="18" charset="0"/>
                        <a:ea typeface="Cambria Math" panose="02040503050406030204" pitchFamily="18" charset="0"/>
                      </a:rPr>
                      <m:t>+</m:t>
                    </m:r>
                    <m:r>
                      <a:rPr lang="en-US" b="0" i="1" dirty="0" smtClean="0">
                        <a:solidFill>
                          <a:schemeClr val="bg2">
                            <a:lumMod val="40000"/>
                            <a:lumOff val="60000"/>
                          </a:schemeClr>
                        </a:solidFill>
                        <a:latin typeface="Cambria Math" panose="02040503050406030204" pitchFamily="18" charset="0"/>
                        <a:ea typeface="Cambria Math" panose="02040503050406030204" pitchFamily="18" charset="0"/>
                      </a:rPr>
                      <m:t>7</m:t>
                    </m:r>
                    <m:r>
                      <a:rPr lang="en-US" i="1" dirty="0" smtClean="0">
                        <a:solidFill>
                          <a:schemeClr val="bg2">
                            <a:lumMod val="40000"/>
                            <a:lumOff val="60000"/>
                          </a:schemeClr>
                        </a:solidFill>
                        <a:latin typeface="Cambria Math" panose="02040503050406030204" pitchFamily="18" charset="0"/>
                        <a:ea typeface="Cambria Math" panose="02040503050406030204" pitchFamily="18" charset="0"/>
                      </a:rPr>
                      <m:t> </m:t>
                    </m:r>
                    <m:r>
                      <a:rPr lang="en-US" i="1" dirty="0">
                        <a:solidFill>
                          <a:schemeClr val="bg2">
                            <a:lumMod val="40000"/>
                            <a:lumOff val="60000"/>
                          </a:schemeClr>
                        </a:solidFill>
                        <a:latin typeface="Cambria Math" panose="02040503050406030204" pitchFamily="18" charset="0"/>
                        <a:ea typeface="Cambria Math" panose="02040503050406030204" pitchFamily="18" charset="0"/>
                      </a:rPr>
                      <m:t>(</m:t>
                    </m:r>
                    <m:r>
                      <a:rPr lang="en-US" i="1" dirty="0">
                        <a:solidFill>
                          <a:schemeClr val="bg2">
                            <a:lumMod val="40000"/>
                            <a:lumOff val="60000"/>
                          </a:schemeClr>
                        </a:solidFill>
                        <a:latin typeface="Cambria Math" panose="02040503050406030204" pitchFamily="18" charset="0"/>
                        <a:ea typeface="Cambria Math" panose="02040503050406030204" pitchFamily="18" charset="0"/>
                      </a:rPr>
                      <m:t>𝑛</m:t>
                    </m:r>
                    <m:r>
                      <a:rPr lang="en-US" i="1" dirty="0">
                        <a:solidFill>
                          <a:schemeClr val="bg2">
                            <a:lumMod val="40000"/>
                            <a:lumOff val="60000"/>
                          </a:schemeClr>
                        </a:solidFill>
                        <a:latin typeface="Cambria Math" panose="02040503050406030204" pitchFamily="18" charset="0"/>
                        <a:ea typeface="Cambria Math" panose="02040503050406030204" pitchFamily="18" charset="0"/>
                      </a:rPr>
                      <m:t>−1)</m:t>
                    </m:r>
                  </m:oMath>
                </a14:m>
                <a:r>
                  <a:rPr lang="en-US" dirty="0">
                    <a:solidFill>
                      <a:schemeClr val="bg2">
                        <a:lumMod val="40000"/>
                        <a:lumOff val="60000"/>
                      </a:schemeClr>
                    </a:solidFill>
                    <a:latin typeface="Cambria Math" panose="02040503050406030204" pitchFamily="18" charset="0"/>
                    <a:ea typeface="Cambria Math" panose="02040503050406030204" pitchFamily="18" charset="0"/>
                  </a:rPr>
                  <a:t>   </a:t>
                </a:r>
                <a:r>
                  <a:rPr lang="en-US" dirty="0">
                    <a:latin typeface="Cambria Math" panose="02040503050406030204" pitchFamily="18" charset="0"/>
                    <a:ea typeface="Cambria Math" panose="02040503050406030204" pitchFamily="18" charset="0"/>
                  </a:rPr>
                  <a:t>=&gt; </a:t>
                </a:r>
                <a14:m>
                  <m:oMath xmlns:m="http://schemas.openxmlformats.org/officeDocument/2006/math">
                    <m:sSub>
                      <m:sSubPr>
                        <m:ctrlPr>
                          <a:rPr lang="en-US" i="1">
                            <a:solidFill>
                              <a:schemeClr val="bg2">
                                <a:lumMod val="40000"/>
                                <a:lumOff val="60000"/>
                              </a:schemeClr>
                            </a:solidFill>
                            <a:latin typeface="Cambria Math" panose="02040503050406030204" pitchFamily="18" charset="0"/>
                            <a:ea typeface="Cambria Math" panose="02040503050406030204" pitchFamily="18" charset="0"/>
                          </a:rPr>
                        </m:ctrlPr>
                      </m:sSubPr>
                      <m:e>
                        <m:r>
                          <a:rPr lang="en-US" i="1">
                            <a:solidFill>
                              <a:schemeClr val="bg2">
                                <a:lumMod val="40000"/>
                                <a:lumOff val="60000"/>
                              </a:schemeClr>
                            </a:solidFill>
                            <a:latin typeface="Cambria Math" panose="02040503050406030204" pitchFamily="18" charset="0"/>
                            <a:ea typeface="Cambria Math" panose="02040503050406030204" pitchFamily="18" charset="0"/>
                          </a:rPr>
                          <m:t>𝑎</m:t>
                        </m:r>
                      </m:e>
                      <m:sub>
                        <m:r>
                          <a:rPr lang="en-US" i="1">
                            <a:solidFill>
                              <a:schemeClr val="bg2">
                                <a:lumMod val="40000"/>
                                <a:lumOff val="60000"/>
                              </a:schemeClr>
                            </a:solidFill>
                            <a:latin typeface="Cambria Math" panose="02040503050406030204" pitchFamily="18" charset="0"/>
                            <a:ea typeface="Cambria Math" panose="02040503050406030204" pitchFamily="18" charset="0"/>
                          </a:rPr>
                          <m:t>𝑛</m:t>
                        </m:r>
                      </m:sub>
                    </m:sSub>
                  </m:oMath>
                </a14:m>
                <a:r>
                  <a:rPr lang="en-US" dirty="0">
                    <a:solidFill>
                      <a:schemeClr val="bg2">
                        <a:lumMod val="40000"/>
                        <a:lumOff val="60000"/>
                      </a:schemeClr>
                    </a:solidFill>
                    <a:latin typeface="Cambria Math" panose="02040503050406030204" pitchFamily="18" charset="0"/>
                    <a:ea typeface="Cambria Math" panose="02040503050406030204" pitchFamily="18" charset="0"/>
                  </a:rPr>
                  <a:t>=8+7n</a:t>
                </a:r>
              </a:p>
              <a:p>
                <a:r>
                  <a:rPr kumimoji="0" lang="en-US" sz="2000" b="0" i="0" u="none" strike="noStrike" kern="1200" cap="none" spc="0" normalizeH="0" baseline="0" noProof="0" dirty="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rPr>
                  <a:t>145=</a:t>
                </a:r>
                <a14:m>
                  <m:oMath xmlns:m="http://schemas.openxmlformats.org/officeDocument/2006/math">
                    <m:f>
                      <m:fPr>
                        <m:ctrlP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rPr>
                        </m:ctrlPr>
                      </m:fPr>
                      <m:num>
                        <m:d>
                          <m:dPr>
                            <m:ctrlP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rPr>
                            </m:ctrlPr>
                          </m:dPr>
                          <m:e>
                            <m: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rPr>
                              <m:t>15+8+7</m:t>
                            </m:r>
                            <m: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rPr>
                              <m:t>𝑛</m:t>
                            </m:r>
                          </m:e>
                        </m:d>
                        <m: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rPr>
                          <m:t>𝑛</m:t>
                        </m:r>
                      </m:num>
                      <m:den>
                        <m:r>
                          <a:rPr kumimoji="0" lang="en-US" sz="2000" b="0" i="1" u="none" strike="noStrike" kern="1200" cap="none" spc="0" normalizeH="0" baseline="0" noProof="0" smtClean="0">
                            <a:ln>
                              <a:noFill/>
                            </a:ln>
                            <a:solidFill>
                              <a:srgbClr val="1E5155">
                                <a:lumMod val="40000"/>
                                <a:lumOff val="60000"/>
                              </a:srgbClr>
                            </a:solidFill>
                            <a:effectLst/>
                            <a:uLnTx/>
                            <a:uFillTx/>
                            <a:latin typeface="Cambria Math" panose="02040503050406030204" pitchFamily="18" charset="0"/>
                            <a:ea typeface="Cambria Math" panose="02040503050406030204" pitchFamily="18" charset="0"/>
                          </a:rPr>
                          <m:t>2</m:t>
                        </m:r>
                      </m:den>
                    </m:f>
                  </m:oMath>
                </a14:m>
                <a:r>
                  <a:rPr lang="en-US" dirty="0"/>
                  <a:t> | · 2</a:t>
                </a:r>
              </a:p>
              <a:p>
                <a14:m>
                  <m:oMath xmlns:m="http://schemas.openxmlformats.org/officeDocument/2006/math">
                    <m:r>
                      <a:rPr lang="en-US" b="0" i="1" smtClean="0">
                        <a:solidFill>
                          <a:schemeClr val="bg2">
                            <a:lumMod val="40000"/>
                            <a:lumOff val="60000"/>
                          </a:schemeClr>
                        </a:solidFill>
                        <a:latin typeface="Cambria Math" panose="02040503050406030204" pitchFamily="18" charset="0"/>
                      </a:rPr>
                      <m:t>290=23</m:t>
                    </m:r>
                    <m:r>
                      <a:rPr lang="en-US" b="0" i="1" smtClean="0">
                        <a:solidFill>
                          <a:schemeClr val="bg2">
                            <a:lumMod val="40000"/>
                            <a:lumOff val="60000"/>
                          </a:schemeClr>
                        </a:solidFill>
                        <a:latin typeface="Cambria Math" panose="02040503050406030204" pitchFamily="18" charset="0"/>
                      </a:rPr>
                      <m:t>𝑛</m:t>
                    </m:r>
                    <m:r>
                      <a:rPr lang="en-US" b="0" i="1" smtClean="0">
                        <a:solidFill>
                          <a:schemeClr val="bg2">
                            <a:lumMod val="40000"/>
                            <a:lumOff val="60000"/>
                          </a:schemeClr>
                        </a:solidFill>
                        <a:latin typeface="Cambria Math" panose="02040503050406030204" pitchFamily="18" charset="0"/>
                      </a:rPr>
                      <m:t>+7</m:t>
                    </m:r>
                    <m:sSup>
                      <m:sSupPr>
                        <m:ctrlPr>
                          <a:rPr lang="en-US" b="0" i="1" smtClean="0">
                            <a:solidFill>
                              <a:schemeClr val="bg2">
                                <a:lumMod val="40000"/>
                                <a:lumOff val="60000"/>
                              </a:schemeClr>
                            </a:solidFill>
                            <a:latin typeface="Cambria Math" panose="02040503050406030204" pitchFamily="18" charset="0"/>
                          </a:rPr>
                        </m:ctrlPr>
                      </m:sSupPr>
                      <m:e>
                        <m:r>
                          <a:rPr lang="en-US" b="0" i="1" smtClean="0">
                            <a:solidFill>
                              <a:schemeClr val="bg2">
                                <a:lumMod val="40000"/>
                                <a:lumOff val="60000"/>
                              </a:schemeClr>
                            </a:solidFill>
                            <a:latin typeface="Cambria Math" panose="02040503050406030204" pitchFamily="18" charset="0"/>
                          </a:rPr>
                          <m:t>𝑛</m:t>
                        </m:r>
                      </m:e>
                      <m:sup>
                        <m:r>
                          <a:rPr lang="en-US" b="0" i="1" smtClean="0">
                            <a:solidFill>
                              <a:schemeClr val="bg2">
                                <a:lumMod val="40000"/>
                                <a:lumOff val="60000"/>
                              </a:schemeClr>
                            </a:solidFill>
                            <a:latin typeface="Cambria Math" panose="02040503050406030204" pitchFamily="18" charset="0"/>
                          </a:rPr>
                          <m:t>2</m:t>
                        </m:r>
                      </m:sup>
                    </m:sSup>
                  </m:oMath>
                </a14:m>
                <a:endParaRPr lang="en-US" dirty="0">
                  <a:solidFill>
                    <a:schemeClr val="bg2">
                      <a:lumMod val="40000"/>
                      <a:lumOff val="60000"/>
                    </a:schemeClr>
                  </a:solidFill>
                </a:endParaRPr>
              </a:p>
              <a:p>
                <a:r>
                  <a:rPr lang="ru-RU" dirty="0"/>
                  <a:t>Решая квадратное уравнение </a:t>
                </a:r>
                <a14:m>
                  <m:oMath xmlns:m="http://schemas.openxmlformats.org/officeDocument/2006/math">
                    <m:r>
                      <a:rPr lang="en-US" i="1">
                        <a:solidFill>
                          <a:schemeClr val="bg2">
                            <a:lumMod val="40000"/>
                            <a:lumOff val="60000"/>
                          </a:schemeClr>
                        </a:solidFill>
                        <a:latin typeface="Cambria Math" panose="02040503050406030204" pitchFamily="18" charset="0"/>
                      </a:rPr>
                      <m:t>7</m:t>
                    </m:r>
                    <m:sSup>
                      <m:sSupPr>
                        <m:ctrlPr>
                          <a:rPr lang="en-US" i="1">
                            <a:solidFill>
                              <a:schemeClr val="bg2">
                                <a:lumMod val="40000"/>
                                <a:lumOff val="60000"/>
                              </a:schemeClr>
                            </a:solidFill>
                            <a:latin typeface="Cambria Math" panose="02040503050406030204" pitchFamily="18" charset="0"/>
                          </a:rPr>
                        </m:ctrlPr>
                      </m:sSupPr>
                      <m:e>
                        <m:r>
                          <a:rPr lang="en-US" i="1">
                            <a:solidFill>
                              <a:schemeClr val="bg2">
                                <a:lumMod val="40000"/>
                                <a:lumOff val="60000"/>
                              </a:schemeClr>
                            </a:solidFill>
                            <a:latin typeface="Cambria Math" panose="02040503050406030204" pitchFamily="18" charset="0"/>
                          </a:rPr>
                          <m:t>𝑛</m:t>
                        </m:r>
                      </m:e>
                      <m:sup>
                        <m:r>
                          <a:rPr lang="en-US" i="1">
                            <a:solidFill>
                              <a:schemeClr val="bg2">
                                <a:lumMod val="40000"/>
                                <a:lumOff val="60000"/>
                              </a:schemeClr>
                            </a:solidFill>
                            <a:latin typeface="Cambria Math" panose="02040503050406030204" pitchFamily="18" charset="0"/>
                          </a:rPr>
                          <m:t>2</m:t>
                        </m:r>
                      </m:sup>
                    </m:sSup>
                    <m:r>
                      <a:rPr lang="ru-RU" b="0" i="1" smtClean="0">
                        <a:solidFill>
                          <a:schemeClr val="bg2">
                            <a:lumMod val="40000"/>
                            <a:lumOff val="60000"/>
                          </a:schemeClr>
                        </a:solidFill>
                        <a:latin typeface="Cambria Math" panose="02040503050406030204" pitchFamily="18" charset="0"/>
                      </a:rPr>
                      <m:t>+2</m:t>
                    </m:r>
                    <m:r>
                      <a:rPr lang="en-US" i="1">
                        <a:solidFill>
                          <a:schemeClr val="bg2">
                            <a:lumMod val="40000"/>
                            <a:lumOff val="60000"/>
                          </a:schemeClr>
                        </a:solidFill>
                        <a:latin typeface="Cambria Math" panose="02040503050406030204" pitchFamily="18" charset="0"/>
                      </a:rPr>
                      <m:t>3</m:t>
                    </m:r>
                    <m:r>
                      <a:rPr lang="en-US" i="1">
                        <a:solidFill>
                          <a:schemeClr val="bg2">
                            <a:lumMod val="40000"/>
                            <a:lumOff val="60000"/>
                          </a:schemeClr>
                        </a:solidFill>
                        <a:latin typeface="Cambria Math" panose="02040503050406030204" pitchFamily="18" charset="0"/>
                      </a:rPr>
                      <m:t>𝑛</m:t>
                    </m:r>
                    <m:r>
                      <a:rPr lang="en-US" b="0" i="1" smtClean="0">
                        <a:solidFill>
                          <a:schemeClr val="bg2">
                            <a:lumMod val="40000"/>
                            <a:lumOff val="60000"/>
                          </a:schemeClr>
                        </a:solidFill>
                        <a:latin typeface="Cambria Math" panose="02040503050406030204" pitchFamily="18" charset="0"/>
                      </a:rPr>
                      <m:t>−</m:t>
                    </m:r>
                    <m:r>
                      <a:rPr lang="en-US" i="1">
                        <a:solidFill>
                          <a:schemeClr val="bg2">
                            <a:lumMod val="40000"/>
                            <a:lumOff val="60000"/>
                          </a:schemeClr>
                        </a:solidFill>
                        <a:latin typeface="Cambria Math" panose="02040503050406030204" pitchFamily="18" charset="0"/>
                      </a:rPr>
                      <m:t>290=</m:t>
                    </m:r>
                    <m:r>
                      <a:rPr lang="ru-RU" b="0" i="1" smtClean="0">
                        <a:solidFill>
                          <a:schemeClr val="bg2">
                            <a:lumMod val="40000"/>
                            <a:lumOff val="60000"/>
                          </a:schemeClr>
                        </a:solidFill>
                        <a:latin typeface="Cambria Math" panose="02040503050406030204" pitchFamily="18" charset="0"/>
                      </a:rPr>
                      <m:t>0</m:t>
                    </m:r>
                  </m:oMath>
                </a14:m>
                <a:endParaRPr lang="ru-RU" dirty="0">
                  <a:solidFill>
                    <a:schemeClr val="bg2">
                      <a:lumMod val="40000"/>
                      <a:lumOff val="60000"/>
                    </a:schemeClr>
                  </a:solidFill>
                </a:endParaRPr>
              </a:p>
              <a:p>
                <a:r>
                  <a:rPr lang="ru-RU" dirty="0"/>
                  <a:t>получим корни:    </a:t>
                </a:r>
                <a14:m>
                  <m:oMath xmlns:m="http://schemas.openxmlformats.org/officeDocument/2006/math">
                    <m:sSub>
                      <m:sSubPr>
                        <m:ctrlPr>
                          <a:rPr lang="ru-RU" i="1" smtClean="0">
                            <a:solidFill>
                              <a:schemeClr val="bg2">
                                <a:lumMod val="40000"/>
                                <a:lumOff val="60000"/>
                              </a:schemeClr>
                            </a:solidFill>
                            <a:latin typeface="Cambria Math" panose="02040503050406030204" pitchFamily="18" charset="0"/>
                          </a:rPr>
                        </m:ctrlPr>
                      </m:sSubPr>
                      <m:e>
                        <m:r>
                          <a:rPr lang="en-US" b="0" i="1" smtClean="0">
                            <a:solidFill>
                              <a:schemeClr val="bg2">
                                <a:lumMod val="40000"/>
                                <a:lumOff val="60000"/>
                              </a:schemeClr>
                            </a:solidFill>
                            <a:latin typeface="Cambria Math" panose="02040503050406030204" pitchFamily="18" charset="0"/>
                          </a:rPr>
                          <m:t>𝑛</m:t>
                        </m:r>
                      </m:e>
                      <m:sub>
                        <m:r>
                          <a:rPr lang="en-US" b="0" i="1" smtClean="0">
                            <a:solidFill>
                              <a:schemeClr val="bg2">
                                <a:lumMod val="40000"/>
                                <a:lumOff val="60000"/>
                              </a:schemeClr>
                            </a:solidFill>
                            <a:latin typeface="Cambria Math" panose="02040503050406030204" pitchFamily="18" charset="0"/>
                          </a:rPr>
                          <m:t>1</m:t>
                        </m:r>
                      </m:sub>
                    </m:sSub>
                  </m:oMath>
                </a14:m>
                <a:r>
                  <a:rPr lang="en-US" dirty="0">
                    <a:solidFill>
                      <a:schemeClr val="bg2">
                        <a:lumMod val="40000"/>
                        <a:lumOff val="60000"/>
                      </a:schemeClr>
                    </a:solidFill>
                  </a:rPr>
                  <a:t>=5</a:t>
                </a:r>
                <a:r>
                  <a:rPr lang="ru-RU" dirty="0"/>
                  <a:t>;   </a:t>
                </a:r>
                <a14:m>
                  <m:oMath xmlns:m="http://schemas.openxmlformats.org/officeDocument/2006/math">
                    <m:sSub>
                      <m:sSubPr>
                        <m:ctrlPr>
                          <a:rPr lang="ru-RU" i="1" smtClean="0">
                            <a:latin typeface="Cambria Math" panose="02040503050406030204" pitchFamily="18" charset="0"/>
                          </a:rPr>
                        </m:ctrlPr>
                      </m:sSubPr>
                      <m:e>
                        <m:r>
                          <a:rPr lang="en-US" b="0" i="1" smtClean="0">
                            <a:latin typeface="Cambria Math" panose="02040503050406030204" pitchFamily="18" charset="0"/>
                          </a:rPr>
                          <m:t>𝑛</m:t>
                        </m:r>
                      </m:e>
                      <m:sub>
                        <m:r>
                          <a:rPr lang="en-US" b="0" i="1" smtClean="0">
                            <a:latin typeface="Cambria Math" panose="02040503050406030204" pitchFamily="18" charset="0"/>
                          </a:rPr>
                          <m:t>2</m:t>
                        </m:r>
                      </m:sub>
                    </m:sSub>
                  </m:oMath>
                </a14:m>
                <a:r>
                  <a:rPr lang="ru-RU" dirty="0"/>
                  <a:t>&lt;0    </a:t>
                </a:r>
                <a:endParaRPr lang="en-US" dirty="0"/>
              </a:p>
              <a:p>
                <a:endParaRPr lang="en-US" dirty="0"/>
              </a:p>
              <a:p>
                <a:r>
                  <a:rPr lang="en-US" dirty="0"/>
                  <a:t>                                               </a:t>
                </a:r>
                <a:r>
                  <a:rPr lang="ru-RU" dirty="0"/>
                  <a:t>Ответ: 5</a:t>
                </a:r>
              </a:p>
            </p:txBody>
          </p:sp>
        </mc:Choice>
        <mc:Fallback xmlns="">
          <p:sp>
            <p:nvSpPr>
              <p:cNvPr id="4" name="Объект 3">
                <a:extLst>
                  <a:ext uri="{FF2B5EF4-FFF2-40B4-BE49-F238E27FC236}">
                    <a16:creationId xmlns:a16="http://schemas.microsoft.com/office/drawing/2014/main" id="{4744AE9A-3BAB-4381-A6E1-48B0038AE703}"/>
                  </a:ext>
                </a:extLst>
              </p:cNvPr>
              <p:cNvSpPr>
                <a:spLocks noGrp="1" noRot="1" noChangeAspect="1" noMove="1" noResize="1" noEditPoints="1" noAdjustHandles="1" noChangeArrowheads="1" noChangeShapeType="1" noTextEdit="1"/>
              </p:cNvSpPr>
              <p:nvPr>
                <p:ph sz="half" idx="2"/>
              </p:nvPr>
            </p:nvSpPr>
            <p:spPr>
              <a:xfrm>
                <a:off x="3151573" y="2388093"/>
                <a:ext cx="6899261" cy="3868244"/>
              </a:xfrm>
              <a:blipFill>
                <a:blip r:embed="rId4"/>
                <a:stretch>
                  <a:fillRect l="-442"/>
                </a:stretch>
              </a:blipFill>
            </p:spPr>
            <p:txBody>
              <a:bodyPr/>
              <a:lstStyle/>
              <a:p>
                <a:r>
                  <a:rPr lang="ru-RU">
                    <a:noFill/>
                  </a:rPr>
                  <a:t> </a:t>
                </a:r>
              </a:p>
            </p:txBody>
          </p:sp>
        </mc:Fallback>
      </mc:AlternateContent>
    </p:spTree>
    <p:extLst>
      <p:ext uri="{BB962C8B-B14F-4D97-AF65-F5344CB8AC3E}">
        <p14:creationId xmlns:p14="http://schemas.microsoft.com/office/powerpoint/2010/main" val="115075466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Ион">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Ион">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он">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1383</TotalTime>
  <Words>4111</Words>
  <Application>Microsoft Office PowerPoint</Application>
  <PresentationFormat>Широкоэкранный</PresentationFormat>
  <Paragraphs>285</Paragraphs>
  <Slides>26</Slides>
  <Notes>14</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26</vt:i4>
      </vt:variant>
    </vt:vector>
  </HeadingPairs>
  <TitlesOfParts>
    <vt:vector size="33" baseType="lpstr">
      <vt:lpstr>Arial</vt:lpstr>
      <vt:lpstr>Arial Black</vt:lpstr>
      <vt:lpstr>Calibri</vt:lpstr>
      <vt:lpstr>Cambria Math</vt:lpstr>
      <vt:lpstr>Century Gothic</vt:lpstr>
      <vt:lpstr>Wingdings 3</vt:lpstr>
      <vt:lpstr>Ион</vt:lpstr>
      <vt:lpstr>Подготовка к ОГЭ – 2021 по математике</vt:lpstr>
      <vt:lpstr>Задачи на тему  «Арифметическая прогрессия»     основные формулы:</vt:lpstr>
      <vt:lpstr>1. Простейшие задачи  (на применение формул)</vt:lpstr>
      <vt:lpstr>Решение:</vt:lpstr>
      <vt:lpstr> </vt:lpstr>
      <vt:lpstr>Задачи для самостоятельного решения</vt:lpstr>
      <vt:lpstr>2. Задачи, требующие дополнительных                               действий</vt:lpstr>
      <vt:lpstr>Решение:</vt:lpstr>
      <vt:lpstr>Задача 3: Тренер посоветовал Андрею в первый день занятий провести на беговой дорожке 15 минут 〖(a〗_1=15), а на каждом следующем занятии увеличивать время, проведённое на беговой дорожке, на 7 минут (d=7). За сколько занятий (n-?)Андрей проведёт на беговой дорожке в общей сложности 2 часа 25 минут (S_n=145 минут), если будет следовать советам тренера?</vt:lpstr>
      <vt:lpstr>Задачи для самостоятельного решения</vt:lpstr>
      <vt:lpstr>3. Задачи повышенной сложности</vt:lpstr>
      <vt:lpstr>Решение: Задача 1: Мать дарит  каждой из пяти своих дочерей в день рождения, начиная с пяти лет, столько книг, сколько дочери лет. Возрасты пяти дочерей составляют арифметическую прогрессию, разность которой равна 2. Сколько было лет каждой дочери, когда у них составилась библиотека общей численностью в 495 книг? Сколько лет старшей дочери?    </vt:lpstr>
      <vt:lpstr>Рассмотрим другой способ решения. Выпишем число книг, которое получила в подарок каждая из дочерей до того момента, пока младшей не исполнилось 5 лет:</vt:lpstr>
      <vt:lpstr>Задача 3: Для асфальтирования участка длиной 99 м используются 2 катка. Первый каток был установлен в одном конце участка, второй — в противоположном. Работать они начали одновременно. Первый каток в каждую минуту проходил 5 м, а второй каток за первую минуту прошел 1,5 м (a_1=1,5), а за каждую следующую минуту проходил на 0,5 м больше, чем за предыдущую (d=0,5). Через сколько минут катки встретились? (n-?)</vt:lpstr>
      <vt:lpstr>Задача 4: В сосуде имеется несколько одинаковых кранов, которые открывают один за другим через равные промежутки времени. Через 8 часов после того, как был включен последний кран, сосуд был заполнен. Время, в течение которого были открыты первый и последний краны относятся как 5 : 1. Через сколько времени заполнится сосуд, если открыть все краны одновременно?           </vt:lpstr>
      <vt:lpstr>Задачи на тему  «Геометрическая прогрессия»     основные формулы:</vt:lpstr>
      <vt:lpstr>1. Простейшие задачи  (на применение формул)</vt:lpstr>
      <vt:lpstr>Решение:</vt:lpstr>
      <vt:lpstr>Задача 2: </vt:lpstr>
      <vt:lpstr>2. Задачи, требующие дополнительных                               действий</vt:lpstr>
      <vt:lpstr>Решение:</vt:lpstr>
      <vt:lpstr>3. Задачи повышенной сложности</vt:lpstr>
      <vt:lpstr>Решение:</vt:lpstr>
      <vt:lpstr>Задача 2: </vt:lpstr>
      <vt:lpstr>Объединим уравнения в систему и преобразуем их:      xq^2 t-xqt=400   =&gt;     xqt(q-1)=400   =&gt;  xq=400∙3/2  =&gt;  xq=600  xqt=x(t+2/3 )                         t(q-1)=2/3                                                                                              Ответ:  600</vt:lpstr>
      <vt:lpstr>   Спасибо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Подготовка к ОГЭ – 2021 по математике</dc:title>
  <dc:creator>Tatyana Reshetilova</dc:creator>
  <cp:lastModifiedBy>Tatyana Reshetilova</cp:lastModifiedBy>
  <cp:revision>75</cp:revision>
  <dcterms:created xsi:type="dcterms:W3CDTF">2020-11-26T19:28:28Z</dcterms:created>
  <dcterms:modified xsi:type="dcterms:W3CDTF">2020-11-29T19:53:57Z</dcterms:modified>
</cp:coreProperties>
</file>