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1" r:id="rId2"/>
    <p:sldId id="290" r:id="rId3"/>
    <p:sldId id="256" r:id="rId4"/>
    <p:sldId id="291" r:id="rId5"/>
    <p:sldId id="292" r:id="rId6"/>
    <p:sldId id="293" r:id="rId7"/>
    <p:sldId id="295" r:id="rId8"/>
    <p:sldId id="296" r:id="rId9"/>
    <p:sldId id="297" r:id="rId10"/>
    <p:sldId id="298" r:id="rId11"/>
    <p:sldId id="299" r:id="rId12"/>
    <p:sldId id="300" r:id="rId13"/>
    <p:sldId id="289" r:id="rId14"/>
    <p:sldId id="294" r:id="rId15"/>
    <p:sldId id="286" r:id="rId16"/>
    <p:sldId id="287" r:id="rId17"/>
    <p:sldId id="278" r:id="rId18"/>
    <p:sldId id="279" r:id="rId19"/>
    <p:sldId id="280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235" autoAdjust="0"/>
  </p:normalViewPr>
  <p:slideViewPr>
    <p:cSldViewPr>
      <p:cViewPr>
        <p:scale>
          <a:sx n="57" d="100"/>
          <a:sy n="57" d="100"/>
        </p:scale>
        <p:origin x="-1932" y="-7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CC6B6-811E-4E82-A7E1-77B6E8FAE579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F304A-D1B7-4492-8CED-42B818A1EC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486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3F304A-D1B7-4492-8CED-42B818A1EC7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896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B99003-B51A-4286-8C35-F9A4BE64CCB6}" type="datetimeFigureOut">
              <a:rPr lang="ru-RU" smtClean="0"/>
              <a:t>01.04.2021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65E0F6A-6A8D-4671-B0BE-8AB38264B1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ro23.ru/" TargetMode="External"/><Relationship Id="rId2" Type="http://schemas.openxmlformats.org/officeDocument/2006/relationships/hyperlink" Target="http://www.fipi.ru/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ru-RU" sz="2400" b="0" dirty="0" smtClean="0"/>
              <a:t/>
            </a:r>
            <a:br>
              <a:rPr lang="ru-RU" sz="2400" b="0" dirty="0" smtClean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 smtClean="0"/>
              <a:t>МКУ СЦРО</a:t>
            </a:r>
            <a:endParaRPr lang="ru-RU" sz="2400" b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 algn="ctr">
              <a:buNone/>
            </a:pPr>
            <a:endParaRPr lang="ru-RU" sz="3200" b="1" dirty="0" smtClean="0"/>
          </a:p>
          <a:p>
            <a:pPr marL="45720" indent="0" algn="ctr">
              <a:buNone/>
            </a:pPr>
            <a:r>
              <a:rPr lang="ru-RU" sz="3200" b="1" dirty="0" smtClean="0"/>
              <a:t>Основные </a:t>
            </a:r>
            <a:r>
              <a:rPr lang="ru-RU" sz="3200" b="1" dirty="0"/>
              <a:t>направления подготовки к итоговой аттестации за курс основной </a:t>
            </a:r>
            <a:r>
              <a:rPr lang="ru-RU" sz="3200" b="1" dirty="0" smtClean="0"/>
              <a:t>школы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765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165304"/>
            <a:ext cx="6512511" cy="288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548680"/>
            <a:ext cx="8640960" cy="5328592"/>
          </a:xfrm>
        </p:spPr>
        <p:txBody>
          <a:bodyPr/>
          <a:lstStyle/>
          <a:p>
            <a:pPr marL="45720" indent="0">
              <a:buNone/>
            </a:pPr>
            <a:r>
              <a:rPr lang="ru-RU" sz="2000" b="1" u="sng" dirty="0">
                <a:solidFill>
                  <a:schemeClr val="bg2">
                    <a:lumMod val="50000"/>
                  </a:schemeClr>
                </a:solidFill>
              </a:rPr>
              <a:t>Этапы индивидуальной </a:t>
            </a:r>
            <a:r>
              <a:rPr lang="ru-RU" sz="2000" b="1" u="sng" dirty="0" smtClean="0">
                <a:solidFill>
                  <a:schemeClr val="bg2">
                    <a:lumMod val="50000"/>
                  </a:schemeClr>
                </a:solidFill>
              </a:rPr>
              <a:t>подготовки</a:t>
            </a:r>
          </a:p>
          <a:p>
            <a:pPr marL="45720" indent="0">
              <a:buNone/>
            </a:pPr>
            <a:r>
              <a:rPr lang="ru-RU" sz="2000" b="1" dirty="0" smtClean="0">
                <a:solidFill>
                  <a:schemeClr val="tx2"/>
                </a:solidFill>
              </a:rPr>
              <a:t>3. Выстроить стратегию подготовки к экзамену</a:t>
            </a:r>
          </a:p>
          <a:p>
            <a:pPr marL="45720" indent="0" algn="just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Правильная стратегия подготовки – постепенно добиваться стабильности результатов в определенных темах и заданиях, тогда на экзамене эти задания не покажутся сложными</a:t>
            </a:r>
          </a:p>
          <a:p>
            <a:pPr marL="45720" indent="0" algn="just">
              <a:buNone/>
            </a:pPr>
            <a:endParaRPr lang="ru-RU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311054"/>
              </p:ext>
            </p:extLst>
          </p:nvPr>
        </p:nvGraphicFramePr>
        <p:xfrm>
          <a:off x="179512" y="2132857"/>
          <a:ext cx="8856984" cy="4837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296144"/>
                <a:gridCol w="5832648"/>
              </a:tblGrid>
              <a:tr h="936103">
                <a:tc>
                  <a:txBody>
                    <a:bodyPr/>
                    <a:lstStyle/>
                    <a:p>
                      <a:r>
                        <a:rPr lang="ru-RU" dirty="0" smtClean="0"/>
                        <a:t>Цель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подготовки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Стратегия</a:t>
                      </a:r>
                      <a:endParaRPr lang="ru-RU" dirty="0"/>
                    </a:p>
                  </a:txBody>
                  <a:tcPr/>
                </a:tc>
              </a:tr>
              <a:tr h="750869">
                <a:tc>
                  <a:txBody>
                    <a:bodyPr/>
                    <a:lstStyle/>
                    <a:p>
                      <a:r>
                        <a:rPr lang="ru-RU" dirty="0" smtClean="0"/>
                        <a:t>Только сдать экзамен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Тренироваться выполнять  задания,</a:t>
                      </a:r>
                      <a:r>
                        <a:rPr lang="ru-RU" sz="1400" baseline="0" dirty="0" smtClean="0"/>
                        <a:t> которые хорошо получаются, добиваться стабильного верного их решения, постепенно переходя к решению новых задач, изучив материал по учебникам с использованием заданий пособий. Обращать внимание на правильность понимание задания вопроса, правильность вычислений.</a:t>
                      </a:r>
                      <a:endParaRPr lang="ru-RU" sz="1400" dirty="0"/>
                    </a:p>
                  </a:txBody>
                  <a:tcPr/>
                </a:tc>
              </a:tr>
              <a:tr h="761299">
                <a:tc>
                  <a:txBody>
                    <a:bodyPr/>
                    <a:lstStyle/>
                    <a:p>
                      <a:r>
                        <a:rPr lang="ru-RU" dirty="0" smtClean="0"/>
                        <a:t>Сдать экзамен</a:t>
                      </a:r>
                      <a:r>
                        <a:rPr lang="ru-RU" baseline="0" dirty="0" smtClean="0"/>
                        <a:t> на отметку не ниже «4»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Тренироваться выполнять все задания части 1. При выполнении заданий, которые хорошо получаются,</a:t>
                      </a:r>
                      <a:r>
                        <a:rPr lang="ru-RU" sz="1400" baseline="0" dirty="0" smtClean="0"/>
                        <a:t> добиваться стабильного верного решения, постепенно переходя к решению новых задач, изучив материал по учебникам, с использованием заданий пособий. Обращать внимание на правильность вычислений.</a:t>
                      </a:r>
                      <a:endParaRPr lang="ru-RU" sz="1400" dirty="0"/>
                    </a:p>
                  </a:txBody>
                  <a:tcPr/>
                </a:tc>
              </a:tr>
              <a:tr h="761299">
                <a:tc>
                  <a:txBody>
                    <a:bodyPr/>
                    <a:lstStyle/>
                    <a:p>
                      <a:r>
                        <a:rPr lang="ru-RU" dirty="0" smtClean="0"/>
                        <a:t>Сдать экзамен</a:t>
                      </a:r>
                      <a:r>
                        <a:rPr lang="ru-RU" baseline="0" dirty="0" smtClean="0"/>
                        <a:t> на отметку не ниже «5»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Средний или 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Тренироваться выполнять все задания части 1,</a:t>
                      </a:r>
                      <a:r>
                        <a:rPr lang="ru-RU" sz="1400" baseline="0" dirty="0" smtClean="0"/>
                        <a:t> добиваться стабильно верного решения, постепенно переходя к решению задач части 2 изучив материал по учебникам , с использованием заданий пособий. При выполнении заданий части 2 необходимо обращать внимание на обоснованность и правильность записи решения.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50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157192"/>
            <a:ext cx="6512511" cy="429984"/>
          </a:xfrm>
        </p:spPr>
        <p:txBody>
          <a:bodyPr/>
          <a:lstStyle/>
          <a:p>
            <a:pPr marL="0" indent="0" algn="l">
              <a:buNone/>
            </a:pPr>
            <a:r>
              <a:rPr lang="ru-RU" sz="2400" u="sng" dirty="0">
                <a:solidFill>
                  <a:schemeClr val="bg2">
                    <a:lumMod val="50000"/>
                  </a:schemeClr>
                </a:solidFill>
              </a:rPr>
              <a:t>Этапы индивидуальной подготовки</a:t>
            </a:r>
            <a:r>
              <a:rPr lang="ru-RU" sz="4800" u="sng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4800" u="sng" dirty="0">
                <a:solidFill>
                  <a:schemeClr val="bg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13" y="692696"/>
            <a:ext cx="840048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921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59" y="1268760"/>
            <a:ext cx="918770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44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04664"/>
            <a:ext cx="78488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FF0000"/>
                </a:solidFill>
              </a:rPr>
              <a:t>Перечень тем по геометрии </a:t>
            </a:r>
            <a:endParaRPr lang="ru-RU" sz="2000" b="1" dirty="0">
              <a:solidFill>
                <a:srgbClr val="FF0000"/>
              </a:solidFill>
            </a:endParaRP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применение теоремы  Пифагора</a:t>
            </a:r>
            <a:r>
              <a:rPr lang="ru-RU" dirty="0"/>
              <a:t>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применение свойств подобных треугольников</a:t>
            </a:r>
            <a:r>
              <a:rPr lang="ru-RU" dirty="0"/>
              <a:t>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тригонометрические функции углов;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/>
              <a:t>формулу расстояния между точками на координатной плоскости;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теоремы о сумме углов треугольника и о внешнем угле треугольника;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/>
              <a:t>свойства углов при параллельных прямых;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/>
              <a:t>теорему о сумме углов выпуклого многоугольника;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свойства углов, вписанных в окружность;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таблицы тригонометрических функций;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/>
              <a:t>формулу углов между векторами на координатной плоскости;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dirty="0"/>
              <a:t>формулу углов между прямыми на координатной плоскости.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формулы площади треугольника, прямоугольника, параллелограмма, ромба, трапеции, круга и его частей;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ru-RU" b="1" dirty="0"/>
              <a:t>свойства площадей подобных фигур.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4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733256"/>
            <a:ext cx="6512511" cy="792088"/>
          </a:xfrm>
        </p:spPr>
        <p:txBody>
          <a:bodyPr/>
          <a:lstStyle/>
          <a:p>
            <a:pPr algn="l"/>
            <a:r>
              <a:rPr lang="ru-RU" sz="2000" dirty="0" smtClean="0"/>
              <a:t>Ссылки на </a:t>
            </a:r>
            <a:r>
              <a:rPr lang="ru-RU" sz="2000" dirty="0" err="1" smtClean="0"/>
              <a:t>вебинары</a:t>
            </a:r>
            <a:r>
              <a:rPr lang="ru-RU" sz="2000" dirty="0" smtClean="0"/>
              <a:t> и онлайн-уроки .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48680"/>
            <a:ext cx="8136904" cy="4680520"/>
          </a:xfrm>
        </p:spPr>
        <p:txBody>
          <a:bodyPr>
            <a:noAutofit/>
          </a:bodyPr>
          <a:lstStyle/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Особенности подготовки к ОГЭ по математике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Решаем текстовые задачи. Готовимся к ВПР и ОГЭ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Арифметическая и геометрическая прогрессии в школьном курсе математике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Неравенства и системы неравенств в школьном курсе математики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Особенности подготовки к ОГЭ по математике. Алгебра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Особенности подготовки к ОГЭ по математике. Геометрия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Задачи из планиметрии в ОГЭ и ЕГЭ по математике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Онлайн-урок. 9 класс. Повторение. Решение дробных рациональных уравнений</a:t>
            </a:r>
          </a:p>
          <a:p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Онлайн-урок. 9 класс. Разбираем первые пять заданий ОГЭ по математике.</a:t>
            </a:r>
          </a:p>
          <a:p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</a:rPr>
              <a:t>Онлайн-урок. 9 класс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. Готовимся к ОГЭ по математике. Решение практико-ориентированных задач.</a:t>
            </a:r>
          </a:p>
          <a:p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</a:rPr>
              <a:t>Онлайн-урок. 9 класс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. Повторение. Арифметическая и геометрическая прогрессии.</a:t>
            </a:r>
          </a:p>
          <a:p>
            <a:r>
              <a:rPr lang="ru-RU" sz="1600" b="1" u="sng" dirty="0">
                <a:solidFill>
                  <a:schemeClr val="bg2">
                    <a:lumMod val="50000"/>
                  </a:schemeClr>
                </a:solidFill>
              </a:rPr>
              <a:t>Онлайн-урок. 9 класс. Повторение</a:t>
            </a:r>
            <a:r>
              <a:rPr lang="ru-RU" sz="1600" b="1" u="sng" dirty="0" smtClean="0">
                <a:solidFill>
                  <a:schemeClr val="bg2">
                    <a:lumMod val="50000"/>
                  </a:schemeClr>
                </a:solidFill>
              </a:rPr>
              <a:t>. Готовимся к ОГЭ. Решение текстовых задач.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8242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80648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FF0000"/>
                </a:solidFill>
              </a:rPr>
              <a:t>Рекомендации по подготовке </a:t>
            </a:r>
          </a:p>
          <a:p>
            <a:pPr algn="ctr"/>
            <a:r>
              <a:rPr lang="ru-RU" altLang="ru-RU" b="1" dirty="0">
                <a:solidFill>
                  <a:srgbClr val="FF0000"/>
                </a:solidFill>
              </a:rPr>
              <a:t>к ОГЭ–2021 по математике</a:t>
            </a:r>
            <a:endParaRPr lang="ru-RU" altLang="ru-RU" dirty="0"/>
          </a:p>
          <a:p>
            <a:pPr algn="just"/>
            <a:r>
              <a:rPr lang="ru-RU" altLang="ru-RU" b="1" dirty="0" smtClean="0"/>
              <a:t>1</a:t>
            </a:r>
            <a:r>
              <a:rPr lang="ru-RU" altLang="ru-RU" dirty="0" smtClean="0"/>
              <a:t>. На </a:t>
            </a:r>
            <a:r>
              <a:rPr lang="ru-RU" altLang="ru-RU" dirty="0"/>
              <a:t>уроках алгебры и геометрии необходимо изучать </a:t>
            </a:r>
            <a:r>
              <a:rPr lang="ru-RU" altLang="ru-RU" u="sng" dirty="0"/>
              <a:t>программный материал в полном объёме</a:t>
            </a:r>
            <a:r>
              <a:rPr lang="ru-RU" altLang="ru-RU" dirty="0"/>
              <a:t> со всеми обучающимися, регулярно проводить мониторинг достижений, чтобы своевременно вносить коррективы в КТП</a:t>
            </a:r>
            <a:r>
              <a:rPr lang="ru-RU" altLang="ru-RU" dirty="0" smtClean="0"/>
              <a:t>, повторяя </a:t>
            </a:r>
            <a:r>
              <a:rPr lang="ru-RU" altLang="ru-RU" dirty="0"/>
              <a:t>ранее изученный материал, подходящий по смыслу, в соответствии с </a:t>
            </a:r>
            <a:r>
              <a:rPr lang="ru-RU" altLang="ru-RU" dirty="0" smtClean="0"/>
              <a:t>пробелами.</a:t>
            </a:r>
          </a:p>
          <a:p>
            <a:pPr algn="just"/>
            <a:r>
              <a:rPr lang="ru-RU" altLang="ru-RU" b="1" dirty="0" smtClean="0"/>
              <a:t>2.</a:t>
            </a:r>
            <a:r>
              <a:rPr lang="ru-RU" altLang="ru-RU" dirty="0"/>
              <a:t> Ознакомить </a:t>
            </a:r>
            <a:r>
              <a:rPr lang="ru-RU" altLang="ru-RU" u="sng" dirty="0"/>
              <a:t>всех обучающихся</a:t>
            </a:r>
            <a:r>
              <a:rPr lang="ru-RU" altLang="ru-RU" dirty="0"/>
              <a:t> с утвержденными демонстрационным вариантом, спецификацией работы и кодификаторами ОГЭ-2021, размещенными на сайте ФИПИ </a:t>
            </a:r>
            <a:r>
              <a:rPr lang="en-US" altLang="ru-RU" dirty="0">
                <a:hlinkClick r:id="rId2"/>
              </a:rPr>
              <a:t>www.fipi.ru</a:t>
            </a:r>
            <a:r>
              <a:rPr lang="en-US" altLang="ru-RU" dirty="0"/>
              <a:t>.</a:t>
            </a:r>
          </a:p>
          <a:p>
            <a:pPr algn="just"/>
            <a:r>
              <a:rPr lang="ru-RU" altLang="ru-RU" b="1" dirty="0" smtClean="0"/>
              <a:t>3. </a:t>
            </a:r>
            <a:r>
              <a:rPr lang="ru-RU" altLang="ru-RU" dirty="0"/>
              <a:t>Организовывать дополнительные занятия, консультации по </a:t>
            </a:r>
            <a:r>
              <a:rPr lang="ru-RU" altLang="ru-RU" dirty="0" err="1"/>
              <a:t>разноуровневым</a:t>
            </a:r>
            <a:r>
              <a:rPr lang="ru-RU" altLang="ru-RU" dirty="0"/>
              <a:t> группам, в соответствии с индивидуальными планами обучающихся по подготовке к ОГЭ.</a:t>
            </a:r>
          </a:p>
          <a:p>
            <a:pPr algn="just"/>
            <a:endParaRPr lang="ru-RU" altLang="ru-RU" sz="1400" dirty="0"/>
          </a:p>
          <a:p>
            <a:pPr algn="just"/>
            <a:r>
              <a:rPr lang="ru-RU" altLang="ru-RU" b="1" dirty="0" smtClean="0"/>
              <a:t>4.</a:t>
            </a:r>
            <a:r>
              <a:rPr lang="ru-RU" altLang="ru-RU" dirty="0" smtClean="0"/>
              <a:t> Формировать </a:t>
            </a:r>
            <a:r>
              <a:rPr lang="ru-RU" altLang="ru-RU" dirty="0"/>
              <a:t>и развивать у обучающихся навыки «смыслового чтения».</a:t>
            </a:r>
          </a:p>
          <a:p>
            <a:pPr algn="just"/>
            <a:endParaRPr lang="ru-RU" altLang="ru-RU" sz="1400" dirty="0"/>
          </a:p>
          <a:p>
            <a:pPr algn="just"/>
            <a:r>
              <a:rPr lang="ru-RU" altLang="ru-RU" b="1" dirty="0" smtClean="0"/>
              <a:t>5.</a:t>
            </a:r>
            <a:r>
              <a:rPr lang="ru-RU" altLang="ru-RU" dirty="0" smtClean="0"/>
              <a:t> Включать </a:t>
            </a:r>
            <a:r>
              <a:rPr lang="ru-RU" altLang="ru-RU" dirty="0"/>
              <a:t>в уроки решение практико-ориентированных заданий с таблицами, рисунками, процентами.</a:t>
            </a:r>
            <a:endParaRPr lang="ru-RU" altLang="ru-RU" sz="1600" b="1" dirty="0"/>
          </a:p>
          <a:p>
            <a:pPr algn="just"/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val="104748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80729"/>
            <a:ext cx="813690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rgbClr val="FF0000"/>
                </a:solidFill>
              </a:rPr>
              <a:t>Рекомендации по подготовке </a:t>
            </a:r>
          </a:p>
          <a:p>
            <a:pPr algn="ctr"/>
            <a:r>
              <a:rPr lang="ru-RU" altLang="ru-RU" b="1" dirty="0">
                <a:solidFill>
                  <a:srgbClr val="FF0000"/>
                </a:solidFill>
              </a:rPr>
              <a:t>к ОГЭ–2021 по математике</a:t>
            </a:r>
            <a:endParaRPr lang="ru-RU" altLang="ru-RU" dirty="0"/>
          </a:p>
          <a:p>
            <a:pPr algn="just"/>
            <a:r>
              <a:rPr lang="ru-RU" altLang="ru-RU" dirty="0" smtClean="0"/>
              <a:t>6. Включать </a:t>
            </a:r>
            <a:r>
              <a:rPr lang="ru-RU" altLang="ru-RU" dirty="0"/>
              <a:t>в устную работу на уроках вычислительные примеры с натуральными, целыми и рациональными числами, перевод десятичных дробей в обыкновенные дроби и наоборот;  свойства степеней и корней; геометрический материал – формулы, соответствующие свойства и признаки.</a:t>
            </a:r>
          </a:p>
          <a:p>
            <a:pPr algn="just"/>
            <a:r>
              <a:rPr lang="ru-RU" altLang="ru-RU" dirty="0" smtClean="0"/>
              <a:t>7. </a:t>
            </a:r>
            <a:r>
              <a:rPr lang="ru-RU" altLang="ru-RU" dirty="0"/>
              <a:t>Использовать материалы из открытого банка заданий ОГЭ на сайте ФИПИ </a:t>
            </a:r>
            <a:r>
              <a:rPr lang="en-US" altLang="ru-RU" dirty="0">
                <a:hlinkClick r:id="rId2"/>
              </a:rPr>
              <a:t>www.fipi.ru</a:t>
            </a:r>
            <a:r>
              <a:rPr lang="en-US" altLang="ru-RU" dirty="0"/>
              <a:t>.</a:t>
            </a:r>
            <a:endParaRPr lang="ru-RU" altLang="ru-RU" dirty="0"/>
          </a:p>
          <a:p>
            <a:pPr algn="just"/>
            <a:endParaRPr lang="ru-RU" altLang="ru-RU" dirty="0"/>
          </a:p>
          <a:p>
            <a:pPr algn="just"/>
            <a:r>
              <a:rPr lang="ru-RU" altLang="ru-RU" sz="2000" dirty="0" smtClean="0"/>
              <a:t>8. Использовать </a:t>
            </a:r>
            <a:r>
              <a:rPr lang="ru-RU" altLang="ru-RU" sz="2000" dirty="0"/>
              <a:t>тематические сборники, готовиться </a:t>
            </a:r>
            <a:r>
              <a:rPr lang="ru-RU" altLang="ru-RU" sz="2000" b="1" dirty="0"/>
              <a:t>не</a:t>
            </a:r>
            <a:r>
              <a:rPr lang="ru-RU" altLang="ru-RU" sz="2000" dirty="0"/>
              <a:t> </a:t>
            </a:r>
            <a:r>
              <a:rPr lang="ru-RU" altLang="ru-RU" sz="2000" b="1" dirty="0"/>
              <a:t>только </a:t>
            </a:r>
            <a:r>
              <a:rPr lang="ru-RU" altLang="ru-RU" sz="2000" dirty="0"/>
              <a:t>по  типовым заданиям с вариантами ОГЭ</a:t>
            </a:r>
            <a:r>
              <a:rPr lang="ru-RU" altLang="ru-RU" sz="2000" dirty="0" smtClean="0"/>
              <a:t>.</a:t>
            </a:r>
          </a:p>
          <a:p>
            <a:pPr algn="just"/>
            <a:r>
              <a:rPr lang="ru-RU" altLang="ru-RU" sz="2000" dirty="0" smtClean="0"/>
              <a:t>9. Использовать </a:t>
            </a:r>
            <a:r>
              <a:rPr lang="ru-RU" altLang="ru-RU" sz="2000" dirty="0"/>
              <a:t>в работе дидактические материалы, размещенные на сайте </a:t>
            </a:r>
            <a:r>
              <a:rPr lang="en-US" altLang="ru-RU" sz="2000" dirty="0">
                <a:hlinkClick r:id="rId3"/>
              </a:rPr>
              <a:t>http://iro23.ru</a:t>
            </a:r>
            <a:r>
              <a:rPr lang="en-US" altLang="ru-RU" sz="2000" dirty="0"/>
              <a:t> </a:t>
            </a:r>
            <a:r>
              <a:rPr lang="ru-RU" altLang="ru-RU" sz="2000" dirty="0"/>
              <a:t>на странице кафедры математики и информатики в разделе «Подготовка к ЕГЭ и ГИА по математике», а также записи </a:t>
            </a:r>
            <a:r>
              <a:rPr lang="ru-RU" altLang="ru-RU" sz="2000" dirty="0" err="1"/>
              <a:t>вебинаров</a:t>
            </a:r>
            <a:r>
              <a:rPr lang="ru-RU" altLang="ru-RU" sz="2000" dirty="0"/>
              <a:t> на «</a:t>
            </a:r>
            <a:r>
              <a:rPr lang="ru-RU" altLang="ru-RU" sz="2000" dirty="0" err="1"/>
              <a:t>МедиаВики</a:t>
            </a:r>
            <a:r>
              <a:rPr lang="ru-RU" altLang="ru-RU" sz="2000" dirty="0"/>
              <a:t> Краснодарского края».</a:t>
            </a:r>
          </a:p>
          <a:p>
            <a:pPr algn="just"/>
            <a:endParaRPr lang="ru-RU" altLang="ru-RU" sz="2000" b="1" dirty="0"/>
          </a:p>
          <a:p>
            <a:pPr algn="just"/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47540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8" y="530225"/>
            <a:ext cx="8183562" cy="5922963"/>
          </a:xfrm>
        </p:spPr>
      </p:pic>
    </p:spTree>
    <p:extLst>
      <p:ext uri="{BB962C8B-B14F-4D97-AF65-F5344CB8AC3E}">
        <p14:creationId xmlns:p14="http://schemas.microsoft.com/office/powerpoint/2010/main" val="37077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34819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8" y="530225"/>
            <a:ext cx="8183562" cy="5635625"/>
          </a:xfrm>
        </p:spPr>
      </p:pic>
    </p:spTree>
    <p:extLst>
      <p:ext uri="{BB962C8B-B14F-4D97-AF65-F5344CB8AC3E}">
        <p14:creationId xmlns:p14="http://schemas.microsoft.com/office/powerpoint/2010/main" val="14726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smtClean="0">
              <a:effectLst/>
            </a:endParaRPr>
          </a:p>
        </p:txBody>
      </p:sp>
      <p:pic>
        <p:nvPicPr>
          <p:cNvPr id="35843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8" y="530225"/>
            <a:ext cx="8183562" cy="5562600"/>
          </a:xfrm>
        </p:spPr>
      </p:pic>
    </p:spTree>
    <p:extLst>
      <p:ext uri="{BB962C8B-B14F-4D97-AF65-F5344CB8AC3E}">
        <p14:creationId xmlns:p14="http://schemas.microsoft.com/office/powerpoint/2010/main" val="26228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552450"/>
            <a:ext cx="9220200" cy="575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40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r>
              <a:rPr lang="ru-RU" sz="3600" dirty="0" smtClean="0"/>
              <a:t>Спасибо за внимание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120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68425" y="333375"/>
            <a:ext cx="7775575" cy="935038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400" dirty="0"/>
              <a:t>Изменения в </a:t>
            </a:r>
            <a:r>
              <a:rPr lang="ru-RU" sz="2400" dirty="0" err="1"/>
              <a:t>КИМах</a:t>
            </a:r>
            <a:r>
              <a:rPr lang="ru-RU" sz="2400" dirty="0"/>
              <a:t> ОГЭ 2021 года по математике.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772816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рамках усиления акцента на проверку </a:t>
            </a:r>
            <a:r>
              <a:rPr lang="ru-RU" b="1" dirty="0"/>
              <a:t>применения математических знаний</a:t>
            </a:r>
            <a:r>
              <a:rPr lang="ru-RU" dirty="0"/>
              <a:t> в различных ситуациях количество заданий уменьшилось на одно за счет объединения заданий на преобразование алгебраических (№ 13 в КИМ 2020) и числовых выражений (№ 8 в КИМ 2020) в одно задание на преобразование выражений № 8 в КИМ 2021</a:t>
            </a:r>
            <a:r>
              <a:rPr lang="ru-RU" dirty="0" smtClean="0"/>
              <a:t>.</a:t>
            </a:r>
          </a:p>
          <a:p>
            <a:pPr algn="just"/>
            <a:r>
              <a:rPr lang="ru-RU" dirty="0"/>
              <a:t>Задание на работу с последовательностями и прогрессиями (№ 12 в КИМ 2020) заменено на задание с практическим содержанием, направленное на проверку умения применять знания о последовательностях и прогрессиях в прикладных ситуациях (№ 14 в КИМ 2021).</a:t>
            </a:r>
          </a:p>
          <a:p>
            <a:pPr algn="just"/>
            <a:r>
              <a:rPr lang="ru-RU" dirty="0"/>
              <a:t>Скорректирован порядок заданий в соответствии с тематикой и сложностью.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580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9087" y="0"/>
            <a:ext cx="12049125" cy="593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809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4664" y="188640"/>
            <a:ext cx="12477750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914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938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-99392"/>
            <a:ext cx="6048672" cy="656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6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2" y="980728"/>
            <a:ext cx="859458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093296"/>
            <a:ext cx="6512511" cy="504056"/>
          </a:xfrm>
        </p:spPr>
        <p:txBody>
          <a:bodyPr/>
          <a:lstStyle/>
          <a:p>
            <a:pPr algn="l"/>
            <a:r>
              <a:rPr lang="ru-RU" sz="2400" u="sng" dirty="0" smtClean="0">
                <a:solidFill>
                  <a:schemeClr val="bg2">
                    <a:lumMod val="50000"/>
                  </a:schemeClr>
                </a:solidFill>
              </a:rPr>
              <a:t>Этапы индивидуальной подготовки</a:t>
            </a:r>
            <a:endParaRPr lang="ru-RU" sz="2400" u="sng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628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6021288"/>
            <a:ext cx="6512511" cy="432048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9073008" cy="5721816"/>
          </a:xfrm>
        </p:spPr>
        <p:txBody>
          <a:bodyPr/>
          <a:lstStyle/>
          <a:p>
            <a:pPr marL="45720" indent="0">
              <a:buNone/>
            </a:pPr>
            <a:r>
              <a:rPr lang="ru-RU" sz="2400" b="1" u="sng" dirty="0">
                <a:solidFill>
                  <a:schemeClr val="bg2">
                    <a:lumMod val="50000"/>
                  </a:schemeClr>
                </a:solidFill>
              </a:rPr>
              <a:t>Этапы индивидуальной </a:t>
            </a:r>
            <a:r>
              <a:rPr lang="ru-RU" sz="2400" b="1" u="sng" dirty="0" smtClean="0">
                <a:solidFill>
                  <a:schemeClr val="bg2">
                    <a:lumMod val="50000"/>
                  </a:schemeClr>
                </a:solidFill>
              </a:rPr>
              <a:t>подготовки</a:t>
            </a:r>
          </a:p>
          <a:p>
            <a:pPr marL="45720" indent="0">
              <a:buNone/>
            </a:pPr>
            <a:r>
              <a:rPr lang="ru-RU" sz="2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2. Сформулировать цель сдачи экзамена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Преодолеть минимальный балл (не менее 8 первичных баллов, из которых не менее 2 баллов за решение геометрических задач 15-19, 23-25) – выполнять задания части 1.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Сдать экзамен и продолжить обучение в средней школе с изучением математики на базовом уровне – выполнение части 1.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Получить отметку «4» – выполнять задания части 1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Получить отметку «5» – выполнять задания части 1 и части 2.</a:t>
            </a:r>
          </a:p>
          <a:p>
            <a:pPr>
              <a:buFont typeface="Arial" pitchFamily="34" charset="0"/>
              <a:buChar char="•"/>
            </a:pPr>
            <a:r>
              <a:rPr lang="ru-RU" sz="18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</a:rPr>
              <a:t>Продолжить обучение в 10-11 классах с изучением математики на углубленном уровне – выполнять все задания экзаменационной работы.</a:t>
            </a:r>
          </a:p>
          <a:p>
            <a:pPr marL="45720" indent="0" algn="ctr">
              <a:buNone/>
            </a:pPr>
            <a:r>
              <a:rPr lang="ru-RU" sz="1800" b="1" u="sng" dirty="0" smtClean="0"/>
              <a:t>Рекомендации для зачисления в профильные классы:</a:t>
            </a:r>
          </a:p>
          <a:p>
            <a:pPr marL="45720" indent="0">
              <a:buNone/>
            </a:pPr>
            <a:r>
              <a:rPr lang="ru-RU" sz="1800" b="1" dirty="0" smtClean="0"/>
              <a:t>Естественнонаучный профиль – не менее 18 первичных баллов (не менее 6 по геометрии); экономический профиль – 18 первичных баллов ( не менее 5 по геометрии); физико-математический профиль – 19 первичных баллов (не менее 7 по геометрии) 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248475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1712</TotalTime>
  <Words>940</Words>
  <Application>Microsoft Office PowerPoint</Application>
  <PresentationFormat>Экран (4:3)</PresentationFormat>
  <Paragraphs>82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  МКУ СЦРО</vt:lpstr>
      <vt:lpstr>Презентация PowerPoint</vt:lpstr>
      <vt:lpstr>Изменения в КИМах ОГЭ 2021 года по математике. 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индивидуальной подготовки</vt:lpstr>
      <vt:lpstr>Презентация PowerPoint</vt:lpstr>
      <vt:lpstr>Презентация PowerPoint</vt:lpstr>
      <vt:lpstr>Этапы индивидуальной подготовки </vt:lpstr>
      <vt:lpstr>Презентация PowerPoint</vt:lpstr>
      <vt:lpstr>Презентация PowerPoint</vt:lpstr>
      <vt:lpstr>Ссылки на вебинары и онлайн-уроки 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Статистические результаты пробного экзамена  по математике  в  9 классе  в городе Сочи , Апрель  - 2017</dc:title>
  <dc:creator>СЦРО</dc:creator>
  <cp:lastModifiedBy>СЦРО</cp:lastModifiedBy>
  <cp:revision>63</cp:revision>
  <dcterms:created xsi:type="dcterms:W3CDTF">2017-04-18T13:05:55Z</dcterms:created>
  <dcterms:modified xsi:type="dcterms:W3CDTF">2021-04-01T05:47:04Z</dcterms:modified>
</cp:coreProperties>
</file>