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notesMasterIdLst>
    <p:notesMasterId r:id="rId26"/>
  </p:notesMasterIdLst>
  <p:handoutMasterIdLst>
    <p:handoutMasterId r:id="rId27"/>
  </p:handoutMasterIdLst>
  <p:sldIdLst>
    <p:sldId id="259" r:id="rId2"/>
    <p:sldId id="310" r:id="rId3"/>
    <p:sldId id="309" r:id="rId4"/>
    <p:sldId id="316" r:id="rId5"/>
    <p:sldId id="313" r:id="rId6"/>
    <p:sldId id="312" r:id="rId7"/>
    <p:sldId id="314" r:id="rId8"/>
    <p:sldId id="315" r:id="rId9"/>
    <p:sldId id="260" r:id="rId10"/>
    <p:sldId id="303" r:id="rId11"/>
    <p:sldId id="301" r:id="rId12"/>
    <p:sldId id="262" r:id="rId13"/>
    <p:sldId id="264" r:id="rId14"/>
    <p:sldId id="265" r:id="rId15"/>
    <p:sldId id="304" r:id="rId16"/>
    <p:sldId id="305" r:id="rId17"/>
    <p:sldId id="267" r:id="rId18"/>
    <p:sldId id="268" r:id="rId19"/>
    <p:sldId id="302" r:id="rId20"/>
    <p:sldId id="286" r:id="rId21"/>
    <p:sldId id="291" r:id="rId22"/>
    <p:sldId id="271" r:id="rId23"/>
    <p:sldId id="272" r:id="rId24"/>
    <p:sldId id="296" r:id="rId2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5A82"/>
    <a:srgbClr val="FFFFFF"/>
    <a:srgbClr val="1F5D83"/>
    <a:srgbClr val="22658E"/>
    <a:srgbClr val="2A7DB0"/>
    <a:srgbClr val="3594CF"/>
    <a:srgbClr val="0459A0"/>
    <a:srgbClr val="0B74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239" autoAdjust="0"/>
  </p:normalViewPr>
  <p:slideViewPr>
    <p:cSldViewPr>
      <p:cViewPr varScale="1">
        <p:scale>
          <a:sx n="101" d="100"/>
          <a:sy n="101" d="100"/>
        </p:scale>
        <p:origin x="191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FF9F2-173A-45D0-8CC0-98EDFAD83FF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182096-212D-47D6-A803-4AB815A421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48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AAE10-F710-4537-9175-C7FBD43D652A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3592C7-F3BD-4B1D-B715-0293B435AC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398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088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26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149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/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07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12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638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211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903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714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503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395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F3195-D268-44A4-BF02-29D7BB47755B}" type="datetimeFigureOut">
              <a:rPr lang="ru-RU" smtClean="0"/>
              <a:t>30.03.2021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F71B5-DD6C-47E0-8819-626494608B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533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Оценивание выполнения заданий ОГЭ по </a:t>
            </a:r>
            <a:r>
              <a:rPr lang="ru-RU" b="1" dirty="0"/>
              <a:t>математике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 развернутым ответом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4725144"/>
            <a:ext cx="7264896" cy="175260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/>
              <a:t>Шевченко Галина Владимировна,</a:t>
            </a:r>
          </a:p>
          <a:p>
            <a:pPr algn="r"/>
            <a:r>
              <a:rPr lang="ru-RU" sz="2400" dirty="0"/>
              <a:t>у</a:t>
            </a:r>
            <a:r>
              <a:rPr lang="ru-RU" sz="2400" dirty="0" smtClean="0"/>
              <a:t>читель математики </a:t>
            </a:r>
          </a:p>
          <a:p>
            <a:pPr algn="r"/>
            <a:r>
              <a:rPr lang="ru-RU" sz="2400" dirty="0" smtClean="0"/>
              <a:t>НОУ гимназии «Школа бизнеса»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1775103" cy="17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52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>
            <a:noAutofit/>
          </a:bodyPr>
          <a:lstStyle/>
          <a:p>
            <a:r>
              <a:rPr lang="ru-RU" sz="3200" dirty="0">
                <a:ea typeface="Calibri" panose="020F0502020204030204" pitchFamily="34" charset="0"/>
              </a:rPr>
              <a:t>Критерии оценки выполнения задания </a:t>
            </a:r>
            <a:r>
              <a:rPr lang="ru-RU" sz="3200" dirty="0" smtClean="0">
                <a:ea typeface="Calibri" panose="020F0502020204030204" pitchFamily="34" charset="0"/>
              </a:rPr>
              <a:t>20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4531709"/>
              </p:ext>
            </p:extLst>
          </p:nvPr>
        </p:nvGraphicFramePr>
        <p:xfrm>
          <a:off x="489584" y="857250"/>
          <a:ext cx="8229826" cy="316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5036">
                  <a:extLst>
                    <a:ext uri="{9D8B030D-6E8A-4147-A177-3AD203B41FA5}">
                      <a16:colId xmlns:a16="http://schemas.microsoft.com/office/drawing/2014/main" val="3270252443"/>
                    </a:ext>
                  </a:extLst>
                </a:gridCol>
                <a:gridCol w="7164790">
                  <a:extLst>
                    <a:ext uri="{9D8B030D-6E8A-4147-A177-3AD203B41FA5}">
                      <a16:colId xmlns:a16="http://schemas.microsoft.com/office/drawing/2014/main" val="809231944"/>
                    </a:ext>
                  </a:extLst>
                </a:gridCol>
              </a:tblGrid>
              <a:tr h="347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78" marR="1357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критерия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78" marR="1357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6370377"/>
                  </a:ext>
                </a:extLst>
              </a:tr>
              <a:tr h="6692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78" marR="1357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 выполнены преобразования, получен верный ответ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78" marR="13578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4699311"/>
                  </a:ext>
                </a:extLst>
              </a:tr>
              <a:tr h="9913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78" marR="1357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доведено до конца, но допущена ошибка вычислительного характера или описка, с её учётом дальнейшие шаги выполнены верно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78" marR="13578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7114178"/>
                  </a:ext>
                </a:extLst>
              </a:tr>
              <a:tr h="6692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78" marR="1357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случаи, не соответствующие указанным критериям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78" marR="13578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038111"/>
                  </a:ext>
                </a:extLst>
              </a:tr>
              <a:tr h="3472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78" marR="1357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Максимальный балл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78" marR="13578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880331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95536" y="4017650"/>
            <a:ext cx="86957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 решении допущена ошибка непринципиального характера (погрешность в терминологии или символике и др.), не влияющая на правильность общего хода решения, учащемуся засчитывается 1 балл.</a:t>
            </a:r>
          </a:p>
          <a:p>
            <a:r>
              <a:rPr lang="ru-RU" sz="225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25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вычислительным ошибкам не относятся </a:t>
            </a:r>
            <a:r>
              <a:rPr lang="ru-RU" sz="22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в формулах при решении квадратного уравнения, действиях с числами с разными знаками, упрощении выражений со степенями и корнями и т.д</a:t>
            </a:r>
            <a:r>
              <a:rPr lang="ru-RU" sz="2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2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08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Задание № 20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040" y="1124744"/>
            <a:ext cx="8640960" cy="50734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700" dirty="0"/>
              <a:t>1. </a:t>
            </a:r>
            <a:r>
              <a:rPr lang="ru-RU" sz="2900" dirty="0"/>
              <a:t>В уравнениях в ответе х=1, х=3 не пишем. </a:t>
            </a:r>
          </a:p>
          <a:p>
            <a:pPr marL="0" indent="0">
              <a:buNone/>
            </a:pPr>
            <a:r>
              <a:rPr lang="ru-RU" sz="2900" dirty="0"/>
              <a:t>         Правильно:</a:t>
            </a:r>
          </a:p>
          <a:p>
            <a:pPr marL="0" indent="0">
              <a:buNone/>
            </a:pPr>
            <a:r>
              <a:rPr lang="ru-RU" sz="2900" dirty="0"/>
              <a:t>                      Ответ: 1; 3.</a:t>
            </a:r>
          </a:p>
          <a:p>
            <a:pPr marL="0" indent="0">
              <a:buNone/>
            </a:pPr>
            <a:r>
              <a:rPr lang="ru-RU" sz="2900" dirty="0"/>
              <a:t>2. В квадратном уравнении корни в ответе записывать 2 корня в порядке возрастания.</a:t>
            </a:r>
          </a:p>
          <a:p>
            <a:pPr marL="0" indent="0">
              <a:buNone/>
            </a:pPr>
            <a:r>
              <a:rPr lang="ru-RU" sz="2900" dirty="0"/>
              <a:t>Ответ: -2; 2.           Не нужно: ± 2</a:t>
            </a:r>
          </a:p>
          <a:p>
            <a:pPr marL="0" indent="0">
              <a:buNone/>
            </a:pPr>
            <a:r>
              <a:rPr lang="ru-RU" sz="2900" dirty="0"/>
              <a:t>3. Если уверен в символике – применяй, не уверен – лучше словами написать (система, совокупность)</a:t>
            </a:r>
          </a:p>
          <a:p>
            <a:pPr marL="0" indent="0">
              <a:buNone/>
            </a:pPr>
            <a:r>
              <a:rPr lang="ru-RU" sz="2900" dirty="0"/>
              <a:t>4. Буквы ОДЗ лучше не писать, просто рядом условие</a:t>
            </a:r>
          </a:p>
        </p:txBody>
      </p:sp>
    </p:spTree>
    <p:extLst>
      <p:ext uri="{BB962C8B-B14F-4D97-AF65-F5344CB8AC3E}">
        <p14:creationId xmlns:p14="http://schemas.microsoft.com/office/powerpoint/2010/main" val="332081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Задание № 20</a:t>
            </a:r>
            <a:endParaRPr lang="ru-RU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 algn="ctr">
                  <a:buNone/>
                </a:pPr>
                <a:r>
                  <a:rPr lang="ru-RU" sz="4950" dirty="0"/>
                  <a:t>(х-1)</a:t>
                </a:r>
                <a:r>
                  <a:rPr lang="ru-RU" sz="4950" baseline="30000" dirty="0"/>
                  <a:t>2</a:t>
                </a:r>
                <a:r>
                  <a:rPr lang="ru-RU" sz="4950" dirty="0"/>
                  <a:t> = 3</a:t>
                </a:r>
              </a:p>
              <a:p>
                <a:pPr marL="0" indent="0" algn="ctr">
                  <a:buNone/>
                </a:pPr>
                <a:r>
                  <a:rPr lang="ru-RU" sz="4950" dirty="0"/>
                  <a:t>х= 1-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95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495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ru-RU" sz="4950" dirty="0"/>
                  <a:t>, х= 1+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95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4950" i="1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ru-RU" sz="4950" dirty="0"/>
              </a:p>
              <a:p>
                <a:pPr marL="0" indent="0" algn="ctr">
                  <a:buNone/>
                </a:pPr>
                <a:endParaRPr lang="ru-RU" dirty="0"/>
              </a:p>
              <a:p>
                <a:pPr marL="0" indent="0" algn="ctr">
                  <a:buNone/>
                </a:pPr>
                <a:r>
                  <a:rPr lang="ru-RU" sz="3600" dirty="0"/>
                  <a:t>Решение не обосновано</a:t>
                </a:r>
              </a:p>
            </p:txBody>
          </p:sp>
        </mc:Choice>
        <mc:Fallback xmlns="">
          <p:sp>
            <p:nvSpPr>
              <p:cNvPr id="4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2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950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Задание № 20</a:t>
            </a:r>
            <a:endParaRPr lang="ru-RU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:r>
                  <a:rPr lang="en-US" sz="4950" dirty="0"/>
                  <a:t>t</a:t>
                </a:r>
                <a:r>
                  <a:rPr lang="en-US" sz="4950" baseline="30000" dirty="0"/>
                  <a:t>2</a:t>
                </a:r>
                <a:r>
                  <a:rPr lang="en-US" sz="4950" dirty="0"/>
                  <a:t> – 2t – 3 = 0</a:t>
                </a:r>
                <a:endParaRPr lang="ru-RU" sz="4950" dirty="0"/>
              </a:p>
              <a:p>
                <a:pPr marL="0" indent="0" algn="ctr">
                  <a:buNone/>
                </a:pPr>
                <a:endParaRPr lang="ru-RU" sz="3000" dirty="0">
                  <a:solidFill>
                    <a:srgbClr val="FF0000"/>
                  </a:solidFill>
                </a:endParaRPr>
              </a:p>
              <a:p>
                <a:pPr marL="0" indent="0" algn="ctr">
                  <a:buNone/>
                </a:pPr>
                <a:r>
                  <a:rPr lang="ru-RU" sz="4950" dirty="0">
                    <a:solidFill>
                      <a:srgbClr val="FF0000"/>
                    </a:solidFill>
                  </a:rPr>
                  <a:t>х</a:t>
                </a:r>
                <a:r>
                  <a:rPr lang="ru-RU" sz="4950" dirty="0"/>
                  <a:t> </a:t>
                </a:r>
                <a:r>
                  <a:rPr lang="en-US" sz="4950" dirty="0"/>
                  <a:t>=</a:t>
                </a:r>
                <a:r>
                  <a:rPr lang="ru-RU" sz="495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495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95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ru-RU" sz="495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±4</m:t>
                        </m:r>
                      </m:num>
                      <m:den>
                        <m:r>
                          <a:rPr lang="ru-RU" sz="495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sz="4950" dirty="0"/>
                  <a:t> =         </a:t>
                </a:r>
              </a:p>
              <a:p>
                <a:pPr marL="0" indent="0" algn="ctr">
                  <a:buNone/>
                </a:pPr>
                <a:endParaRPr lang="ru-RU" sz="2800" dirty="0" smtClean="0"/>
              </a:p>
              <a:p>
                <a:pPr marL="0" indent="0" algn="ctr">
                  <a:buNone/>
                </a:pPr>
                <a:r>
                  <a:rPr lang="ru-RU" sz="4500" dirty="0" smtClean="0"/>
                  <a:t>Снижают </a:t>
                </a:r>
                <a:r>
                  <a:rPr lang="ru-RU" sz="4500" dirty="0"/>
                  <a:t>на 1 балл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32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Прямая соединительная линия 9"/>
          <p:cNvCxnSpPr/>
          <p:nvPr/>
        </p:nvCxnSpPr>
        <p:spPr>
          <a:xfrm flipV="1">
            <a:off x="5886761" y="3563303"/>
            <a:ext cx="497542" cy="24076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839880" y="3986626"/>
            <a:ext cx="497542" cy="27723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84303" y="3205513"/>
            <a:ext cx="447558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50" dirty="0"/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04955" y="4056734"/>
            <a:ext cx="606256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50" dirty="0"/>
              <a:t>-1</a:t>
            </a:r>
          </a:p>
        </p:txBody>
      </p:sp>
    </p:spTree>
    <p:extLst>
      <p:ext uri="{BB962C8B-B14F-4D97-AF65-F5344CB8AC3E}">
        <p14:creationId xmlns:p14="http://schemas.microsoft.com/office/powerpoint/2010/main" val="233498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Задание № 20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/>
              <a:t>…..</a:t>
            </a:r>
          </a:p>
          <a:p>
            <a:pPr marL="0" indent="0" algn="ctr">
              <a:buNone/>
            </a:pPr>
            <a:r>
              <a:rPr lang="ru-RU" sz="4950" dirty="0"/>
              <a:t>Пусть </a:t>
            </a:r>
            <a:r>
              <a:rPr lang="en-US" sz="4950" dirty="0"/>
              <a:t>t</a:t>
            </a:r>
            <a:r>
              <a:rPr lang="ru-RU" sz="4950" dirty="0"/>
              <a:t> = (х – 1)</a:t>
            </a:r>
            <a:r>
              <a:rPr lang="en-US" sz="4950" baseline="30000" dirty="0"/>
              <a:t>2</a:t>
            </a:r>
          </a:p>
          <a:p>
            <a:pPr marL="0" indent="0" algn="ctr">
              <a:buNone/>
            </a:pPr>
            <a:r>
              <a:rPr lang="ru-RU" sz="3000" dirty="0"/>
              <a:t>…..</a:t>
            </a:r>
          </a:p>
          <a:p>
            <a:pPr marL="0" indent="0" algn="ctr">
              <a:buNone/>
            </a:pPr>
            <a:r>
              <a:rPr lang="en-US" sz="4050" dirty="0"/>
              <a:t>t= - 1</a:t>
            </a:r>
            <a:r>
              <a:rPr lang="ru-RU" sz="4050" dirty="0"/>
              <a:t> – не </a:t>
            </a:r>
            <a:r>
              <a:rPr lang="ru-RU" sz="4050" dirty="0" err="1"/>
              <a:t>уд.усл</a:t>
            </a:r>
            <a:r>
              <a:rPr lang="ru-RU" sz="3000" dirty="0"/>
              <a:t>.</a:t>
            </a:r>
            <a:r>
              <a:rPr lang="ru-RU" sz="3000" dirty="0">
                <a:solidFill>
                  <a:srgbClr val="FF0000"/>
                </a:solidFill>
              </a:rPr>
              <a:t>????</a:t>
            </a:r>
            <a:endParaRPr lang="ru-RU" sz="3000" dirty="0"/>
          </a:p>
          <a:p>
            <a:pPr marL="0" indent="0" algn="ctr">
              <a:buNone/>
            </a:pPr>
            <a:r>
              <a:rPr lang="ru-RU" sz="3600" dirty="0">
                <a:solidFill>
                  <a:srgbClr val="FF0000"/>
                </a:solidFill>
              </a:rPr>
              <a:t>Снижают на 1 балл</a:t>
            </a:r>
          </a:p>
        </p:txBody>
      </p:sp>
    </p:spTree>
    <p:extLst>
      <p:ext uri="{BB962C8B-B14F-4D97-AF65-F5344CB8AC3E}">
        <p14:creationId xmlns:p14="http://schemas.microsoft.com/office/powerpoint/2010/main" val="402981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b="1" dirty="0"/>
              <a:t>Критерии оценки выполнения задания </a:t>
            </a:r>
            <a:r>
              <a:rPr lang="ru-RU" sz="3200" b="1" dirty="0" smtClean="0"/>
              <a:t>21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598184" y="4653136"/>
            <a:ext cx="8229600" cy="1728192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FF0000"/>
                </a:solidFill>
              </a:rPr>
              <a:t>Снимается 1 балл </a:t>
            </a:r>
            <a:r>
              <a:rPr lang="ru-RU" dirty="0"/>
              <a:t>за:</a:t>
            </a:r>
          </a:p>
          <a:p>
            <a:r>
              <a:rPr lang="ru-RU" dirty="0"/>
              <a:t>Отсутствие единиц измерения (пишем или в шапке таблицы или в каждой ячейке);</a:t>
            </a:r>
          </a:p>
          <a:p>
            <a:r>
              <a:rPr lang="ru-RU" dirty="0"/>
              <a:t>Отсутствие ОДЗ составленного уравнения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159861"/>
              </p:ext>
            </p:extLst>
          </p:nvPr>
        </p:nvGraphicFramePr>
        <p:xfrm>
          <a:off x="611560" y="829480"/>
          <a:ext cx="8216224" cy="37611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0315">
                  <a:extLst>
                    <a:ext uri="{9D8B030D-6E8A-4147-A177-3AD203B41FA5}">
                      <a16:colId xmlns:a16="http://schemas.microsoft.com/office/drawing/2014/main" val="2135567041"/>
                    </a:ext>
                  </a:extLst>
                </a:gridCol>
                <a:gridCol w="7175909">
                  <a:extLst>
                    <a:ext uri="{9D8B030D-6E8A-4147-A177-3AD203B41FA5}">
                      <a16:colId xmlns:a16="http://schemas.microsoft.com/office/drawing/2014/main" val="3193819638"/>
                    </a:ext>
                  </a:extLst>
                </a:gridCol>
              </a:tblGrid>
              <a:tr h="5575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критерия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7616490"/>
                  </a:ext>
                </a:extLst>
              </a:tr>
              <a:tr h="6611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 составлено уравнение, получен верный ответ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586933"/>
                  </a:ext>
                </a:extLst>
              </a:tr>
              <a:tr h="10189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 составлено уравнение, но при его решении допущена вычислительная ошибка, с её учётом решение доведено до ответа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4614335"/>
                  </a:ext>
                </a:extLst>
              </a:tr>
              <a:tr h="6611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случаи, не соответствующие указанным критериям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603406"/>
                  </a:ext>
                </a:extLst>
              </a:tr>
              <a:tr h="5575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Максимальный балл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8" marR="14288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61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443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Критерии оценки выполнения задания </a:t>
            </a:r>
            <a:r>
              <a:rPr lang="ru-RU" sz="3200" b="1" dirty="0" smtClean="0"/>
              <a:t>22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377866"/>
              </p:ext>
            </p:extLst>
          </p:nvPr>
        </p:nvGraphicFramePr>
        <p:xfrm>
          <a:off x="472779" y="1628800"/>
          <a:ext cx="8435280" cy="35937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3845">
                  <a:extLst>
                    <a:ext uri="{9D8B030D-6E8A-4147-A177-3AD203B41FA5}">
                      <a16:colId xmlns:a16="http://schemas.microsoft.com/office/drawing/2014/main" val="784160204"/>
                    </a:ext>
                  </a:extLst>
                </a:gridCol>
                <a:gridCol w="7391435">
                  <a:extLst>
                    <a:ext uri="{9D8B030D-6E8A-4147-A177-3AD203B41FA5}">
                      <a16:colId xmlns:a16="http://schemas.microsoft.com/office/drawing/2014/main" val="3498425558"/>
                    </a:ext>
                  </a:extLst>
                </a:gridCol>
              </a:tblGrid>
              <a:tr h="613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56" marR="13556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критерия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56" marR="13556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2074814"/>
                  </a:ext>
                </a:extLst>
              </a:tr>
              <a:tr h="7841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56" marR="13556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 построен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верно,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верно указаны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искомые значения параметра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56" marR="13556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1462797"/>
                  </a:ext>
                </a:extLst>
              </a:tr>
              <a:tr h="822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56" marR="13556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20"/>
                        </a:spcBef>
                        <a:spcAft>
                          <a:spcPts val="12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График построен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верно, но искомые значения параметра</a:t>
                      </a:r>
                      <a:r>
                        <a:rPr lang="ru-RU" sz="2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найдены неверно или не найдены</a:t>
                      </a:r>
                      <a:endParaRPr lang="ru-RU" sz="24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56" marR="13556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34535"/>
                  </a:ext>
                </a:extLst>
              </a:tr>
              <a:tr h="7233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56" marR="13556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соответствует ни одному из критериев,</a:t>
                      </a:r>
                      <a:r>
                        <a:rPr lang="ru-RU" sz="2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перечисленных выше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56" marR="13556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2182581"/>
                  </a:ext>
                </a:extLst>
              </a:tr>
              <a:tr h="6135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56" marR="13556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Максимальный балл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556" marR="13556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6150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Задание № 22</a:t>
            </a:r>
            <a:br>
              <a:rPr lang="ru-RU" sz="3600" b="1" dirty="0" smtClean="0"/>
            </a:br>
            <a:r>
              <a:rPr lang="ru-RU" sz="3600" b="1" dirty="0" smtClean="0"/>
              <a:t>1. Построение графика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525658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2850" dirty="0" smtClean="0"/>
              <a:t>Основные требования к</a:t>
            </a:r>
            <a:r>
              <a:rPr lang="ru-RU" sz="2850" b="1" dirty="0" smtClean="0"/>
              <a:t> построению графика</a:t>
            </a:r>
            <a:endParaRPr lang="ru-RU" sz="2850" dirty="0"/>
          </a:p>
          <a:p>
            <a:r>
              <a:rPr lang="ru-RU" sz="3300" dirty="0" smtClean="0"/>
              <a:t>Указано условие существования выражения, задающего функцию (х≠3</a:t>
            </a:r>
            <a:r>
              <a:rPr lang="ru-RU" sz="3300" dirty="0" smtClean="0"/>
              <a:t>).</a:t>
            </a:r>
            <a:endParaRPr lang="ru-RU" sz="3300" dirty="0" smtClean="0"/>
          </a:p>
          <a:p>
            <a:r>
              <a:rPr lang="ru-RU" sz="3300" dirty="0"/>
              <a:t>Обязательно говорим о названии функции и/или </a:t>
            </a:r>
            <a:r>
              <a:rPr lang="ru-RU" sz="3300" dirty="0" smtClean="0"/>
              <a:t>графика.</a:t>
            </a:r>
            <a:endParaRPr lang="ru-RU" sz="3300" dirty="0"/>
          </a:p>
          <a:p>
            <a:r>
              <a:rPr lang="ru-RU" sz="3300" dirty="0" smtClean="0"/>
              <a:t>Алгоритмы </a:t>
            </a:r>
            <a:r>
              <a:rPr lang="ru-RU" sz="3300" dirty="0"/>
              <a:t>построения графиков должны </a:t>
            </a:r>
            <a:r>
              <a:rPr lang="ru-RU" sz="3300" dirty="0" smtClean="0"/>
              <a:t>выполняться: </a:t>
            </a:r>
            <a:r>
              <a:rPr lang="ru-RU" sz="3300" dirty="0"/>
              <a:t>-</a:t>
            </a:r>
            <a:r>
              <a:rPr lang="ru-RU" sz="3300" dirty="0" smtClean="0"/>
              <a:t>парабола: направление ветвей, </a:t>
            </a:r>
            <a:r>
              <a:rPr lang="ru-RU" sz="3300" dirty="0" smtClean="0"/>
              <a:t>вершина;</a:t>
            </a:r>
            <a:endParaRPr lang="ru-RU" sz="3300" dirty="0" smtClean="0"/>
          </a:p>
          <a:p>
            <a:pPr marL="0" indent="0">
              <a:buNone/>
            </a:pPr>
            <a:r>
              <a:rPr lang="ru-RU" sz="3300" dirty="0" smtClean="0"/>
              <a:t>    -содержательная </a:t>
            </a:r>
            <a:r>
              <a:rPr lang="ru-RU" sz="3300" dirty="0"/>
              <a:t>таблица значений или объяснение построения (симметрия, параллельный перенос</a:t>
            </a:r>
            <a:r>
              <a:rPr lang="ru-RU" sz="3300" dirty="0" smtClean="0"/>
              <a:t>,…).</a:t>
            </a:r>
            <a:endParaRPr lang="ru-RU" sz="3300" dirty="0" smtClean="0"/>
          </a:p>
          <a:p>
            <a:r>
              <a:rPr lang="ru-RU" sz="3300" dirty="0" smtClean="0"/>
              <a:t>Исследовать поведение функции в потенциальной точке разрыва (координаты </a:t>
            </a:r>
            <a:r>
              <a:rPr lang="ru-RU" sz="3300" dirty="0" smtClean="0"/>
              <a:t>выколотой точки обязательно </a:t>
            </a:r>
            <a:r>
              <a:rPr lang="ru-RU" sz="3300" dirty="0" smtClean="0"/>
              <a:t>вычисляются).</a:t>
            </a:r>
            <a:endParaRPr lang="ru-RU" sz="3300" dirty="0"/>
          </a:p>
          <a:p>
            <a:r>
              <a:rPr lang="ru-RU" sz="3300" dirty="0" smtClean="0"/>
              <a:t>График не оканчивается табличной точкой.</a:t>
            </a:r>
          </a:p>
          <a:p>
            <a:r>
              <a:rPr lang="ru-RU" sz="3300" dirty="0" smtClean="0"/>
              <a:t>Оси</a:t>
            </a:r>
            <a:r>
              <a:rPr lang="ru-RU" sz="3300" dirty="0"/>
              <a:t>, стрелки, масштаб (0, 1</a:t>
            </a:r>
            <a:r>
              <a:rPr lang="ru-RU" sz="3300" dirty="0" smtClean="0"/>
              <a:t>), </a:t>
            </a:r>
            <a:r>
              <a:rPr lang="ru-RU" sz="3300" b="1" dirty="0"/>
              <a:t>выколотая точка обозначена в соответствии с ее координатами</a:t>
            </a:r>
            <a:r>
              <a:rPr lang="ru-RU" sz="3300" dirty="0"/>
              <a:t>, точки из таблицы выделены на чертеже.</a:t>
            </a:r>
          </a:p>
        </p:txBody>
      </p:sp>
    </p:spTree>
    <p:extLst>
      <p:ext uri="{BB962C8B-B14F-4D97-AF65-F5344CB8AC3E}">
        <p14:creationId xmlns:p14="http://schemas.microsoft.com/office/powerpoint/2010/main" val="278962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Задание № 22</a:t>
            </a:r>
            <a:br>
              <a:rPr lang="ru-RU" sz="3600" b="1" dirty="0" smtClean="0"/>
            </a:br>
            <a:r>
              <a:rPr lang="ru-RU" sz="3600" b="1" dirty="0" smtClean="0"/>
              <a:t>2. Исследование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712968" cy="518457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500" dirty="0" smtClean="0"/>
          </a:p>
          <a:p>
            <a:pPr marL="0" indent="0">
              <a:buNone/>
            </a:pPr>
            <a:r>
              <a:rPr lang="ru-RU" sz="3500" dirty="0" smtClean="0"/>
              <a:t>Обязательно </a:t>
            </a:r>
            <a:r>
              <a:rPr lang="ru-RU" sz="3500" dirty="0"/>
              <a:t>рассмотреть </a:t>
            </a:r>
            <a:r>
              <a:rPr lang="ru-RU" sz="3500" b="1" u="sng" dirty="0">
                <a:solidFill>
                  <a:srgbClr val="FF0000"/>
                </a:solidFill>
              </a:rPr>
              <a:t>все значения </a:t>
            </a:r>
            <a:r>
              <a:rPr lang="ru-RU" sz="3500" b="1" u="sng" dirty="0" smtClean="0">
                <a:solidFill>
                  <a:srgbClr val="FF0000"/>
                </a:solidFill>
              </a:rPr>
              <a:t>параметра </a:t>
            </a:r>
            <a:r>
              <a:rPr lang="ru-RU" sz="3500" dirty="0" smtClean="0"/>
              <a:t>и из полученного выбрать те, которые нужны.</a:t>
            </a:r>
          </a:p>
          <a:p>
            <a:pPr marL="0" indent="0">
              <a:buNone/>
            </a:pPr>
            <a:r>
              <a:rPr lang="ru-RU" sz="3500" dirty="0" smtClean="0"/>
              <a:t>Если учащийся пишет сразу нужные значения, это не доказывает, что других решений нет.</a:t>
            </a:r>
            <a:endParaRPr lang="ru-RU" sz="3500" dirty="0"/>
          </a:p>
          <a:p>
            <a:pPr marL="0" indent="0">
              <a:buNone/>
            </a:pP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403593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>Задание № 22</a:t>
            </a:r>
            <a:br>
              <a:rPr lang="ru-RU" sz="3600" b="1" dirty="0" smtClean="0"/>
            </a:br>
            <a:r>
              <a:rPr lang="ru-RU" sz="3600" b="1" dirty="0" smtClean="0"/>
              <a:t>2. Исследование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712968" cy="518457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300" dirty="0">
                <a:solidFill>
                  <a:srgbClr val="FF0000"/>
                </a:solidFill>
              </a:rPr>
              <a:t>При каких значениях</a:t>
            </a:r>
            <a:r>
              <a:rPr lang="en-US" sz="3300" dirty="0">
                <a:solidFill>
                  <a:srgbClr val="FF0000"/>
                </a:solidFill>
              </a:rPr>
              <a:t> m</a:t>
            </a:r>
            <a:r>
              <a:rPr lang="ru-RU" sz="3300" dirty="0">
                <a:solidFill>
                  <a:srgbClr val="FF0000"/>
                </a:solidFill>
              </a:rPr>
              <a:t> графики имеют 1 общую точку?</a:t>
            </a:r>
          </a:p>
          <a:p>
            <a:pPr marL="0" indent="0">
              <a:buNone/>
            </a:pPr>
            <a:r>
              <a:rPr lang="ru-RU" sz="3500" dirty="0" smtClean="0"/>
              <a:t>При </a:t>
            </a:r>
            <a:r>
              <a:rPr lang="en-US" sz="3500" dirty="0"/>
              <a:t>m&lt;1 </a:t>
            </a:r>
            <a:r>
              <a:rPr lang="ru-RU" sz="3500" dirty="0"/>
              <a:t>графики не пересекаются</a:t>
            </a:r>
            <a:endParaRPr lang="en-US" sz="3500" dirty="0"/>
          </a:p>
          <a:p>
            <a:pPr marL="0" indent="0">
              <a:buNone/>
            </a:pPr>
            <a:r>
              <a:rPr lang="ru-RU" sz="3500" dirty="0"/>
              <a:t>При </a:t>
            </a:r>
            <a:r>
              <a:rPr lang="en-US" sz="3500" dirty="0"/>
              <a:t>m=1</a:t>
            </a:r>
            <a:r>
              <a:rPr lang="ru-RU" sz="3500" dirty="0"/>
              <a:t> графики имеют 1 общую точку</a:t>
            </a:r>
          </a:p>
          <a:p>
            <a:pPr marL="0" indent="0">
              <a:buNone/>
            </a:pPr>
            <a:r>
              <a:rPr lang="ru-RU" sz="3500" dirty="0"/>
              <a:t>При </a:t>
            </a:r>
            <a:r>
              <a:rPr lang="en-US" sz="3500" dirty="0"/>
              <a:t>1&lt;m&lt;3</a:t>
            </a:r>
            <a:r>
              <a:rPr lang="ru-RU" sz="3500" dirty="0"/>
              <a:t> графики имеют 2 общие точки</a:t>
            </a:r>
          </a:p>
          <a:p>
            <a:pPr marL="0" indent="0">
              <a:buNone/>
            </a:pPr>
            <a:r>
              <a:rPr lang="ru-RU" sz="3500" dirty="0"/>
              <a:t>При </a:t>
            </a:r>
            <a:r>
              <a:rPr lang="en-US" sz="3500" dirty="0"/>
              <a:t>m=3</a:t>
            </a:r>
            <a:r>
              <a:rPr lang="ru-RU" sz="3500" dirty="0"/>
              <a:t> графики имеют 1 общую точку</a:t>
            </a:r>
          </a:p>
          <a:p>
            <a:pPr marL="0" indent="0">
              <a:buNone/>
            </a:pPr>
            <a:r>
              <a:rPr lang="ru-RU" sz="3500" dirty="0"/>
              <a:t>При </a:t>
            </a:r>
            <a:r>
              <a:rPr lang="en-US" sz="3500" dirty="0"/>
              <a:t>m&gt;1</a:t>
            </a:r>
            <a:r>
              <a:rPr lang="ru-RU" sz="3500" dirty="0"/>
              <a:t> графики имеют 3 общие точки</a:t>
            </a:r>
          </a:p>
          <a:p>
            <a:pPr marL="0" indent="0">
              <a:buNone/>
            </a:pPr>
            <a:r>
              <a:rPr lang="ru-RU" sz="3500" dirty="0" smtClean="0"/>
              <a:t>Таким образом, графики имеют одну общую точку при </a:t>
            </a:r>
            <a:r>
              <a:rPr lang="en-US" sz="3500" dirty="0" smtClean="0"/>
              <a:t>m=1</a:t>
            </a:r>
            <a:r>
              <a:rPr lang="ru-RU" sz="3500" dirty="0" smtClean="0"/>
              <a:t> и </a:t>
            </a:r>
            <a:r>
              <a:rPr lang="en-US" sz="3500" dirty="0" smtClean="0"/>
              <a:t>m=3</a:t>
            </a:r>
            <a:r>
              <a:rPr lang="ru-RU" sz="3500" dirty="0"/>
              <a:t>.</a:t>
            </a:r>
            <a:endParaRPr lang="ru-RU" sz="3500" dirty="0" smtClean="0"/>
          </a:p>
          <a:p>
            <a:pPr marL="0" indent="0">
              <a:buNone/>
            </a:pPr>
            <a:r>
              <a:rPr lang="ru-RU" sz="3500" dirty="0" smtClean="0"/>
              <a:t>Ответ</a:t>
            </a:r>
            <a:r>
              <a:rPr lang="ru-RU" sz="3500" dirty="0"/>
              <a:t>: при </a:t>
            </a:r>
            <a:r>
              <a:rPr lang="en-US" sz="3500" dirty="0"/>
              <a:t>m=1</a:t>
            </a:r>
            <a:r>
              <a:rPr lang="ru-RU" sz="3500" dirty="0"/>
              <a:t>, </a:t>
            </a:r>
            <a:r>
              <a:rPr lang="en-US" sz="3500" dirty="0"/>
              <a:t>m=3</a:t>
            </a:r>
            <a:endParaRPr lang="ru-RU" sz="3500" dirty="0"/>
          </a:p>
          <a:p>
            <a:pPr marL="0" indent="0">
              <a:buNone/>
            </a:pP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32519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Изменения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Проверка заданий 1 части экзаменационной работы производится автоматически.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86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568952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Критерии оценки выполнения </a:t>
            </a:r>
            <a:r>
              <a:rPr lang="ru-RU" sz="3200" b="1" dirty="0" smtClean="0"/>
              <a:t>заданий 23, 25</a:t>
            </a:r>
            <a:br>
              <a:rPr lang="ru-RU" sz="3200" b="1" dirty="0" smtClean="0"/>
            </a:br>
            <a:r>
              <a:rPr lang="ru-RU" sz="3200" dirty="0" smtClean="0"/>
              <a:t>(геометрическая вычислительная </a:t>
            </a:r>
            <a:r>
              <a:rPr lang="ru-RU" sz="3200" dirty="0" smtClean="0"/>
              <a:t>задача)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3332525"/>
              </p:ext>
            </p:extLst>
          </p:nvPr>
        </p:nvGraphicFramePr>
        <p:xfrm>
          <a:off x="457200" y="1600200"/>
          <a:ext cx="8229808" cy="40503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8456">
                  <a:extLst>
                    <a:ext uri="{9D8B030D-6E8A-4147-A177-3AD203B41FA5}">
                      <a16:colId xmlns:a16="http://schemas.microsoft.com/office/drawing/2014/main" val="2642147610"/>
                    </a:ext>
                  </a:extLst>
                </a:gridCol>
                <a:gridCol w="7211352">
                  <a:extLst>
                    <a:ext uri="{9D8B030D-6E8A-4147-A177-3AD203B41FA5}">
                      <a16:colId xmlns:a16="http://schemas.microsoft.com/office/drawing/2014/main" val="1231339571"/>
                    </a:ext>
                  </a:extLst>
                </a:gridCol>
              </a:tblGrid>
              <a:tr h="661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79" marR="14679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критерия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79" marR="14679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0171503"/>
                  </a:ext>
                </a:extLst>
              </a:tr>
              <a:tr h="661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79" marR="14679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Ход решения верный, все его шаги</a:t>
                      </a:r>
                      <a:r>
                        <a:rPr lang="ru-RU" sz="2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выполнены правильно, п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олучен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верный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79" marR="14679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744681"/>
                  </a:ext>
                </a:extLst>
              </a:tr>
              <a:tr h="12080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79" marR="14679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Ход решения верный, все его шаги</a:t>
                      </a:r>
                      <a:r>
                        <a:rPr lang="ru-RU" sz="2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выполнены правильно, но даны неполные объяснения или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допущена одна вычислительная ошибка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79" marR="14679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0671672"/>
                  </a:ext>
                </a:extLst>
              </a:tr>
              <a:tr h="760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79" marR="14679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соответствует ни одному из критериев,</a:t>
                      </a:r>
                      <a:r>
                        <a:rPr lang="ru-RU" sz="2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перечисленных выше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79" marR="14679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180333"/>
                  </a:ext>
                </a:extLst>
              </a:tr>
              <a:tr h="6610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79" marR="14679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Максимальный балл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679" marR="14679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457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644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Критерии оценки выполнения задания </a:t>
            </a:r>
            <a:r>
              <a:rPr lang="ru-RU" sz="3200" b="1" dirty="0" smtClean="0"/>
              <a:t>24</a:t>
            </a:r>
            <a:br>
              <a:rPr lang="ru-RU" sz="3200" b="1" dirty="0" smtClean="0"/>
            </a:br>
            <a:r>
              <a:rPr lang="ru-RU" sz="3200" dirty="0" smtClean="0"/>
              <a:t>(геометрическая задача </a:t>
            </a:r>
            <a:r>
              <a:rPr lang="ru-RU" sz="3200" dirty="0" smtClean="0"/>
              <a:t>на доказательство)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6984732"/>
              </p:ext>
            </p:extLst>
          </p:nvPr>
        </p:nvGraphicFramePr>
        <p:xfrm>
          <a:off x="457200" y="1600200"/>
          <a:ext cx="8230147" cy="40272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8456">
                  <a:extLst>
                    <a:ext uri="{9D8B030D-6E8A-4147-A177-3AD203B41FA5}">
                      <a16:colId xmlns:a16="http://schemas.microsoft.com/office/drawing/2014/main" val="1634411381"/>
                    </a:ext>
                  </a:extLst>
                </a:gridCol>
                <a:gridCol w="7211691">
                  <a:extLst>
                    <a:ext uri="{9D8B030D-6E8A-4147-A177-3AD203B41FA5}">
                      <a16:colId xmlns:a16="http://schemas.microsoft.com/office/drawing/2014/main" val="1864191628"/>
                    </a:ext>
                  </a:extLst>
                </a:gridCol>
              </a:tblGrid>
              <a:tr h="805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613" marR="13613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критерия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613" marR="13613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472108"/>
                  </a:ext>
                </a:extLst>
              </a:tr>
              <a:tr h="805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613" marR="13613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Доказательство верное, все шаги обоснованы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613" marR="13613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869766"/>
                  </a:ext>
                </a:extLst>
              </a:tr>
              <a:tr h="805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613" marR="13613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Доказательство в целом верное, но содержит неточности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613" marR="13613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6058423"/>
                  </a:ext>
                </a:extLst>
              </a:tr>
              <a:tr h="805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613" marR="13613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Другие случаи, не соответствующие указанным критериям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613" marR="13613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959538"/>
                  </a:ext>
                </a:extLst>
              </a:tr>
              <a:tr h="8054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613" marR="13613" marT="14288" marB="142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"/>
                        </a:spcBef>
                        <a:spcAft>
                          <a:spcPts val="12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Максимальный балл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3613" marR="13613" marT="14288" marB="142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539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6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Задания № 23, №24, №25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500" b="1" dirty="0" smtClean="0"/>
              <a:t>Общие замечанию к решению геометрических задач</a:t>
            </a:r>
            <a:endParaRPr lang="ru-RU" sz="3500" b="1" dirty="0"/>
          </a:p>
          <a:p>
            <a:pPr marL="0" indent="0" algn="just">
              <a:buNone/>
            </a:pPr>
            <a:r>
              <a:rPr lang="ru-RU" sz="3300" b="1" dirty="0" smtClean="0"/>
              <a:t>1) </a:t>
            </a:r>
            <a:r>
              <a:rPr lang="ru-RU" sz="3300" dirty="0" smtClean="0"/>
              <a:t>Чертеж </a:t>
            </a:r>
            <a:r>
              <a:rPr lang="ru-RU" sz="3300" dirty="0"/>
              <a:t>должен быть! </a:t>
            </a:r>
            <a:endParaRPr lang="ru-RU" sz="3300" dirty="0" smtClean="0"/>
          </a:p>
          <a:p>
            <a:pPr marL="0" indent="0" algn="just">
              <a:buNone/>
            </a:pPr>
            <a:r>
              <a:rPr lang="ru-RU" sz="3300" dirty="0" smtClean="0"/>
              <a:t>(</a:t>
            </a:r>
            <a:r>
              <a:rPr lang="ru-RU" sz="3300" dirty="0"/>
              <a:t>за качество чертежа баллы не снимают</a:t>
            </a:r>
            <a:r>
              <a:rPr lang="ru-RU" sz="3300" dirty="0" smtClean="0"/>
              <a:t>).</a:t>
            </a:r>
            <a:endParaRPr lang="ru-RU" sz="3300" dirty="0"/>
          </a:p>
          <a:p>
            <a:pPr marL="0" indent="0" algn="just">
              <a:buNone/>
            </a:pPr>
            <a:r>
              <a:rPr lang="ru-RU" sz="3300" b="1" dirty="0" smtClean="0"/>
              <a:t>2) </a:t>
            </a:r>
            <a:r>
              <a:rPr lang="ru-RU" sz="3300" dirty="0" smtClean="0"/>
              <a:t>Полнота объяснений.</a:t>
            </a:r>
          </a:p>
          <a:p>
            <a:pPr marL="0" indent="0" algn="just">
              <a:buNone/>
            </a:pPr>
            <a:r>
              <a:rPr lang="ru-RU" sz="3300" b="1" dirty="0" smtClean="0"/>
              <a:t>3)</a:t>
            </a:r>
            <a:r>
              <a:rPr lang="ru-RU" sz="3300" dirty="0" smtClean="0"/>
              <a:t> Верные вычисления.</a:t>
            </a:r>
          </a:p>
          <a:p>
            <a:pPr marL="0" indent="0" algn="just">
              <a:buNone/>
            </a:pP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422022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/>
              <a:t>Задания № 23, №24, №25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256584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5100" b="1" dirty="0"/>
              <a:t>Полнота </a:t>
            </a:r>
            <a:r>
              <a:rPr lang="ru-RU" sz="5100" b="1" dirty="0" smtClean="0"/>
              <a:t>объяснений</a:t>
            </a:r>
            <a:endParaRPr lang="ru-RU" sz="5100" dirty="0"/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5100" dirty="0"/>
              <a:t>Признаки и свойства должны звучать так, как они сформулированы в учебнике.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5100" dirty="0"/>
              <a:t>Признаки равенства и подобия треугольников называть не по номерам, а </a:t>
            </a:r>
            <a:r>
              <a:rPr lang="ru-RU" sz="5100" u="sng" dirty="0"/>
              <a:t>формулировать</a:t>
            </a:r>
            <a:r>
              <a:rPr lang="ru-RU" sz="5100" dirty="0"/>
              <a:t>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5100" dirty="0"/>
              <a:t>Обратить внимание на формулировки</a:t>
            </a:r>
            <a:r>
              <a:rPr lang="ru-RU" sz="5100" b="1" dirty="0"/>
              <a:t> признаков подобия</a:t>
            </a:r>
            <a:r>
              <a:rPr lang="ru-RU" sz="5100" dirty="0"/>
              <a:t>!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5100" dirty="0"/>
              <a:t>По свойству параллелограмма </a:t>
            </a:r>
            <a:r>
              <a:rPr lang="ru-RU" sz="5100" dirty="0">
                <a:solidFill>
                  <a:srgbClr val="FF0000"/>
                </a:solidFill>
              </a:rPr>
              <a:t>какому?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5100" dirty="0" smtClean="0"/>
              <a:t>По </a:t>
            </a:r>
            <a:r>
              <a:rPr lang="ru-RU" sz="5100" dirty="0"/>
              <a:t>теореме Пифагора АВ</a:t>
            </a:r>
            <a:r>
              <a:rPr lang="ru-RU" sz="5100" baseline="30000" dirty="0"/>
              <a:t>2</a:t>
            </a:r>
            <a:r>
              <a:rPr lang="ru-RU" sz="5100" dirty="0"/>
              <a:t>=4</a:t>
            </a:r>
            <a:r>
              <a:rPr lang="ru-RU" sz="5100" baseline="30000" dirty="0"/>
              <a:t>2</a:t>
            </a:r>
            <a:r>
              <a:rPr lang="ru-RU" sz="5100" dirty="0"/>
              <a:t>+3</a:t>
            </a:r>
            <a:r>
              <a:rPr lang="ru-RU" sz="5100" baseline="30000" dirty="0"/>
              <a:t>2  </a:t>
            </a:r>
            <a:r>
              <a:rPr lang="ru-RU" sz="5100" dirty="0">
                <a:solidFill>
                  <a:srgbClr val="FF0000"/>
                </a:solidFill>
              </a:rPr>
              <a:t>из какого треугольника?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5100" dirty="0" smtClean="0"/>
              <a:t>АО </a:t>
            </a:r>
            <a:r>
              <a:rPr lang="ru-RU" sz="5100" dirty="0"/>
              <a:t>= 8,2 (по т. Пифагора) </a:t>
            </a:r>
            <a:r>
              <a:rPr lang="ru-RU" sz="5100" dirty="0" smtClean="0">
                <a:solidFill>
                  <a:srgbClr val="FF0000"/>
                </a:solidFill>
              </a:rPr>
              <a:t>Как </a:t>
            </a:r>
            <a:r>
              <a:rPr lang="ru-RU" sz="5100" dirty="0">
                <a:solidFill>
                  <a:srgbClr val="FF0000"/>
                </a:solidFill>
              </a:rPr>
              <a:t>получен ответ?</a:t>
            </a:r>
            <a:r>
              <a:rPr lang="ru-RU" sz="5100" dirty="0"/>
              <a:t> Расчеты показывать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5100" u="sng" dirty="0">
                <a:solidFill>
                  <a:srgbClr val="FF0000"/>
                </a:solidFill>
              </a:rPr>
              <a:t>Аналогично</a:t>
            </a:r>
            <a:r>
              <a:rPr lang="ru-RU" sz="5100" dirty="0"/>
              <a:t> не пишем (все подробно писать)</a:t>
            </a:r>
          </a:p>
        </p:txBody>
      </p:sp>
    </p:spTree>
    <p:extLst>
      <p:ext uri="{BB962C8B-B14F-4D97-AF65-F5344CB8AC3E}">
        <p14:creationId xmlns:p14="http://schemas.microsoft.com/office/powerpoint/2010/main" val="171492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Ð¡Ð¿Ð°ÑÐ¸Ð±Ð¾ Ð·Ð° Ð²Ð½Ð¸Ð¼Ð°Ð½Ð¸Ðµ ÐºÐ°ÑÑÐ¸Ð½ÐºÐ¸ Ð´Ð»Ñ Ð¿ÑÐµÐ·ÐµÐ½ÑÐ°ÑÐ¸Ð¸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53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02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7" b="13199"/>
          <a:stretch/>
        </p:blipFill>
        <p:spPr>
          <a:xfrm>
            <a:off x="1187624" y="188640"/>
            <a:ext cx="6480720" cy="640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58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681" r="4500"/>
          <a:stretch/>
        </p:blipFill>
        <p:spPr>
          <a:xfrm>
            <a:off x="334522" y="188640"/>
            <a:ext cx="8640961" cy="1108911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34522" y="1196752"/>
            <a:ext cx="8640961" cy="27363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522" y="3933056"/>
            <a:ext cx="8640961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4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Экзамен в форме ГВЭ для обучающихся с ОВЗ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199" y="1436713"/>
            <a:ext cx="8229600" cy="530465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Письменная форма (литера А, С, К)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Устная форма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51" y="1916832"/>
            <a:ext cx="8582943" cy="29045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818350"/>
            <a:ext cx="8424936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0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200" dirty="0" smtClean="0"/>
              <a:t>Структура экзаменационной работы (</a:t>
            </a:r>
            <a:r>
              <a:rPr lang="ru-RU" sz="2800" dirty="0" smtClean="0"/>
              <a:t>литеры</a:t>
            </a:r>
            <a:r>
              <a:rPr lang="ru-RU" sz="3200" dirty="0" smtClean="0"/>
              <a:t> А и С)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246494"/>
            <a:ext cx="8229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заданий (10 в кратким ответом, 2 с развернутым ответом)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3645024"/>
            <a:ext cx="8606929" cy="27536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2194455"/>
            <a:ext cx="6104904" cy="157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28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200" dirty="0" smtClean="0"/>
              <a:t>Структура экзаменационной работы (</a:t>
            </a:r>
            <a:r>
              <a:rPr lang="ru-RU" sz="2800" dirty="0" smtClean="0"/>
              <a:t>литера</a:t>
            </a:r>
            <a:r>
              <a:rPr lang="ru-RU" sz="3200" dirty="0" smtClean="0"/>
              <a:t> К)</a:t>
            </a:r>
            <a:endParaRPr lang="ru-RU" sz="32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246494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заданий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861048"/>
            <a:ext cx="8606929" cy="25502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772816"/>
            <a:ext cx="7488832" cy="198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11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529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Устная форма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841574"/>
            <a:ext cx="8352928" cy="589979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/>
              <a:t>Обучающийся из </a:t>
            </a:r>
            <a:r>
              <a:rPr lang="ru-RU" sz="2000" b="1" dirty="0" smtClean="0"/>
              <a:t>15 билетов </a:t>
            </a:r>
            <a:r>
              <a:rPr lang="ru-RU" sz="2000" dirty="0" smtClean="0"/>
              <a:t>выбирает 1.</a:t>
            </a:r>
          </a:p>
          <a:p>
            <a:pPr marL="0" indent="0">
              <a:buNone/>
            </a:pPr>
            <a:r>
              <a:rPr lang="ru-RU" sz="2000" dirty="0" smtClean="0"/>
              <a:t>Билет содержит </a:t>
            </a:r>
            <a:r>
              <a:rPr lang="ru-RU" sz="2000" b="1" dirty="0" smtClean="0"/>
              <a:t>5 заданий </a:t>
            </a:r>
            <a:r>
              <a:rPr lang="ru-RU" sz="2000" dirty="0" smtClean="0"/>
              <a:t>(3 по алгебре, 2 по геометрии), каждое из которых оценивается в 2 балла.</a:t>
            </a:r>
          </a:p>
          <a:p>
            <a:pPr marL="0" indent="0">
              <a:buNone/>
            </a:pPr>
            <a:r>
              <a:rPr lang="ru-RU" sz="2000" dirty="0"/>
              <a:t>Для подготовки ответа на вопросы билета участнику экзамена предоставляется </a:t>
            </a:r>
            <a:r>
              <a:rPr lang="ru-RU" sz="2000" b="1" dirty="0"/>
              <a:t>60 </a:t>
            </a:r>
            <a:r>
              <a:rPr lang="ru-RU" sz="2000" b="1" dirty="0" smtClean="0"/>
              <a:t>минут</a:t>
            </a:r>
            <a:r>
              <a:rPr lang="ru-RU" sz="2000" dirty="0" smtClean="0"/>
              <a:t>. </a:t>
            </a: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На проверку предоставляется устный ответ с </a:t>
            </a:r>
            <a:r>
              <a:rPr lang="ru-RU" sz="2000" b="1" dirty="0" smtClean="0"/>
              <a:t>аудиозаписью</a:t>
            </a:r>
            <a:r>
              <a:rPr lang="ru-RU" sz="2000" dirty="0" smtClean="0"/>
              <a:t> и </a:t>
            </a:r>
            <a:r>
              <a:rPr lang="ru-RU" sz="2000" b="1" dirty="0" smtClean="0"/>
              <a:t>письменным протоколированием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Перечень </a:t>
            </a:r>
            <a:r>
              <a:rPr lang="ru-RU" sz="2000" dirty="0"/>
              <a:t>теоретических вопросов и примеры практических заданий для ГВЭ-9 в устной форме представлены в </a:t>
            </a:r>
            <a:r>
              <a:rPr lang="ru-RU" sz="2000" b="1" dirty="0"/>
              <a:t>Сборнике тренировочных материалов </a:t>
            </a:r>
            <a:r>
              <a:rPr lang="ru-RU" sz="2000" dirty="0"/>
              <a:t>для подготовки к </a:t>
            </a:r>
            <a:r>
              <a:rPr lang="ru-RU" sz="2000" dirty="0" smtClean="0"/>
              <a:t>ГВЭ </a:t>
            </a:r>
            <a:r>
              <a:rPr lang="ru-RU" sz="2000" dirty="0"/>
              <a:t>по </a:t>
            </a:r>
            <a:r>
              <a:rPr lang="ru-RU" sz="2000" dirty="0" smtClean="0"/>
              <a:t>математике, </a:t>
            </a:r>
            <a:r>
              <a:rPr lang="ru-RU" sz="2000" dirty="0"/>
              <a:t>который опубликован на сайте ФГБНУ «ФИПИ». </a:t>
            </a: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10" y="3212976"/>
            <a:ext cx="8420884" cy="225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6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u="sng" dirty="0" smtClean="0"/>
              <a:t>Общие замечания по заданиям </a:t>
            </a:r>
            <a:br>
              <a:rPr lang="ru-RU" b="1" u="sng" dirty="0" smtClean="0"/>
            </a:br>
            <a:r>
              <a:rPr lang="ru-RU" b="1" u="sng" dirty="0" smtClean="0"/>
              <a:t>2 части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92500" lnSpcReduction="10000"/>
          </a:bodyPr>
          <a:lstStyle/>
          <a:p>
            <a:r>
              <a:rPr lang="ru-RU" sz="3600" dirty="0"/>
              <a:t>Правил оформления нет, есть логика решения. </a:t>
            </a:r>
          </a:p>
          <a:p>
            <a:r>
              <a:rPr lang="ru-RU" sz="3600" dirty="0"/>
              <a:t>Решение должно быть обоснованным, т.е. прописаны все логические переходы.</a:t>
            </a:r>
          </a:p>
          <a:p>
            <a:r>
              <a:rPr lang="ru-RU" sz="3600" dirty="0"/>
              <a:t>Слова не сокращать (т. </a:t>
            </a:r>
            <a:r>
              <a:rPr lang="ru-RU" sz="3600" dirty="0" err="1"/>
              <a:t>Пиф</a:t>
            </a:r>
            <a:r>
              <a:rPr lang="ru-RU" sz="3600" dirty="0"/>
              <a:t>., н/л углы,   АВС-р/б, </a:t>
            </a:r>
            <a:r>
              <a:rPr lang="ru-RU" sz="3600" dirty="0" err="1"/>
              <a:t>рассм</a:t>
            </a:r>
            <a:r>
              <a:rPr lang="ru-RU" sz="3600" dirty="0"/>
              <a:t>.,   </a:t>
            </a:r>
            <a:r>
              <a:rPr lang="ru-RU" sz="3600" dirty="0" smtClean="0"/>
              <a:t>АВС </a:t>
            </a:r>
            <a:r>
              <a:rPr lang="ru-RU" sz="3600" dirty="0" err="1"/>
              <a:t>прямоуг</a:t>
            </a:r>
            <a:r>
              <a:rPr lang="ru-RU" sz="3600" dirty="0"/>
              <a:t>.)</a:t>
            </a:r>
          </a:p>
          <a:p>
            <a:r>
              <a:rPr lang="ru-RU" sz="3600" dirty="0"/>
              <a:t>Почерк </a:t>
            </a:r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!!!</a:t>
            </a:r>
            <a:r>
              <a:rPr lang="ru-RU" sz="3600" dirty="0" smtClean="0"/>
              <a:t> </a:t>
            </a:r>
            <a:r>
              <a:rPr lang="ru-RU" sz="3600" dirty="0" err="1" smtClean="0"/>
              <a:t>Критериальные</a:t>
            </a:r>
            <a:r>
              <a:rPr lang="ru-RU" sz="3600" dirty="0" smtClean="0"/>
              <a:t> решения не являются эталонными</a:t>
            </a:r>
            <a:endParaRPr lang="ru-RU" sz="36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683568" y="4328151"/>
            <a:ext cx="131324" cy="1313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995936" y="4336056"/>
            <a:ext cx="131324" cy="1313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745633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986</TotalTime>
  <Words>984</Words>
  <Application>Microsoft Office PowerPoint</Application>
  <PresentationFormat>Экран (4:3)</PresentationFormat>
  <Paragraphs>163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Cambria Math</vt:lpstr>
      <vt:lpstr>Times New Roman</vt:lpstr>
      <vt:lpstr>Тема Office</vt:lpstr>
      <vt:lpstr>Оценивание выполнения заданий ОГЭ по математике  с развернутым ответом</vt:lpstr>
      <vt:lpstr>Изменения </vt:lpstr>
      <vt:lpstr>Презентация PowerPoint</vt:lpstr>
      <vt:lpstr>Презентация PowerPoint</vt:lpstr>
      <vt:lpstr>Экзамен в форме ГВЭ для обучающихся с ОВЗ</vt:lpstr>
      <vt:lpstr>Структура экзаменационной работы (литеры А и С)</vt:lpstr>
      <vt:lpstr>Структура экзаменационной работы (литера К)</vt:lpstr>
      <vt:lpstr>Устная форма</vt:lpstr>
      <vt:lpstr>Общие замечания по заданиям  2 части</vt:lpstr>
      <vt:lpstr>Критерии оценки выполнения задания 20</vt:lpstr>
      <vt:lpstr>Задание № 20</vt:lpstr>
      <vt:lpstr>Задание № 20</vt:lpstr>
      <vt:lpstr>Задание № 20</vt:lpstr>
      <vt:lpstr>Задание № 20</vt:lpstr>
      <vt:lpstr>Критерии оценки выполнения задания 21</vt:lpstr>
      <vt:lpstr>Критерии оценки выполнения задания 22</vt:lpstr>
      <vt:lpstr>Задание № 22 1. Построение графика</vt:lpstr>
      <vt:lpstr>Задание № 22 2. Исследование</vt:lpstr>
      <vt:lpstr>Задание № 22 2. Исследование</vt:lpstr>
      <vt:lpstr>Критерии оценки выполнения заданий 23, 25 (геометрическая вычислительная задача)</vt:lpstr>
      <vt:lpstr>Критерии оценки выполнения задания 24 (геометрическая задача на доказательство)</vt:lpstr>
      <vt:lpstr>Задания № 23, №24, №25</vt:lpstr>
      <vt:lpstr>Задания № 23, №24, №25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MarinaXerox</dc:creator>
  <cp:lastModifiedBy>Lenovo</cp:lastModifiedBy>
  <cp:revision>43</cp:revision>
  <cp:lastPrinted>2021-03-30T10:02:03Z</cp:lastPrinted>
  <dcterms:created xsi:type="dcterms:W3CDTF">2018-11-30T08:13:09Z</dcterms:created>
  <dcterms:modified xsi:type="dcterms:W3CDTF">2021-03-30T11:00:20Z</dcterms:modified>
</cp:coreProperties>
</file>