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57" r:id="rId4"/>
    <p:sldId id="258" r:id="rId5"/>
    <p:sldId id="273" r:id="rId6"/>
    <p:sldId id="261" r:id="rId7"/>
    <p:sldId id="272" r:id="rId8"/>
    <p:sldId id="274" r:id="rId9"/>
    <p:sldId id="275" r:id="rId10"/>
    <p:sldId id="260" r:id="rId11"/>
    <p:sldId id="277" r:id="rId12"/>
    <p:sldId id="262" r:id="rId13"/>
    <p:sldId id="263" r:id="rId14"/>
    <p:sldId id="276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propowerpoint.ru/wp-content/uploads/2013/01/OrangSlaidMi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7270576" cy="38884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МУНИЦИПАЛЬНОЕ ДОШКОЛЬНОЕ ОБРАЗОВАТЕЛЬНО БЮДЖЕТНОЕ УЧРЕЖДЕНИЕ ДЕТСКИЙ САД №14 г Сочи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Bahnschrift Light Condensed" pitchFamily="34" charset="0"/>
              </a:rPr>
              <a:t> </a:t>
            </a:r>
            <a:br>
              <a:rPr lang="ru-RU" sz="4000" b="1" dirty="0" smtClean="0">
                <a:latin typeface="Bahnschrift Light Condensed" pitchFamily="34" charset="0"/>
              </a:rPr>
            </a:br>
            <a:r>
              <a:rPr lang="ru-RU" sz="4000" b="1" dirty="0" smtClean="0">
                <a:latin typeface="Bahnschrift Light Condensed" pitchFamily="34" charset="0"/>
              </a:rPr>
              <a:t>ТВОРЧЕСКАЯ МАСТЕРСКАЯ </a:t>
            </a:r>
            <a:r>
              <a:rPr lang="ru-RU" sz="4000" b="1" i="1" dirty="0" smtClean="0">
                <a:solidFill>
                  <a:schemeClr val="accent3"/>
                </a:solidFill>
                <a:latin typeface="Bahnschrift Light Condensed" pitchFamily="34" charset="0"/>
              </a:rPr>
              <a:t>«МЫ ВМЕСТЕ»</a:t>
            </a:r>
            <a:r>
              <a:rPr lang="ru-RU" sz="4000" b="1" dirty="0" smtClean="0">
                <a:solidFill>
                  <a:schemeClr val="accent3"/>
                </a:solidFill>
                <a:latin typeface="Bahnschrift Light Condensed" pitchFamily="34" charset="0"/>
              </a:rPr>
              <a:t>, </a:t>
            </a:r>
            <a:r>
              <a:rPr lang="ru-RU" sz="4000" b="1" dirty="0" smtClean="0">
                <a:latin typeface="Bahnschrift Light Condensed" pitchFamily="34" charset="0"/>
              </a:rPr>
              <a:t>КАК ФОРМА ВЗАИМОДЕЙСТВИЯ С СЕМЬЯМИ, ВОСПИТЫВАЮЩИМИ ДЕТЕЙ С ОГРАНИЧЕННЫМИ ВОЗМОЖНОСТЯМИ ЗДОРОВЬЯ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4509120"/>
            <a:ext cx="3560440" cy="1752600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Подготовили: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Педагог-психолог </a:t>
            </a:r>
          </a:p>
          <a:p>
            <a:pPr algn="r"/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Аппельт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А.В.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Инструктор по физкультуре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Вишневская А.В.</a:t>
            </a:r>
          </a:p>
          <a:p>
            <a:endParaRPr lang="ru-RU" dirty="0"/>
          </a:p>
        </p:txBody>
      </p:sp>
      <p:pic>
        <p:nvPicPr>
          <p:cNvPr id="5" name="Picture 2" descr="http://ruocherv.klasna.com/uploads/editor/450/69311/sitepage_168/images/3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221088"/>
            <a:ext cx="2448271" cy="2394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Фото презентаций</a:t>
            </a:r>
            <a:endParaRPr lang="ru-RU" dirty="0"/>
          </a:p>
        </p:txBody>
      </p:sp>
      <p:pic>
        <p:nvPicPr>
          <p:cNvPr id="4098" name="Picture 2" descr="C:\Users\kak_d\OneDrive\Рабочий стол\75c811ad-dd8d-473b-ae03-4145ce0c26c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3600400" cy="4800532"/>
          </a:xfrm>
          <a:prstGeom prst="rect">
            <a:avLst/>
          </a:prstGeom>
          <a:noFill/>
        </p:spPr>
      </p:pic>
      <p:pic>
        <p:nvPicPr>
          <p:cNvPr id="4099" name="Picture 3" descr="C:\Users\kak_d\OneDrive\Рабочий стол\ca6012c4-c051-4b0f-8d2a-974c49e84d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132856"/>
            <a:ext cx="3384376" cy="4512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kak_d\OneDrive\Рабочий стол\a5499495-19d2-42f0-989c-9931ea43be8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3590028" cy="4896544"/>
          </a:xfrm>
          <a:prstGeom prst="rect">
            <a:avLst/>
          </a:prstGeom>
          <a:noFill/>
        </p:spPr>
      </p:pic>
      <p:pic>
        <p:nvPicPr>
          <p:cNvPr id="5123" name="Picture 3" descr="C:\Users\kak_d\OneDrive\Рабочий стол\0e370e89-f116-429c-bdd6-5df1f4ecd36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764704"/>
            <a:ext cx="3456384" cy="58795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3068960"/>
            <a:ext cx="3838575" cy="2400300"/>
          </a:xfrm>
          <a:prstGeom prst="rect">
            <a:avLst/>
          </a:prstGeo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683568" y="476672"/>
            <a:ext cx="777686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Цикличность проведения встреч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ежемесячно.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Каждая встреча включает 2-3 занятия из различных блоков.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Длительность встречи от 40 мин до 1,5 часов.</a:t>
            </a: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Начинает занятие инструктор по физической культуре. Совместная двигательная деятельность с ребенком раскрепощает родителей.   Родители знакомятся со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здоровье-сберегающими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технологиями и охотно осваивают физические упражнения, которые выполняют в паре со своим ребенком.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kak_d\OneDrive\Рабочий стол\2303c86b-733c-4d45-836e-908c011d6ad7.jpg"/>
          <p:cNvPicPr>
            <a:picLocks noChangeAspect="1" noChangeArrowheads="1"/>
          </p:cNvPicPr>
          <p:nvPr/>
        </p:nvPicPr>
        <p:blipFill>
          <a:blip r:embed="rId3" cstate="print"/>
          <a:srcRect t="36711" b="36711"/>
          <a:stretch>
            <a:fillRect/>
          </a:stretch>
        </p:blipFill>
        <p:spPr bwMode="auto">
          <a:xfrm>
            <a:off x="251520" y="4005064"/>
            <a:ext cx="4628515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23928" y="404664"/>
            <a:ext cx="4680520" cy="4752528"/>
          </a:xfrm>
        </p:spPr>
        <p:txBody>
          <a:bodyPr>
            <a:normAutofit/>
          </a:bodyPr>
          <a:lstStyle/>
          <a:p>
            <a:pPr indent="274320">
              <a:spcBef>
                <a:spcPts val="0"/>
              </a:spcBef>
              <a:buNone/>
            </a:pPr>
            <a:r>
              <a:rPr lang="ru-RU" sz="2000" dirty="0" smtClean="0"/>
              <a:t>Следующую часть занятия проводит педагог-психолог, создавая условия для активного участия родителей, где они не просто слушают, а включаются в психолого-педагогическую деятельность. Используется равноправное положение всех участников для детско-родительских игр, коррекционных занятий, театральных постановок, совместных поделок и так далее. </a:t>
            </a:r>
          </a:p>
        </p:txBody>
      </p:sp>
      <p:pic>
        <p:nvPicPr>
          <p:cNvPr id="7171" name="Picture 3" descr="C:\Users\kak_d\OneDrive\Рабочий стол\slayd_razdel_inklyuzivnoe_obrazovanie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661148"/>
            <a:ext cx="7620000" cy="219685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5728" r="35332" b="21650"/>
          <a:stretch>
            <a:fillRect/>
          </a:stretch>
        </p:blipFill>
        <p:spPr bwMode="auto">
          <a:xfrm>
            <a:off x="251520" y="116632"/>
            <a:ext cx="3528392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kak_d\OneDrive\Рабочий стол\pic0169_01-790x4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0"/>
            <a:ext cx="3563888" cy="220149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332656"/>
            <a:ext cx="5050904" cy="2808312"/>
          </a:xfrm>
        </p:spPr>
        <p:txBody>
          <a:bodyPr>
            <a:normAutofit/>
          </a:bodyPr>
          <a:lstStyle/>
          <a:p>
            <a:pPr marL="0" indent="27432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Мы убедились, что проведение совместных мероприятий помогает развивать искреннюю заинтересованность, поднимает авторитет семьи, учит детей дружить, помогает родителям (законным представителям)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педагогам.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7432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564904"/>
            <a:ext cx="417646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Родители должны осознать, что важно использовать все сохранные ресурсы здоровья ребёнка, чтобы достичь благоприятного исхода. Задача специалистов показать родителям, что их дети не безнадёжны, и что при надлежащей работе можно достичь достаточно высокого результата.</a:t>
            </a:r>
            <a:endParaRPr lang="ru-RU" sz="2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35137" t="18501" r="35332" b="23750"/>
          <a:stretch>
            <a:fillRect/>
          </a:stretch>
        </p:blipFill>
        <p:spPr bwMode="auto">
          <a:xfrm>
            <a:off x="467544" y="2780928"/>
            <a:ext cx="360040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764704"/>
            <a:ext cx="5523413" cy="48965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99592" y="5877272"/>
            <a:ext cx="72074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 все фото и видеоматериалы имеют письменное согласие </a:t>
            </a:r>
          </a:p>
          <a:p>
            <a:r>
              <a:rPr lang="ru-RU" dirty="0" smtClean="0"/>
              <a:t>от родителей и законных представителей несовершеннолетних.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emya_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4149080"/>
            <a:ext cx="3456384" cy="25922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683568" y="404664"/>
            <a:ext cx="7704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dirty="0" smtClean="0"/>
              <a:t>В повседневной жизни мы все чаще сталкиваемся с людьми с ограниченными возможностями здоровья. Как оказалось, мало кто посвящен в проблемы, которые испытывает семья, имеющая ребенка с ОВЗ. </a:t>
            </a:r>
          </a:p>
          <a:p>
            <a:pPr indent="457200"/>
            <a:r>
              <a:rPr lang="ru-RU" dirty="0" smtClean="0"/>
              <a:t>Как правило, это стресс для всех членов семьи, </a:t>
            </a:r>
          </a:p>
          <a:p>
            <a:pPr indent="457200"/>
            <a:r>
              <a:rPr lang="ru-RU" dirty="0" smtClean="0"/>
              <a:t>ведь с появлением особого ребенка появляется много вопросов, на которые сложно найти ответы. </a:t>
            </a:r>
          </a:p>
          <a:p>
            <a:pPr indent="457200"/>
            <a:r>
              <a:rPr lang="ru-RU" dirty="0" smtClean="0"/>
              <a:t>Это ведет к растерянности, безысходности и чаще всего отражается на семейных отношениях. </a:t>
            </a:r>
          </a:p>
          <a:p>
            <a:pPr indent="457200"/>
            <a:r>
              <a:rPr lang="ru-RU" dirty="0" smtClean="0"/>
              <a:t>Безусловно, для достижения успехов в воспитании и обучении детей, в том числе и детей с ОВЗ, необходимо тесное сотрудничество семьи и детского сада.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495205"/>
            <a:ext cx="3962953" cy="3362795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755576" y="-124656"/>
            <a:ext cx="79208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Индивидуальный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подход может помочь нам раскрыть неповторимость каждой семьи. Семьи, воспитывающие детей с ОВЗ, почувствовали бы себя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полноправными участниками образовательного процесса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осознали, что они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одиноки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своих трудностях и у них всегда есть надежная опора в лице педагогов и родителей (законных представителей).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Успех коррекционно-развивающей деятельности педагогов главным образом зависит от активного участия родителей в воспитании и обучении ребенка.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и по запросу овз картинки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200800" cy="27089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1520" y="2708920"/>
            <a:ext cx="84249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2000" b="1" dirty="0" smtClean="0"/>
              <a:t>Творческая мастерская «Мы вместе»</a:t>
            </a:r>
          </a:p>
          <a:p>
            <a:pPr indent="457200"/>
            <a:r>
              <a:rPr lang="ru-RU" sz="2000" dirty="0" smtClean="0"/>
              <a:t>Ее основным направлением является </a:t>
            </a:r>
          </a:p>
          <a:p>
            <a:pPr indent="457200">
              <a:buFont typeface="Arial" pitchFamily="34" charset="0"/>
              <a:buChar char="•"/>
            </a:pPr>
            <a:r>
              <a:rPr lang="ru-RU" sz="2000" dirty="0" smtClean="0"/>
              <a:t>создание условий для объединения семей имеющих детей с ОВЗ</a:t>
            </a:r>
          </a:p>
          <a:p>
            <a:pPr indent="457200">
              <a:buFont typeface="Arial" pitchFamily="34" charset="0"/>
              <a:buChar char="•"/>
            </a:pPr>
            <a:r>
              <a:rPr lang="ru-RU" sz="2000" dirty="0" smtClean="0"/>
              <a:t>повышение их компетентности в развитии детей, имеющих заболевания и поиск подходов к решению педагогических и психологических проблем в рамках семейного воспитания</a:t>
            </a:r>
          </a:p>
          <a:p>
            <a:pPr indent="457200">
              <a:buFont typeface="Arial" pitchFamily="34" charset="0"/>
              <a:buChar char="•"/>
            </a:pPr>
            <a:r>
              <a:rPr lang="ru-RU" sz="2000" dirty="0" smtClean="0"/>
              <a:t>формирование у родителей активной жизненной позиции «помоги своему ребенку». </a:t>
            </a:r>
          </a:p>
          <a:p>
            <a:pPr indent="457200"/>
            <a:r>
              <a:rPr lang="ru-RU" sz="2000" dirty="0" smtClean="0"/>
              <a:t>Основная </a:t>
            </a:r>
            <a:r>
              <a:rPr lang="ru-RU" sz="2000" b="1" dirty="0" smtClean="0"/>
              <a:t>цель</a:t>
            </a:r>
            <a:r>
              <a:rPr lang="ru-RU" sz="2000" dirty="0" smtClean="0"/>
              <a:t> заключается в совместных занятиях, в ходе которых родители становятся </a:t>
            </a:r>
            <a:r>
              <a:rPr lang="ru-RU" sz="2000" i="1" dirty="0" smtClean="0"/>
              <a:t>соучастниками</a:t>
            </a:r>
            <a:r>
              <a:rPr lang="ru-RU" sz="2000" dirty="0" smtClean="0"/>
              <a:t> деятельности.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Фото Амалии </a:t>
            </a:r>
            <a:endParaRPr lang="ru-RU" dirty="0"/>
          </a:p>
        </p:txBody>
      </p:sp>
      <p:pic>
        <p:nvPicPr>
          <p:cNvPr id="3074" name="Picture 2" descr="C:\Users\kak_d\OneDrive\Рабочий стол\2303c86b-733c-4d45-836e-908c011d6ad7.jpg"/>
          <p:cNvPicPr>
            <a:picLocks noChangeAspect="1" noChangeArrowheads="1"/>
          </p:cNvPicPr>
          <p:nvPr/>
        </p:nvPicPr>
        <p:blipFill>
          <a:blip r:embed="rId2" cstate="print"/>
          <a:srcRect t="36711" b="36711"/>
          <a:stretch>
            <a:fillRect/>
          </a:stretch>
        </p:blipFill>
        <p:spPr bwMode="auto">
          <a:xfrm>
            <a:off x="683567" y="620688"/>
            <a:ext cx="4628515" cy="2664296"/>
          </a:xfrm>
          <a:prstGeom prst="rect">
            <a:avLst/>
          </a:prstGeom>
          <a:noFill/>
        </p:spPr>
      </p:pic>
      <p:pic>
        <p:nvPicPr>
          <p:cNvPr id="3075" name="Picture 3" descr="C:\Users\kak_d\OneDrive\Рабочий стол\f368e53a-caac-4b69-9da9-fe7c112403d6.jpg"/>
          <p:cNvPicPr>
            <a:picLocks noChangeAspect="1" noChangeArrowheads="1"/>
          </p:cNvPicPr>
          <p:nvPr/>
        </p:nvPicPr>
        <p:blipFill>
          <a:blip r:embed="rId3" cstate="print"/>
          <a:srcRect t="36711" b="36711"/>
          <a:stretch>
            <a:fillRect/>
          </a:stretch>
        </p:blipFill>
        <p:spPr bwMode="auto">
          <a:xfrm>
            <a:off x="2642488" y="3429000"/>
            <a:ext cx="5754370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kak_d\OneDrive\Рабочий стол\6454836c-d365-4648-8f7e-1a368d069e5b.jpg"/>
          <p:cNvPicPr>
            <a:picLocks noChangeAspect="1" noChangeArrowheads="1"/>
          </p:cNvPicPr>
          <p:nvPr/>
        </p:nvPicPr>
        <p:blipFill>
          <a:blip r:embed="rId2" cstate="print"/>
          <a:srcRect t="29421" b="28941"/>
          <a:stretch>
            <a:fillRect/>
          </a:stretch>
        </p:blipFill>
        <p:spPr bwMode="auto">
          <a:xfrm>
            <a:off x="467544" y="2924944"/>
            <a:ext cx="3752850" cy="3384376"/>
          </a:xfrm>
          <a:prstGeom prst="rect">
            <a:avLst/>
          </a:prstGeom>
          <a:noFill/>
        </p:spPr>
      </p:pic>
      <p:pic>
        <p:nvPicPr>
          <p:cNvPr id="1027" name="Picture 3" descr="C:\Users\kak_d\OneDrive\Рабочий стол\90120858-03b3-4920-9017-3225ff21c369.jpg"/>
          <p:cNvPicPr>
            <a:picLocks noChangeAspect="1" noChangeArrowheads="1"/>
          </p:cNvPicPr>
          <p:nvPr/>
        </p:nvPicPr>
        <p:blipFill>
          <a:blip r:embed="rId3" cstate="print"/>
          <a:srcRect t="36874" b="37434"/>
          <a:stretch>
            <a:fillRect/>
          </a:stretch>
        </p:blipFill>
        <p:spPr bwMode="auto">
          <a:xfrm>
            <a:off x="4427984" y="620688"/>
            <a:ext cx="3752850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kak_d\OneDrive\Рабочий стол\db318cd3-7db8-4f6c-88ae-e1bda3ab836f.jpg"/>
          <p:cNvPicPr>
            <a:picLocks noChangeAspect="1" noChangeArrowheads="1"/>
          </p:cNvPicPr>
          <p:nvPr/>
        </p:nvPicPr>
        <p:blipFill>
          <a:blip r:embed="rId2" cstate="print"/>
          <a:srcRect b="18014"/>
          <a:stretch>
            <a:fillRect/>
          </a:stretch>
        </p:blipFill>
        <p:spPr bwMode="auto">
          <a:xfrm>
            <a:off x="539552" y="188640"/>
            <a:ext cx="2816031" cy="4104456"/>
          </a:xfrm>
          <a:prstGeom prst="rect">
            <a:avLst/>
          </a:prstGeom>
          <a:noFill/>
        </p:spPr>
      </p:pic>
      <p:pic>
        <p:nvPicPr>
          <p:cNvPr id="2051" name="Picture 3" descr="C:\Users\kak_d\OneDrive\Рабочий стол\83b7344f-dfc8-4e71-8545-787f3093af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60648"/>
            <a:ext cx="2969642" cy="3967789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35138" t="11151" r="35331" b="15350"/>
          <a:stretch>
            <a:fillRect/>
          </a:stretch>
        </p:blipFill>
        <p:spPr bwMode="auto">
          <a:xfrm>
            <a:off x="3347864" y="3140968"/>
            <a:ext cx="2592288" cy="3629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8194" name="Picture 2" descr="C:\Users\kak_d\OneDrive\Рабочий стол\d3f10ebf-3baa-4821-acae-bb4494aa7d27.jpg"/>
          <p:cNvPicPr>
            <a:picLocks noChangeAspect="1" noChangeArrowheads="1"/>
          </p:cNvPicPr>
          <p:nvPr/>
        </p:nvPicPr>
        <p:blipFill>
          <a:blip r:embed="rId2" cstate="print"/>
          <a:srcRect t="14563" b="19879"/>
          <a:stretch>
            <a:fillRect/>
          </a:stretch>
        </p:blipFill>
        <p:spPr bwMode="auto">
          <a:xfrm>
            <a:off x="251520" y="116632"/>
            <a:ext cx="3610789" cy="5126882"/>
          </a:xfrm>
          <a:prstGeom prst="rect">
            <a:avLst/>
          </a:prstGeom>
          <a:noFill/>
        </p:spPr>
      </p:pic>
      <p:pic>
        <p:nvPicPr>
          <p:cNvPr id="8196" name="Picture 4" descr="C:\Users\kak_d\OneDrive\Рабочий стол\143b7424-c262-4a7e-9ed9-2a9fcd556585.jpg"/>
          <p:cNvPicPr>
            <a:picLocks noChangeAspect="1" noChangeArrowheads="1"/>
          </p:cNvPicPr>
          <p:nvPr/>
        </p:nvPicPr>
        <p:blipFill>
          <a:blip r:embed="rId3" cstate="print"/>
          <a:srcRect t="10631" b="15837"/>
          <a:stretch>
            <a:fillRect/>
          </a:stretch>
        </p:blipFill>
        <p:spPr bwMode="auto">
          <a:xfrm>
            <a:off x="4860032" y="1052736"/>
            <a:ext cx="3888432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Любые фото</a:t>
            </a:r>
            <a:endParaRPr lang="ru-RU" dirty="0"/>
          </a:p>
        </p:txBody>
      </p:sp>
      <p:pic>
        <p:nvPicPr>
          <p:cNvPr id="6146" name="Picture 2" descr="C:\Users\kak_d\OneDrive\Рабочий стол\e6f7449a-0231-4e9b-9f21-2db412532d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8640"/>
            <a:ext cx="3366120" cy="5984213"/>
          </a:xfrm>
          <a:prstGeom prst="rect">
            <a:avLst/>
          </a:prstGeom>
          <a:noFill/>
        </p:spPr>
      </p:pic>
      <p:pic>
        <p:nvPicPr>
          <p:cNvPr id="6147" name="Picture 3" descr="C:\Users\kak_d\OneDrive\Рабочий стол\45989776-59bd-48c5-8336-b618d23d71b0.jpg"/>
          <p:cNvPicPr>
            <a:picLocks noChangeAspect="1" noChangeArrowheads="1"/>
          </p:cNvPicPr>
          <p:nvPr/>
        </p:nvPicPr>
        <p:blipFill>
          <a:blip r:embed="rId3" cstate="print"/>
          <a:srcRect b="28738"/>
          <a:stretch>
            <a:fillRect/>
          </a:stretch>
        </p:blipFill>
        <p:spPr bwMode="auto">
          <a:xfrm>
            <a:off x="4788024" y="332656"/>
            <a:ext cx="3612194" cy="3439338"/>
          </a:xfrm>
          <a:prstGeom prst="rect">
            <a:avLst/>
          </a:prstGeom>
          <a:noFill/>
        </p:spPr>
      </p:pic>
      <p:pic>
        <p:nvPicPr>
          <p:cNvPr id="6148" name="Picture 4" descr="C:\Users\kak_d\OneDrive\Рабочий стол\f855378d-27ae-4c26-ad92-fcc51419a468.jpg"/>
          <p:cNvPicPr>
            <a:picLocks noChangeAspect="1" noChangeArrowheads="1"/>
          </p:cNvPicPr>
          <p:nvPr/>
        </p:nvPicPr>
        <p:blipFill>
          <a:blip r:embed="rId4" cstate="print"/>
          <a:srcRect b="40255"/>
          <a:stretch>
            <a:fillRect/>
          </a:stretch>
        </p:blipFill>
        <p:spPr bwMode="auto">
          <a:xfrm>
            <a:off x="4211960" y="3717032"/>
            <a:ext cx="3528392" cy="2816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337</TotalTime>
  <Words>430</Words>
  <Application>Microsoft Office PowerPoint</Application>
  <PresentationFormat>Экран (4:3)</PresentationFormat>
  <Paragraphs>32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МУНИЦИПАЛЬНОЕ ДОШКОЛЬНОЕ ОБРАЗОВАТЕЛЬНО БЮДЖЕТНОЕ УЧРЕЖДЕНИЕ ДЕТСКИЙ САД №14 г Сочи   ТВОРЧЕСКАЯ МАСТЕРСКАЯ «МЫ ВМЕСТЕ», КАК ФОРМА ВЗАИМОДЕЙСТВИЯ С СЕМЬЯМИ, ВОСПИТЫВАЮЩИМИ ДЕТЕЙ С ОГРАНИЧЕННЫМИ ВОЗМОЖНОСТЯМИ ЗДОРОВЬЯ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Фото презентаций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ТВОРЧЕСКАЯ МАСТЕРСКАЯ «МЫ ВМЕСТЕ», КАК ФОРМА ВЗАИМОДЕЙСТВИЯ С СЕМЬЯМИ, ВОСПИТЫВАЮЩИМИ ДЕТЕЙ С ОГРАНИЧЕННЫМИ ВОЗМОЖНОСТЯМИ ЗДОРОВЬЯ </dc:title>
  <dc:creator>Антонина Аппельт</dc:creator>
  <cp:lastModifiedBy>СЦРО</cp:lastModifiedBy>
  <cp:revision>34</cp:revision>
  <dcterms:created xsi:type="dcterms:W3CDTF">2021-03-04T11:49:05Z</dcterms:created>
  <dcterms:modified xsi:type="dcterms:W3CDTF">2021-03-19T09:43:08Z</dcterms:modified>
</cp:coreProperties>
</file>