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unnam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827584" y="1844824"/>
            <a:ext cx="770485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Современный урок в условиях реализации ФГОС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23528" y="260648"/>
            <a:ext cx="8604448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3. 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Структура урока актуализации знаний и умений (урок повторения)</a:t>
            </a:r>
            <a:endParaRPr kumimoji="0" lang="ru-RU" sz="24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Организационный этап.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Проверка домашнего задания, воспроизведение и коррекция знаний, навыков и умений учащихся, необходимых для творческого решения поставленных задач.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Постановка цели и задач урока. Мотивация учебной деятельности учащихся.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Актуализация знаний с целью подготовки к контрольному уроку с целью подготовки к изучению новой темы.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5) Применение знаний и умений в новой ситуации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6) Обобщение и систематизация знаний.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7) Контроль усвоения, обсуждение допущенных ошибок и их коррекция.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8) Информация о домашнем задании, инструктаж по его выполнению.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9) Рефлексия.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611560" y="364014"/>
            <a:ext cx="770485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4. 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Структура урока систематизации и обобщения знаний и умений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Организационный этап.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Постановка цели и задач урока. Мотивация учебной деятельности учащихся.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Актуализация знаний.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Обобщение и систематизация знаний.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5) Подготовка учащихся к обобщенной деятельности.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6) Воспроизведение на новом уровне.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7) Применение знаний и умений в новой ситуации.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8)Контроль усвоения, обсуждение допущенных ошибок и их коррекция.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9) Рефлексия.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467544" y="1143327"/>
            <a:ext cx="788436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5. С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труктура урока контроля знаний и умений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Организационный этап.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Постановка цели и задач урока. Мотивация учебной деятельности учащихся.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Выявление знаний, умений и навыков, проверка уровня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сформированности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 учащихся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общеучебных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умений.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Рефлексия.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755576" y="764704"/>
            <a:ext cx="792088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6. 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Структура урока коррекции знаний, умений и навыков</a:t>
            </a:r>
            <a:endParaRPr kumimoji="0" lang="ru-RU" sz="24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Организационный этап.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Постановка цели и задач урока. Мотивация учебной деятельности учащихся.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Итоги диагностики (контроля) знаний, умений и навыков.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Информация о домашнем задании, инструктаж по его выполнению.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5) Рефлексия.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683568" y="404664"/>
            <a:ext cx="770485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7. 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Структура комбинированного урока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Организационный этап.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Постановка цели и задач урока. Мотивация учебной деятельности учащихся.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Актуализация знаний.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Первичное усвоение новых знаний.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5) Первичная проверка понимания.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6) Первичное закрепление.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7) Контроль усвоения, обсуждение допущенных ошибок и их коррекция.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8) Информация о домашнем задании, инструктаж по его выполнению.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9) Рефлексия.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67744" y="620688"/>
            <a:ext cx="51192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Технологическая карта урока</a:t>
            </a:r>
            <a:endParaRPr lang="ru-RU" sz="2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3" y="1700809"/>
          <a:ext cx="8424936" cy="3384374"/>
        </p:xfrm>
        <a:graphic>
          <a:graphicData uri="http://schemas.openxmlformats.org/drawingml/2006/table">
            <a:tbl>
              <a:tblPr/>
              <a:tblGrid>
                <a:gridCol w="1403323"/>
                <a:gridCol w="1407487"/>
                <a:gridCol w="1149631"/>
                <a:gridCol w="1152128"/>
                <a:gridCol w="1584176"/>
                <a:gridCol w="1728191"/>
              </a:tblGrid>
              <a:tr h="142381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Этап урока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5114" marR="65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Виды работы, формы, методы, приёмы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5114" marR="65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Содержание педагогического взаимодействия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5114" marR="65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Формируемые УУД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5114" marR="65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Планируемые результаты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5114" marR="65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38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Деятельность учителя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65114" marR="65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Деятельность учащихся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65114" marR="65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67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5114" marR="65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5114" marR="65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5114" marR="65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5114" marR="65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5114" marR="65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5114" marR="65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403648" y="548680"/>
            <a:ext cx="73448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 самоанализа урока</a:t>
            </a:r>
            <a:endParaRPr kumimoji="0" lang="ru-RU" sz="24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536" y="980728"/>
            <a:ext cx="813690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1.Характеристика класса: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-межличностные отношения;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недостатки биологического и психического развития;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недостатки подготовленности класса.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2.Место урока в изучаемой теме: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характер связи урока с предыдущим и последующим уроками.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3.Характеристика общей цели урока, конкретизируемой в дидактических целях: образовательной, развивающей и воспитывающей.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4.Характеристика плана урока: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содержание учебного материала;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-методы обучения;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приёмы обучения;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-формы организации познавательной деятельности.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403648" y="548680"/>
            <a:ext cx="73448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 самоанализа урока</a:t>
            </a:r>
            <a:endParaRPr kumimoji="0" lang="ru-RU" sz="24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536" y="3566051"/>
            <a:ext cx="81369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323528" y="1052736"/>
            <a:ext cx="860444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5.Как был построен урок в соответствии с планом: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разбор этапов урока, т.е. как используемые учебно-воспитательные элементы повлияли на ход урока (положительно, отрицательно), на получение конечного результата.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6.Структурный аспект самоанализа урока: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анализ каждого элемента урока;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его вклад в достижение результата;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доказательства оптимального выбора каждого элемента урока.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7.Функциональный аспект: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насколько структура урока соответствовала общей цели;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соответствие возможностям класса;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анализ стиля отношений учителя и учащихся;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влияние на конечный результат урока.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8.Аспект оценки конечного результата урока: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-формирование универсальных учебных действий на уроке;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определение разрыва между общей целью урока и результатами урока;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причины разрыва;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выводы и самооценка.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71600" y="1772816"/>
            <a:ext cx="79208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«Нужно, чтобы дети, по возможности, учились самостоятельно, а учитель руководил этим самостоятельным процессом и давал для него материал».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		            		К.Д. Ушинский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0"/>
          <a:ext cx="9144000" cy="6857999"/>
        </p:xfrm>
        <a:graphic>
          <a:graphicData uri="http://schemas.openxmlformats.org/drawingml/2006/table">
            <a:tbl>
              <a:tblPr/>
              <a:tblGrid>
                <a:gridCol w="2189473"/>
                <a:gridCol w="3991926"/>
                <a:gridCol w="2962601"/>
              </a:tblGrid>
              <a:tr h="697714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Требования к уроку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8835" marR="8835" marT="8835" marB="883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Традиционный урок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8835" marR="8835" marT="8835" marB="883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Урок современного типа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8835" marR="8835" marT="8835" marB="883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97714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Объявление темы урока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8835" marR="8835" marT="8835" marB="883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Учитель сообщает учащимся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8835" marR="8835" marT="8835" marB="883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Формулируют сами учащиеся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8835" marR="8835" marT="8835" marB="883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65643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Сообщение целей и задач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8835" marR="8835" marT="8835" marB="883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Учитель формулирует и сообщает учащимся, чему должны научиться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8835" marR="8835" marT="8835" marB="883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Формулируют сами учащиеся, определив границы знания и незнания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8835" marR="8835" marT="8835" marB="883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31678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Планирование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8835" marR="8835" marT="8835" marB="883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Учитель сообщает учащимся, какую работу они должны выполнить, чтобы достичь цели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8835" marR="8835" marT="8835" marB="883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Планирование учащимися способов достижения намеченной цели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8835" marR="8835" marT="8835" marB="883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99607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Практическая деятельность учащихся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8835" marR="8835" marT="8835" marB="883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Под руководством учителя учащиеся выполняют ряд практических задач (чаще применяется фронтальный метод организации деятельности)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8835" marR="8835" marT="8835" marB="883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Учащиеся осуществляют учебные действия по намеченному плану (применяется групповой, индивидуальный методы)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8835" marR="8835" marT="8835" marB="883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65643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Осуществление контроля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8835" marR="8835" marT="8835" marB="883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Учитель осуществляет контроль за выполнением учащимися практической работы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8835" marR="8835" marT="8835" marB="883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Учащиеся осуществляют контроль (применяются формы самоконтроля, взаимоконтроля)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8835" marR="8835" marT="8835" marB="883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0"/>
          <a:ext cx="9144000" cy="697714"/>
        </p:xfrm>
        <a:graphic>
          <a:graphicData uri="http://schemas.openxmlformats.org/drawingml/2006/table">
            <a:tbl>
              <a:tblPr/>
              <a:tblGrid>
                <a:gridCol w="2189473"/>
                <a:gridCol w="3991926"/>
                <a:gridCol w="2962601"/>
              </a:tblGrid>
              <a:tr h="697714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Требования к уроку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8835" marR="8835" marT="8835" marB="883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Традиционный урок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8835" marR="8835" marT="8835" marB="883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Урок современного типа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8835" marR="8835" marT="8835" marB="883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692696"/>
          <a:ext cx="9144000" cy="1152128"/>
        </p:xfrm>
        <a:graphic>
          <a:graphicData uri="http://schemas.openxmlformats.org/drawingml/2006/table">
            <a:tbl>
              <a:tblPr/>
              <a:tblGrid>
                <a:gridCol w="2189472"/>
                <a:gridCol w="3991926"/>
                <a:gridCol w="2962602"/>
              </a:tblGrid>
              <a:tr h="1152128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Осуществление коррекции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085" marR="9085" marT="9085" marB="908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Учитель в ходе выполнения и по итогам выполненной работы учащимися осуществляет коррекцию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085" marR="9085" marT="9085" marB="908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Учащиеся формулируют затруднения и осуществляют коррекцию самостоятельно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085" marR="9085" marT="9085" marB="908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844824"/>
          <a:ext cx="9144000" cy="5013176"/>
        </p:xfrm>
        <a:graphic>
          <a:graphicData uri="http://schemas.openxmlformats.org/drawingml/2006/table">
            <a:tbl>
              <a:tblPr/>
              <a:tblGrid>
                <a:gridCol w="2189472"/>
                <a:gridCol w="3991926"/>
                <a:gridCol w="2962602"/>
              </a:tblGrid>
              <a:tr h="2304097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Оценивание учащихся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085" marR="9085" marT="9085" marB="908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Учитель осуществляет оценивание учащихся за работу на уроке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085" marR="9085" marT="9085" marB="908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Учащиеся дают оценку деятельности по её результатам (самооценивание, оценивание результатов деятельности товарищей)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085" marR="9085" marT="9085" marB="908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84805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Итог урока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085" marR="9085" marT="9085" marB="908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Учитель выясняет у учащихся, что они запомнили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085" marR="9085" marT="9085" marB="908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Проводится рефлексия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085" marR="9085" marT="9085" marB="908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24274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Домашнее задание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085" marR="9085" marT="9085" marB="908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Учитель объявляет и комментирует (чаще – задание одно для всех)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085" marR="9085" marT="9085" marB="908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22222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Учащиеся могут выбирать задание из предложенных учителем с учётом индивидуальных возможностей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085" marR="9085" marT="9085" marB="9085">
                    <a:lnL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11560" y="764704"/>
            <a:ext cx="813690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Требования к современному уроку по ФГОС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Урок обязан иметь личностно-ориентированный, индивидуальный характер.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приоритете самостоятельная работа учеников.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Осуществляется практический,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деятельностный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подход.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Каждый урок направлен на развитие универсальных учебных действий (УУД): личностных, коммуникативных, регулятивных и познавательных.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Авторитарный стиль общения между учеником и учителем уходит в прошлое.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835696" y="548680"/>
            <a:ext cx="6716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Структура современного урока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95536" y="1268760"/>
            <a:ext cx="813690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Организационный момент: тема,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планируемые образовательные результаты.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Проверка выполнения домашнего задания.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Подготовка к активной учебной деятельности каждого ученика на основном этапе урока: постановка учебной задачи, актуализация знаний.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Сообщение нового материала.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5) Решение учебной задачи.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6) Усвоение новых знаний.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7) Первичная проверка понимания учащимися нового учебного материала.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8) Закрепление изученного материала.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9) Обобщение и систематизация знаний.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10) Контроль и самопроверка знаний.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11) Подведение итогов: диагностика результатов урока, рефлексия достижения цели.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12) Домашнее задание и инструктаж по его выполнению.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83568" y="548680"/>
            <a:ext cx="7992888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Основные типы уроков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Урок усвоения новых знаний</a:t>
            </a:r>
          </a:p>
          <a:p>
            <a:pPr marL="742950" indent="-74295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Урок комплексного применения знаний и умений</a:t>
            </a:r>
          </a:p>
          <a:p>
            <a:pPr marL="742950" indent="-74295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Урок актуализации знаний и умений</a:t>
            </a:r>
          </a:p>
          <a:p>
            <a:pPr marL="742950" indent="-74295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Урок систематизации и обобщения знаний и умений</a:t>
            </a:r>
          </a:p>
          <a:p>
            <a:pPr marL="742950" indent="-74295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Урок контроля знаний и умений</a:t>
            </a:r>
          </a:p>
          <a:p>
            <a:pPr marL="742950" indent="-74295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Урок коррекции знаний, умений и навыков</a:t>
            </a:r>
          </a:p>
          <a:p>
            <a:pPr marL="742950" indent="-74295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Комбинированный урок</a:t>
            </a:r>
          </a:p>
          <a:p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755576" y="554775"/>
            <a:ext cx="784887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Структура урока усвоения новых знаний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Организационный этап.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Постановка цели и задач урока. Мотивация учебной деятельности учащихся.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Актуализация знаний.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Первичное усвоение новых знаний.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5) Первичная проверка понимания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6) Первичное закрепление.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7) Информация о домашнем задании, инструктаж по его выполнению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8) Рефлексия (подведение итогов занятия)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539552" y="252804"/>
            <a:ext cx="835292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2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Структура урока комплексного применения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знаний и умений (урок закрепления)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Организационный этап.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Проверка домашнего задания, воспроизведение и коррекция опорных знаний учащихся. Актуализация знаний.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Постановка цели и задач урока. Мотивация учебной деятельности учащихся.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Первичное закрепление в знакомой ситуации (типовые) в изменённой ситуации (конструктивные).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5) Творческое применение и добывание знаний в новой ситуации (проблемные задания).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6) Информация о домашнем задании, инструктаж по его выполнению.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7) Рефлексия.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1223</Words>
  <Application>Microsoft Office PowerPoint</Application>
  <PresentationFormat>Экран (4:3)</PresentationFormat>
  <Paragraphs>167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</cp:revision>
  <dcterms:created xsi:type="dcterms:W3CDTF">2021-01-28T13:44:40Z</dcterms:created>
  <dcterms:modified xsi:type="dcterms:W3CDTF">2021-01-28T14:41:58Z</dcterms:modified>
</cp:coreProperties>
</file>