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6" r:id="rId3"/>
    <p:sldId id="286" r:id="rId4"/>
    <p:sldId id="257" r:id="rId5"/>
    <p:sldId id="288" r:id="rId6"/>
    <p:sldId id="258" r:id="rId7"/>
    <p:sldId id="343" r:id="rId8"/>
    <p:sldId id="344" r:id="rId9"/>
    <p:sldId id="345" r:id="rId10"/>
    <p:sldId id="342" r:id="rId11"/>
    <p:sldId id="327" r:id="rId12"/>
    <p:sldId id="329" r:id="rId13"/>
    <p:sldId id="330" r:id="rId14"/>
    <p:sldId id="331" r:id="rId15"/>
    <p:sldId id="339" r:id="rId16"/>
    <p:sldId id="332" r:id="rId17"/>
    <p:sldId id="333" r:id="rId18"/>
    <p:sldId id="334" r:id="rId19"/>
    <p:sldId id="335" r:id="rId20"/>
    <p:sldId id="336" r:id="rId21"/>
    <p:sldId id="337" r:id="rId22"/>
    <p:sldId id="350" r:id="rId23"/>
    <p:sldId id="351" r:id="rId24"/>
    <p:sldId id="292" r:id="rId25"/>
    <p:sldId id="299" r:id="rId26"/>
    <p:sldId id="302" r:id="rId27"/>
    <p:sldId id="308" r:id="rId28"/>
    <p:sldId id="34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B9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297" autoAdjust="0"/>
  </p:normalViewPr>
  <p:slideViewPr>
    <p:cSldViewPr>
      <p:cViewPr>
        <p:scale>
          <a:sx n="91" d="100"/>
          <a:sy n="91" d="100"/>
        </p:scale>
        <p:origin x="-9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rubricon.com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classic-music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www.1september.ru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radostmoya.ru/project/akademiya%20zanimatelnyh_iskusstv_muzyka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640960" cy="648072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цифровых технологий на уроках музыки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4581128"/>
            <a:ext cx="4680520" cy="1728192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музыки НОУ гимназия «Школа бизнеса» 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Юшкова Валентина Фёдоровна</a:t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Lenovo\Desktop\unnam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16632"/>
            <a:ext cx="2566325" cy="23507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30440"/>
            <a:ext cx="1944216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345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моей педагогической деятельности можно выделить следующие основные направления использования ИКТ-технологий в обучении музыке учащихся общеобразовательной школы: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8496944" cy="481448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усвоением учебного материала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(викторины, тесты, кроссворды и т.д.)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C:\Users\Lenovo\Desktop\untitl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112136"/>
            <a:ext cx="6552728" cy="433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78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подготовки к урокам музыки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ранее  можно было использовать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следующие образовательные электронные  ресурсы: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99715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коллекцию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медиатеки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комплект CD и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DVD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дисков по предмету «Музыка» (авторы Е.Д. Критская, Г.П. Сергеева, Т.С.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Шмагина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которая всегда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была «под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рукой» 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позволяла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непосредственно на уроке прослушать необходимый музыкальный фрагмент. </a:t>
            </a:r>
          </a:p>
          <a:p>
            <a:endParaRPr lang="ru-RU" dirty="0"/>
          </a:p>
        </p:txBody>
      </p:sp>
      <p:pic>
        <p:nvPicPr>
          <p:cNvPr id="10242" name="Picture 2" descr="C:\Users\Lenovo\Desktop\10032458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549202"/>
            <a:ext cx="2109614" cy="2109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Lenovo\Desktop\312185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0928"/>
            <a:ext cx="2425650" cy="2398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Lenovo\Desktop\22998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768" y="4645074"/>
            <a:ext cx="1944836" cy="1944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Lenovo\Desktop\101092792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775011"/>
            <a:ext cx="2304256" cy="229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Lenovo\Desktop\100549942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085" y="4264566"/>
            <a:ext cx="2376264" cy="23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18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784976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преподавания музыки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учителями музыки и мной используются следующие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цифровые образовательные ресурсы, представленные на сайтах: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84784"/>
            <a:ext cx="8892480" cy="518457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Учительский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портал http://www.uchportal.ru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Bef>
                <a:spcPts val="0"/>
              </a:spcBef>
            </a:pPr>
            <a:endParaRPr lang="ru-RU" sz="1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Lenovo\Downloads\uchport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8568952" cy="469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698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Дистанционный образовательный портал «Продленка» http://www.prodlenka.org/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/>
            </a:r>
            <a:br>
              <a:rPr lang="ru-RU" sz="4000" dirty="0"/>
            </a:br>
            <a:endParaRPr lang="ru-RU" dirty="0"/>
          </a:p>
        </p:txBody>
      </p:sp>
      <p:pic>
        <p:nvPicPr>
          <p:cNvPr id="2050" name="Picture 2" descr="C:\Users\Lenovo\Downloads\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90913"/>
            <a:ext cx="8568952" cy="5761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635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784976" cy="108498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92514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764704"/>
            <a:ext cx="828092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Рубрикон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– крупнейший энциклопедический портал </a:t>
            </a:r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http://www.rubricon.com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Bef>
                <a:spcPts val="0"/>
              </a:spcBef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Lenovo\Downloads\slide_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32489"/>
            <a:ext cx="8712968" cy="5233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343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88640"/>
            <a:ext cx="8884727" cy="16312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</a:pPr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Классическая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  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http://www.classic-music.ru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</a:pP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</a:pPr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C:\Users\Lenovo\Desktop\J6BTJRKD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72" y="1512079"/>
            <a:ext cx="6346849" cy="507747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12291" name="Picture 3" descr="C:\Users\Lenovo\Desktop\i4JBV0AL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25" y="1512078"/>
            <a:ext cx="8902810" cy="515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55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577" y="274638"/>
            <a:ext cx="8732911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1577" y="332656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«Первое сентября» – электронная версия газеты </a:t>
            </a:r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http://www.1september.ru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4098" name="Picture 2" descr="C:\Users\Lenovo\Downloads\slide_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77" y="1403394"/>
            <a:ext cx="8732911" cy="545460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78582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82012"/>
            <a:ext cx="8363272" cy="103562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-218152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0"/>
              </a:spcBef>
            </a:pP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Bef>
                <a:spcPts val="0"/>
              </a:spcBef>
            </a:pP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Видеокурс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«Академия занимательных искусств. Музыка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http://www.radostmoya.ru/project/akademiya </a:t>
            </a:r>
            <a:r>
              <a:rPr lang="en-US" sz="20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zanimatelnyh_iskusstv_muzyka</a:t>
            </a:r>
            <a:r>
              <a:rPr lang="en-US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Lenovo\Desktop\512150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73112"/>
            <a:ext cx="8352928" cy="5384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011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70609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Онлайн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коллекция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качественных  </a:t>
            </a:r>
            <a:r>
              <a:rPr lang="ru-RU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минусовок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6146" name="Picture 2" descr="C:\Users\Lenovo\Desktop\getImag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712968" cy="54006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55770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72819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</a:t>
            </a:r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Коллекции цифровых образовательных ресурсов (ЦОР),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представленной на Федеральном портале «Российское образование» в качестве интерактивной демонстрации учебного материала (фонограммы произведений русских и зарубежных композиторов, понятия, биографии композиторов);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pic>
        <p:nvPicPr>
          <p:cNvPr id="9218" name="Picture 2" descr="C:\Users\Lenovo\Desktop\00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8784976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450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80920" cy="30243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Современное образование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XXI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века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новыми федеральными государственными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стандартами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ставит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школой задачи – повышение качества образования и воспитания, прочное овладение основами наук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Педагог, владеющий цифровыми технологиями, сегодня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школьников к обучению, оказать им существенную помощь в усвоении учебного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материала,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дать  возможность обучающимся  получить больший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объём информации,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быстрее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объективнее проверить прочность усвоения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знаний,  что несомненно разнообразит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работы, а также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делает урок интересным для учащихся.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pic>
        <p:nvPicPr>
          <p:cNvPr id="2050" name="Picture 2" descr="C:\Users\Lenovo\Desktop\-viber-2020-08-16-21-50-3-1200x9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56992"/>
            <a:ext cx="5096700" cy="30676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32728" y="2852144"/>
            <a:ext cx="3100275" cy="41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581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Интернет-портал «</a:t>
            </a:r>
            <a:r>
              <a:rPr lang="en-US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</a:t>
            </a:r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Школу.</a:t>
            </a:r>
            <a:r>
              <a:rPr lang="en-US" sz="20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являющийся  хорошим помощником в подборе дидактического материала - мультимедийных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pic>
        <p:nvPicPr>
          <p:cNvPr id="8195" name="Picture 3" descr="C:\Users\Lenovo\Desktop\OIP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454" y="1484784"/>
            <a:ext cx="9087311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25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Компьютерная программа </a:t>
            </a:r>
            <a:r>
              <a:rPr lang="ru-RU" sz="20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Power</a:t>
            </a:r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Point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которая помогает составить  презентации,  позволяющие создать информационную поддержку при проведении уроков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Lenovo\Desktop\1563534191_004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5582"/>
            <a:ext cx="8640960" cy="557009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61387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11560" y="1340768"/>
            <a:ext cx="8075240" cy="76870"/>
          </a:xfrm>
        </p:spPr>
        <p:txBody>
          <a:bodyPr>
            <a:normAutofit fontScale="90000"/>
          </a:bodyPr>
          <a:lstStyle/>
          <a:p>
            <a:r>
              <a:rPr lang="ru-RU" altLang="ru-RU" sz="2800" dirty="0" smtClean="0">
                <a:solidFill>
                  <a:srgbClr val="000000"/>
                </a:solidFill>
                <a:effectLst/>
              </a:rPr>
              <a:t> </a:t>
            </a:r>
            <a:r>
              <a:rPr lang="ru-RU" altLang="ru-RU" sz="2800" b="0" dirty="0">
                <a:solidFill>
                  <a:schemeClr val="folHlink"/>
                </a:solidFill>
                <a:effectLst/>
              </a:rPr>
              <a:t/>
            </a:r>
            <a:br>
              <a:rPr lang="ru-RU" altLang="ru-RU" sz="2800" b="0" dirty="0">
                <a:solidFill>
                  <a:schemeClr val="folHlink"/>
                </a:solidFill>
                <a:effectLst/>
              </a:rPr>
            </a:br>
            <a:endParaRPr lang="ru-RU" altLang="ru-RU" sz="2800" b="0" dirty="0">
              <a:solidFill>
                <a:schemeClr val="folHlink"/>
              </a:solidFill>
              <a:effectLst/>
            </a:endParaRPr>
          </a:p>
        </p:txBody>
      </p:sp>
      <p:sp>
        <p:nvSpPr>
          <p:cNvPr id="583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1520" y="2377281"/>
            <a:ext cx="8640960" cy="374888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средств выразительности с их определениями:</a:t>
            </a: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1828800" y="2193925"/>
            <a:ext cx="184150" cy="3667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graphicFrame>
        <p:nvGraphicFramePr>
          <p:cNvPr id="58462" name="Group 9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530188"/>
              </p:ext>
            </p:extLst>
          </p:nvPr>
        </p:nvGraphicFramePr>
        <p:xfrm>
          <a:off x="251520" y="2924328"/>
          <a:ext cx="8640960" cy="3240976"/>
        </p:xfrm>
        <a:graphic>
          <a:graphicData uri="http://schemas.openxmlformats.org/drawingml/2006/table">
            <a:tbl>
              <a:tblPr/>
              <a:tblGrid>
                <a:gridCol w="2857839"/>
                <a:gridCol w="5783121"/>
              </a:tblGrid>
              <a:tr h="75147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РИТМ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скорость движения в музыке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474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МЕЛОДИЯ     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Б) чередование коротких и длинных звуков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474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ТЕМБР 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сила звучания в музыке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474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ТЕМП 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Г) настроение в музыке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474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5) ДИНАМИКА 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Д) окраска голоса, звука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474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6) ЛАД 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Е) высота звука, голоса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7) РЕГИСТР 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Ж) главная мысль музыкального произведения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51520" y="260648"/>
            <a:ext cx="8424936" cy="17543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Компьютерная программа </a:t>
            </a:r>
            <a:r>
              <a:rPr lang="ru-RU" b="1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Power</a:t>
            </a:r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Point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я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вляется  одной из моих первых  инструментов внедрения информационных технологий, которую очень эффективно и творчески можно использовать в преподавании музыки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данной программе составляются мною презентации, которые позволяют создать информационную поддержку при проведении уроков музыки,  а также и во внеклассной работе.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342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352928" cy="144016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мультимедийным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презентациям учителя  обучающиеся 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стали отличаться высокой активностью на уроках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(высказывать своё мнение, размышлять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рассуждать), а также изъявили желание  самостоятельно готовить презентации по интересующим  их музыкальным темам. 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7996" y="1628800"/>
            <a:ext cx="8526492" cy="52292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Высоцкий </a:t>
            </a:r>
            <a:b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Семенович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5" descr="05_015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559" y="2409708"/>
            <a:ext cx="1949215" cy="20671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27784" y="2064839"/>
            <a:ext cx="3893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Вольфганг Амадей Моцарт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(1756–1791 гг.)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Lenovo\Desktop\Mocart-Volfgang-Amade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30592"/>
            <a:ext cx="2056523" cy="219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264188" y="1844824"/>
            <a:ext cx="21962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Олег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Лундстрем-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«Джазовый король Дальнего Востока»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C:\Users\Lenovo\Desktop\5029dafb35d4e5f76336d46b93037cf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976" y="2730593"/>
            <a:ext cx="1843691" cy="2354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11559" y="4476881"/>
            <a:ext cx="79928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например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изучении темы в 6 классе «Авторская песня» учащиеся подготовили презентацию «Владимир Высоцкий»;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5 классе , знакомясь с понятием «Реквием», подготовили презентацию «Вольфганг Амадей Моцарт»;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7 классе, знакомясь с  темой  «Джаз»,  подготовили презентацию «Джазовые музыканты».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197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197768"/>
            <a:ext cx="7134186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использоваться на всех этапах обучения: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140968"/>
            <a:ext cx="2448272" cy="345638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 marL="0" indent="0" algn="just">
              <a:buNone/>
            </a:pP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вид древнерус­ского церковного пения </a:t>
            </a:r>
            <a:r>
              <a:rPr lang="ru-RU" sz="4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знаменный  распев</a:t>
            </a: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marL="0" indent="0" algn="just">
              <a:buNone/>
            </a:pPr>
            <a:r>
              <a:rPr lang="ru-RU" sz="4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на­звание происходит от старо­славянского слова </a:t>
            </a:r>
            <a:r>
              <a:rPr lang="ru-RU" sz="4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знамя</a:t>
            </a:r>
            <a:r>
              <a:rPr lang="ru-RU" sz="4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то есть знак</a:t>
            </a:r>
            <a:r>
              <a:rPr lang="ru-RU" sz="4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  <a:p>
            <a:pPr marL="0" indent="0" algn="just">
              <a:buNone/>
            </a:pPr>
            <a:r>
              <a:rPr lang="ru-RU" sz="4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Знаменами </a:t>
            </a:r>
            <a:r>
              <a:rPr lang="ru-RU" sz="4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 крюками</a:t>
            </a: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назывались знаки, которыми без линеек запи­сывали </a:t>
            </a:r>
            <a:r>
              <a:rPr lang="ru-RU" sz="4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напевы</a:t>
            </a: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звучавшие обычно одноголосно, в уни­сон. </a:t>
            </a:r>
            <a:r>
              <a:rPr lang="ru-RU" dirty="0"/>
              <a:t> </a:t>
            </a:r>
            <a:endParaRPr lang="ru-RU" dirty="0">
              <a:effectLst/>
            </a:endParaRPr>
          </a:p>
        </p:txBody>
      </p:sp>
      <p:pic>
        <p:nvPicPr>
          <p:cNvPr id="4" name="Picture 2" descr="C:\Users\Lenovo\Desktop\знаменное%20пение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15" y="4365104"/>
            <a:ext cx="1349718" cy="90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1340768"/>
            <a:ext cx="84969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1.при объяснении нового материала</a:t>
            </a:r>
          </a:p>
          <a:p>
            <a:pPr lvl="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Так, при изучении материала в 5 классе по теме: «Знаменный распев как основа древнерусской храмовой музыки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может предложить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презентацию, где обучающиеся знакомятся  с основным видом древнерус­ского церковного пения 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знаменным распевом.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499992" y="3429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56175" y="3248983"/>
            <a:ext cx="2459063" cy="123110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Иконы, фрески, песнопения, 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мо­литвы  -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духовной куль­туры Древней Руси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8" name="Picture 2" descr="C:\Users\Lenovo\Desktop\рублёв%20владими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4" y="4941168"/>
            <a:ext cx="2459063" cy="162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03848" y="3068960"/>
            <a:ext cx="2520280" cy="33239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Фольклор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рассказывает о повседневной жизни че­ловека, труде, обрядах, по­свящённых важным событи­ям и праздникам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Церковное искусство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об­ращается к возвышенному, небесному миру. Созерцание  икон, слушание песнопений вызывают у человека мысли о прекрасном, вечном.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/>
          </a:p>
        </p:txBody>
      </p:sp>
      <p:pic>
        <p:nvPicPr>
          <p:cNvPr id="11" name="Picture 2" descr="C:\Users\Lenovo\Desktop\unname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83" y="-18937"/>
            <a:ext cx="1798808" cy="16477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58933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197768"/>
            <a:ext cx="7134186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использоваться на всех этапах обучения: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140968"/>
            <a:ext cx="2448272" cy="345638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endParaRPr lang="ru-RU" dirty="0"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295" y="1560854"/>
            <a:ext cx="849694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 закреплении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знакомстве в 7 классе с темой:   «И.С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Бах – выдающийся музыкант эпохи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Барокко»  учитель предлагает проверить знания биографических данных   тестовой работой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конце урока.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1.В каком городе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Иоганн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Себастьян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Бах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 Бонн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Эйзенах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alt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Ордруф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499992" y="3429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012161" y="2924944"/>
            <a:ext cx="2603078" cy="369331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инструмент был мечтой и любовью Баха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Орган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Скрипка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Клавесин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Какой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 был любимым у Баха? </a:t>
            </a:r>
            <a:b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Расскажите о нём.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203848" y="3068960"/>
            <a:ext cx="2520280" cy="28315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годы жизни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Баха.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 1770-1827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 1756-1791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 1685-1750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/>
          </a:p>
        </p:txBody>
      </p:sp>
      <p:pic>
        <p:nvPicPr>
          <p:cNvPr id="11" name="Picture 2" descr="C:\Users\Lenovo\Desktop\unnam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83" y="-18937"/>
            <a:ext cx="1798808" cy="16477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12" name="Picture 4" descr="bac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633028"/>
            <a:ext cx="1656184" cy="20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102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7768"/>
            <a:ext cx="7134186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использоваться на всех этапах обучения: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140968"/>
            <a:ext cx="2448272" cy="345638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 </a:t>
            </a:r>
            <a:endParaRPr lang="ru-RU" dirty="0"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19" y="1340768"/>
            <a:ext cx="8712969" cy="1785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.при повторении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темы «Электромузыкальные инструменты»  в 4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 учитель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предлагает   выполнить творческую работу «Мой любимый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инструмент»,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обучающиеся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рассказывают об устройстве понравившегося инструмента, его строении и звучании. Таким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 учащиеся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повторяют изученный материал на уроке.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499992" y="3429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1" name="Picture 2" descr="C:\Users\Lenovo\Desktop\unnam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83" y="-18937"/>
            <a:ext cx="1798808" cy="16477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12" name="Picture 4" descr="ccb5ac00567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544" y="5226143"/>
            <a:ext cx="1876257" cy="1338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" name="Picture 4" descr="img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79" y="3068960"/>
            <a:ext cx="2504385" cy="187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0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321" y="3595930"/>
            <a:ext cx="2636214" cy="2157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0002-002-Klavishnyj-sintezato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813" y="4096840"/>
            <a:ext cx="3011474" cy="225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408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197768"/>
            <a:ext cx="7134186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использоваться на всех этапах обучения: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851002"/>
            <a:ext cx="2016224" cy="174634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endParaRPr lang="ru-RU" dirty="0"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340769"/>
            <a:ext cx="8640960" cy="350865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 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контроле знаний, умений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навыков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изучении материала в 5 классе по теме: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«Жанры вокальной музыки»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обучающимся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была предложена кратковременная письменная работа «Определи музыкальный жанр».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ходе данной работы учитель предложил определить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вокальные жанры 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музыкальным фрагментам ( русская народная песня, романс, вокализ). После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проверки данной работы учитель имел возможность уточнить уровень индивидуальных достижений обучающихся, то есть создать условия для выстраивания совместно с каждым ребенком индивидуальной траектории освоения музыкальной терминологии, а также получить необходимую и достаточную информацию для планирования следующего урока.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499992" y="3429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516216" y="5112613"/>
            <a:ext cx="2459063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311860" y="5825090"/>
            <a:ext cx="252028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/>
          </a:p>
        </p:txBody>
      </p:sp>
      <p:pic>
        <p:nvPicPr>
          <p:cNvPr id="11" name="Picture 2" descr="C:\Users\Lenovo\Desktop\unnam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83" y="-18937"/>
            <a:ext cx="1798808" cy="16477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1026" name="Picture 2" descr="C:\Users\Lenovo\Desktop\e25b9a0dfbbf30f1c6b747bdcd32c4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997" y="4695884"/>
            <a:ext cx="2736719" cy="2162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Lenovo\Desktop\untitle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37669"/>
            <a:ext cx="3360440" cy="252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Lenovo\Desktop\xorovod_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022" y="4432913"/>
            <a:ext cx="3430853" cy="2425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491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рименение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компьютерных технологий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познавательного интереса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учащихся,</a:t>
            </a:r>
          </a:p>
          <a:p>
            <a:pPr algn="just"/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умению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оперировать полученными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знаниями.</a:t>
            </a:r>
          </a:p>
          <a:p>
            <a:pPr marL="0" indent="0" algn="just"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аждый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учитель, используя компьютерные технологии в преподавании предметов искусства, открывает для себя новые интересные возможности в профессиональной деятельности, благодаря чему для учителя - работа, а для его учеников - обучение станут радостнее и увлекательнее.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764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концепции модернизации Российского образования сказано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что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99715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образовательной политики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обеспечение современного качества образования на основе сохранения его фундаментальности и соответствия актуальным и перспективным потребностям личности, общества и государства.</a:t>
            </a: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решения этих стратегических задач важнейшими качествами личности становятся инициативность, способность творчески мыслить и находить нестандартные решения, умение выбирать профессиональный путь, готовность обучаться в течение всей жизни (Национальная образовательная инициатива «Наша новая школа»).</a:t>
            </a: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1266" name="Picture 2" descr="C:\Users\Lenovo\Desktop\test-2-slova-kotorye-vy-uvideli-pervymi-raskroyut-glavnye-cherty-vashego-xaraktera-2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96" y="4567956"/>
            <a:ext cx="2898421" cy="208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Lenovo\Desktop\scale_12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098" y="4727772"/>
            <a:ext cx="2956073" cy="192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Lenovo\Desktop\scale_12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539" y="3933056"/>
            <a:ext cx="3340629" cy="2505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18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640871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ru-RU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в настоящее время невозможен без использования информационных ресурсов, доступ к которым становится необходимым условием, обеспечивающим формирования познавательной мотивации.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Цифровые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ресурсы (ЦОР)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представленные в цифровой форме фотографии, видеофрагменты, статические и динамические модели, объекты виртуальной реальности и интерактивного моделирования, картографические материалы, звукозаписи, символьные объекты и деловая графика, текстовые документы и иные учебные материалы, необходимые для организации учебного процесса.</a:t>
            </a:r>
          </a:p>
          <a:p>
            <a:endParaRPr lang="ru-RU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Lenovo\Desktop\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7936" y="0"/>
            <a:ext cx="576064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Lenovo\Desktop\Без назван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5539"/>
            <a:ext cx="816537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27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450" y="404664"/>
            <a:ext cx="8188349" cy="101297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19256" cy="572149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идти в ногу со временем и применять современные технические средства в учебном процессе, необходимо решить целый ряд учебных задач, а также повысить компьютерную грамотность учителя, что в свою очередь одну из важнейших составляющих успешного обучения – мотивацию ученика. </a:t>
            </a:r>
          </a:p>
          <a:p>
            <a:pPr marL="0" indent="0" algn="just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мы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являемся свидетелями того, что в каждом  учебном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заведении проведён  Интернет для доступа к информационному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контенту, создано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множество различных коллекций цифровых образовательных ресурсов, включающих специально разработанные наборы разнообразных ЦОР, тематические коллекции, программные средства для организации учебного процесса. </a:t>
            </a: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  может  переходить  на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онлайн-версии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учебных материалов, планов, занятий, журналов, а обучающиеся пользоваться электронным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дневником,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посещать уроки не выходя из дома -  по Интернету. Создаются электронные ресурсы, на которых учащийся  может найти  подробную информацию для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занятий.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C:\Users\Lenovo\Downloads\234234234_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51" y="4653136"/>
            <a:ext cx="2760079" cy="183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Lenovo\Desktop\0afe6a0f3e648d57aa358c5d5150cfa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528" y="4653136"/>
            <a:ext cx="2912645" cy="194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Lenovo\Desktop\businesswoman-communicates-with-colleagues-online_1163-42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134" y="4685131"/>
            <a:ext cx="2655172" cy="176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124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информационных технологий на уроках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и мотивировано  тем, что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4464496" cy="489654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 позволяют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 организовать групповую и самостоятельную работу на уроке; </a:t>
            </a: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способствуют совершенствованию практических умений и навыков учащихся;</a:t>
            </a: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позволяют индивидуализировать процесс обучения;</a:t>
            </a: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повышают интерес к урокам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активизируют познавательную деятельность учащихся;</a:t>
            </a: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развивают творческий потенциал учащихся;</a:t>
            </a: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делают урок современным. </a:t>
            </a:r>
          </a:p>
          <a:p>
            <a:endParaRPr lang="ru-RU" b="1" i="1" dirty="0"/>
          </a:p>
        </p:txBody>
      </p:sp>
      <p:pic>
        <p:nvPicPr>
          <p:cNvPr id="5" name="Picture 2" descr="C:\Users\Lenovo\Desktop\singing-coach-teaching-group-of-children-music-teacher-choir-of-kids-in-classroom-flat-vector-illustration-music-lesson-education-hobby_74855-132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84784"/>
            <a:ext cx="3600400" cy="239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Lenovo\Desktop\music-lesson-cartoon-illustration_1284-2647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657" y="3645024"/>
            <a:ext cx="3364145" cy="2531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09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моей педагогической деятельности можно выделить следующие основные направления использования ИКТ-технологий в обучении музыке учащихся общеобразовательной школы: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1084"/>
            <a:ext cx="8805664" cy="490425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lvl="0" indent="0">
              <a:buNone/>
            </a:pP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теоретических 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(усвоение закономерностей и правил построения музыкальных произведений; игровые и учебные разделы, в которых объясняются многие термины, элементы музыкальной грамоты, ритмического рисунка, теории музыки и т.д.);</a:t>
            </a:r>
          </a:p>
          <a:p>
            <a:endParaRPr lang="ru-RU" dirty="0"/>
          </a:p>
        </p:txBody>
      </p:sp>
      <p:pic>
        <p:nvPicPr>
          <p:cNvPr id="13314" name="Picture 2" descr="C:\Users\Lenovo\Desktop\CZVsIe3WkAAS3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73" y="3501008"/>
            <a:ext cx="4279721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Lenovo\Desktop\3744344_445857826_pdf-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852936"/>
            <a:ext cx="4210777" cy="3158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284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моей педагогической деятельности можно выделить следующие основные направления использования ИКТ-технологий в обучении музыке учащихся общеобразовательной школы: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99715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lvl="0" indent="0">
              <a:buNone/>
            </a:pP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материалов энциклопедических цифровых ресурсов по искусству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включают иллюстрированные справочники, звуковые файлы музыкальных произведений, краткие биографии композиторов, выдающихся деятелей других видов искусства);</a:t>
            </a:r>
          </a:p>
          <a:p>
            <a:endParaRPr lang="ru-RU" dirty="0"/>
          </a:p>
        </p:txBody>
      </p:sp>
      <p:pic>
        <p:nvPicPr>
          <p:cNvPr id="14338" name="Picture 2" descr="C:\Users\Lenovo\Desktop\10140745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764878"/>
            <a:ext cx="2504701" cy="347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Lenovo\Desktop\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23687"/>
            <a:ext cx="3888923" cy="2590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Lenovo\Desktop\content_Нина_Дашевская__Вивальди_Времена_года_Музыкальная_история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933056"/>
            <a:ext cx="3521488" cy="263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107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моей педагогической деятельности можно выделить следующие основные направления использования ИКТ-технологий в обучении музыке учащихся общеобразовательной школы: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92514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творческих способностей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(составление собственных презентаций, работа над проектами различной музыкальной тематики, составление собственной базы данных о композиторе, исполнителе, художнике или поэте; использование программ, предназначенных для развития навыков в области композиции и аранжировки и т. д.)</a:t>
            </a:r>
          </a:p>
          <a:p>
            <a:pPr>
              <a:spcBef>
                <a:spcPct val="50000"/>
              </a:spcBef>
              <a:buNone/>
            </a:pPr>
            <a:endParaRPr lang="ru-RU" altLang="ru-RU" sz="1800" dirty="0" smtClean="0"/>
          </a:p>
          <a:p>
            <a:endParaRPr lang="ru-RU" dirty="0"/>
          </a:p>
        </p:txBody>
      </p:sp>
      <p:pic>
        <p:nvPicPr>
          <p:cNvPr id="15362" name="Picture 2" descr="C:\Users\Lenovo\Desktop\scale_12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01008"/>
            <a:ext cx="3662846" cy="244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О А\Рабочий стол\картинки\img0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736" y="3212975"/>
            <a:ext cx="2344312" cy="3436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67944" y="2924945"/>
            <a:ext cx="237626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None/>
            </a:pPr>
            <a:endParaRPr lang="ru-RU" altLang="ru-RU" sz="14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None/>
            </a:pPr>
            <a:endParaRPr lang="ru-RU" alt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None/>
            </a:pPr>
            <a:r>
              <a:rPr lang="ru-RU" alt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Франц </a:t>
            </a:r>
            <a:r>
              <a:rPr lang="ru-RU" alt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Шуберт</a:t>
            </a:r>
            <a:br>
              <a:rPr lang="ru-RU" alt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1797 – </a:t>
            </a:r>
            <a:r>
              <a:rPr lang="ru-RU" alt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1828)</a:t>
            </a:r>
          </a:p>
          <a:p>
            <a:pPr algn="ctr">
              <a:spcBef>
                <a:spcPct val="0"/>
              </a:spcBef>
              <a:buNone/>
            </a:pPr>
            <a:r>
              <a:rPr lang="ru-RU" alt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австрийский </a:t>
            </a:r>
            <a:r>
              <a:rPr lang="ru-RU" alt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композитор. 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Вошёл в историю музыки как основоположник музыкального романтизма и создатель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ряда новых жанров: 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романтической симфонии, 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фортепианной миниатюры, романтической песни  и программно- сюжетного вокального цикла.</a:t>
            </a:r>
            <a:endParaRPr lang="ru-RU" alt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09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1170</TotalTime>
  <Words>1127</Words>
  <Application>Microsoft Office PowerPoint</Application>
  <PresentationFormat>Экран (4:3)</PresentationFormat>
  <Paragraphs>144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Использование цифровых технологий на уроках музыки </vt:lpstr>
      <vt:lpstr> Современное образование XXI века в соответствии с новыми федеральными государственными стандартами ставит перед школой задачи – повышение качества образования и воспитания, прочное овладение основами наук. Педагог, владеющий цифровыми технологиями, сегодня может повысить интерес школьников к обучению, оказать им существенную помощь в усвоении учебного материала,  дать  возможность обучающимся  получить больший объём информации, быстрее и объективнее проверить прочность усвоения  знаний,  что несомненно разнообразит формы работы, а также делает урок интересным для учащихся.  </vt:lpstr>
      <vt:lpstr>В концепции модернизации Российского образования сказано, что</vt:lpstr>
      <vt:lpstr>Презентация PowerPoint</vt:lpstr>
      <vt:lpstr>Презентация PowerPoint</vt:lpstr>
      <vt:lpstr>Применение информационных технологий на уроках необходимо и мотивировано  тем, что</vt:lpstr>
      <vt:lpstr>В моей педагогической деятельности можно выделить следующие основные направления использования ИКТ-технологий в обучении музыке учащихся общеобразовательной школы:</vt:lpstr>
      <vt:lpstr>В моей педагогической деятельности можно выделить следующие основные направления использования ИКТ-технологий в обучении музыке учащихся общеобразовательной школы:</vt:lpstr>
      <vt:lpstr>В моей педагогической деятельности можно выделить следующие основные направления использования ИКТ-технологий в обучении музыке учащихся общеобразовательной школы:</vt:lpstr>
      <vt:lpstr> В моей педагогической деятельности можно выделить следующие основные направления использования ИКТ-технологий в обучении музыке учащихся общеобразовательной школы: </vt:lpstr>
      <vt:lpstr>В процессе подготовки к урокам музыки ранее  можно было использовать следующие образовательные электронные  ресурсы:  </vt:lpstr>
      <vt:lpstr> В практике преподавания музыки сегодня учителями музыки и мной используются следующие  цифровые образовательные ресурсы, представленные на сайтах: </vt:lpstr>
      <vt:lpstr>Дистанционный образовательный портал «Продленка» http://www.prodlenka.org/ </vt:lpstr>
      <vt:lpstr>Презентация PowerPoint</vt:lpstr>
      <vt:lpstr>Презентация PowerPoint</vt:lpstr>
      <vt:lpstr>Презентация PowerPoint</vt:lpstr>
      <vt:lpstr>Презентация PowerPoint</vt:lpstr>
      <vt:lpstr> Онлайн коллекция качественных  минусовок  b-track.ru </vt:lpstr>
      <vt:lpstr> Материалы Коллекции цифровых образовательных ресурсов (ЦОР), представленной на Федеральном портале «Российское образование» в качестве интерактивной демонстрации учебного материала (фонограммы произведений русских и зарубежных композиторов, понятия, биографии композиторов); </vt:lpstr>
      <vt:lpstr>Школьный Интернет-портал «ProШколу.ru», являющийся  хорошим помощником в подборе дидактического материала - мультимедийных презентаций </vt:lpstr>
      <vt:lpstr>Компьютерная программа Power Point,  которая помогает составить  презентации,  позволяющие создать информационную поддержку при проведении уроков </vt:lpstr>
      <vt:lpstr>  </vt:lpstr>
      <vt:lpstr>Благодаря мультимедийным презентациям учителя  обучающиеся  стали отличаться высокой активностью на уроках (высказывать своё мнение, размышлять, рассуждать), а также изъявили желание  самостоятельно готовить презентации по интересующим  их музыкальным темам. </vt:lpstr>
      <vt:lpstr>Компьютер может использоваться на всех этапах обучения:</vt:lpstr>
      <vt:lpstr>Компьютер может использоваться на всех этапах обучения:</vt:lpstr>
      <vt:lpstr>Компьютер может использоваться на всех этапах обучения:</vt:lpstr>
      <vt:lpstr>Компьютер может использоваться на всех этапах обучения:</vt:lpstr>
      <vt:lpstr>Применение компьютерных технологий способствует: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СЦРО</cp:lastModifiedBy>
  <cp:revision>93</cp:revision>
  <dcterms:created xsi:type="dcterms:W3CDTF">2020-12-24T16:35:24Z</dcterms:created>
  <dcterms:modified xsi:type="dcterms:W3CDTF">2021-03-22T09:17:38Z</dcterms:modified>
</cp:coreProperties>
</file>