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7" r:id="rId4"/>
    <p:sldId id="258" r:id="rId5"/>
    <p:sldId id="259" r:id="rId6"/>
    <p:sldId id="261" r:id="rId7"/>
    <p:sldId id="262" r:id="rId8"/>
    <p:sldId id="263" r:id="rId9"/>
    <p:sldId id="264" r:id="rId10"/>
    <p:sldId id="266" r:id="rId11"/>
    <p:sldId id="274" r:id="rId12"/>
    <p:sldId id="275" r:id="rId13"/>
    <p:sldId id="267" r:id="rId14"/>
    <p:sldId id="276" r:id="rId15"/>
    <p:sldId id="271" r:id="rId16"/>
    <p:sldId id="273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71000"/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.jpe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92696"/>
            <a:ext cx="7772400" cy="1656184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rgbClr val="002060"/>
                </a:solidFill>
              </a:rPr>
              <a:t>Тема:</a:t>
            </a:r>
            <a:r>
              <a:rPr lang="ru-RU" sz="3200" b="1" i="1" dirty="0" smtClean="0">
                <a:solidFill>
                  <a:srgbClr val="002060"/>
                </a:solidFill>
              </a:rPr>
              <a:t> </a:t>
            </a:r>
            <a:r>
              <a:rPr lang="ru-RU" sz="3200" b="1" dirty="0" smtClean="0">
                <a:solidFill>
                  <a:srgbClr val="002060"/>
                </a:solidFill>
              </a:rPr>
              <a:t>«Развитие творческих способностей на уроках</a:t>
            </a:r>
            <a:r>
              <a:rPr lang="ru-RU" sz="3200" dirty="0" smtClean="0">
                <a:solidFill>
                  <a:srgbClr val="002060"/>
                </a:solidFill>
              </a:rPr>
              <a:t/>
            </a:r>
            <a:br>
              <a:rPr lang="ru-RU" sz="3200" dirty="0" smtClean="0">
                <a:solidFill>
                  <a:srgbClr val="002060"/>
                </a:solidFill>
              </a:rPr>
            </a:br>
            <a:r>
              <a:rPr lang="ru-RU" sz="3200" b="1" dirty="0" smtClean="0">
                <a:solidFill>
                  <a:srgbClr val="002060"/>
                </a:solidFill>
              </a:rPr>
              <a:t>изобразительного искусства».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636912"/>
            <a:ext cx="6400800" cy="3168352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Ганиева Елена Анатольевна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учитель изобразительного искусства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МОБУ СОШ №27 им. Раевского Н.Н. г. Сочи</a:t>
            </a:r>
          </a:p>
          <a:p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58218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rgbClr val="002060"/>
                </a:solidFill>
              </a:rPr>
              <a:t>Например на теме урока «Предметы народного быта», я предложила   добавить современные предметы.</a:t>
            </a:r>
            <a:endParaRPr lang="ru-RU" sz="3200" dirty="0">
              <a:solidFill>
                <a:srgbClr val="002060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23528" y="2204864"/>
            <a:ext cx="2728159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2204864"/>
            <a:ext cx="2259106" cy="1916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5724128" y="2204864"/>
            <a:ext cx="3100828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4293096"/>
            <a:ext cx="2628800" cy="19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59832" y="4332109"/>
            <a:ext cx="2952328" cy="19052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28184" y="4365104"/>
            <a:ext cx="2591994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Композиция  из геометрических фигур на плоскости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844824"/>
            <a:ext cx="2808312" cy="39380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1844824"/>
            <a:ext cx="2736304" cy="3918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176" y="1844824"/>
            <a:ext cx="2664296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Графический вариант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39" y="1628800"/>
            <a:ext cx="2796223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1628800"/>
            <a:ext cx="2832212" cy="19402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9" y="1628800"/>
            <a:ext cx="2664296" cy="1950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3645024"/>
            <a:ext cx="2808312" cy="2023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5400000">
            <a:off x="3581975" y="3338906"/>
            <a:ext cx="2052057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16200000">
            <a:off x="6480212" y="3248980"/>
            <a:ext cx="2016224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1008112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Возможности и пути реализации творческих способностей на уроках изобразительного искусства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В своей работе с детьми стараюсь уделять большое внимание применению методов и методических приемов обучения, которые способствуют более успешному развитию творческих способностей, обеспечивают активизацию умственной и практической деятельности учащихся.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82154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Для успешного развития творческих способностей учащихся работаю над:</a:t>
            </a:r>
            <a:endParaRPr lang="ru-RU" sz="3200" b="1" dirty="0"/>
          </a:p>
        </p:txBody>
      </p:sp>
      <p:sp>
        <p:nvSpPr>
          <p:cNvPr id="5" name="Подзаголовок 4"/>
          <p:cNvSpPr>
            <a:spLocks noGrp="1"/>
          </p:cNvSpPr>
          <p:nvPr>
            <p:ph idx="1"/>
          </p:nvPr>
        </p:nvSpPr>
        <p:spPr>
          <a:xfrm>
            <a:off x="457200" y="1772817"/>
            <a:ext cx="8229600" cy="3960440"/>
          </a:xfrm>
        </p:spPr>
        <p:txBody>
          <a:bodyPr>
            <a:normAutofit/>
          </a:bodyPr>
          <a:lstStyle/>
          <a:p>
            <a:pPr lvl="0"/>
            <a:r>
              <a:rPr lang="ru-RU" sz="2800" dirty="0" smtClean="0">
                <a:solidFill>
                  <a:srgbClr val="002060"/>
                </a:solidFill>
              </a:rPr>
              <a:t>развитием способностей, склонностей и интересов каждого учащегося с учетом их возможностей;</a:t>
            </a:r>
          </a:p>
          <a:p>
            <a:pPr lvl="0"/>
            <a:r>
              <a:rPr lang="ru-RU" sz="2800" dirty="0" smtClean="0">
                <a:solidFill>
                  <a:srgbClr val="002060"/>
                </a:solidFill>
              </a:rPr>
              <a:t>приемами осознанного решения различных творческих задач;</a:t>
            </a:r>
          </a:p>
          <a:p>
            <a:pPr lvl="0"/>
            <a:r>
              <a:rPr lang="ru-RU" sz="2800" dirty="0" smtClean="0">
                <a:solidFill>
                  <a:srgbClr val="002060"/>
                </a:solidFill>
              </a:rPr>
              <a:t>направляю и активизирую творческие способности учащихся через практическую деятельность.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55679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/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Заключение</a:t>
            </a: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 </a:t>
            </a:r>
            <a:r>
              <a:rPr lang="ru-RU" dirty="0" smtClean="0">
                <a:solidFill>
                  <a:srgbClr val="002060"/>
                </a:solidFill>
              </a:rPr>
              <a:t>Занятия рисованием не призваны сделать всех детей художниками, их задача – освободить и расширить такие источники энергии, как творчество и самостоятельность, пробудить фантазию, усилить способности детей к наблюдению и оценке действительности. 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700808"/>
            <a:ext cx="8229600" cy="2664296"/>
          </a:xfrm>
        </p:spPr>
        <p:txBody>
          <a:bodyPr>
            <a:normAutofit/>
          </a:bodyPr>
          <a:lstStyle/>
          <a:p>
            <a:r>
              <a:rPr lang="ru-RU" sz="5400" dirty="0" smtClean="0">
                <a:solidFill>
                  <a:srgbClr val="002060"/>
                </a:solidFill>
              </a:rPr>
              <a:t>Спасибо за внимание!</a:t>
            </a:r>
            <a:endParaRPr lang="ru-RU" sz="54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971599" y="764704"/>
            <a:ext cx="7523113" cy="3312368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002060"/>
                </a:solidFill>
              </a:rPr>
              <a:t>Урок искусства стремлюсь сделать для каждого ребёнка ярким событием в жизни, побуждающим к самостоятельному творчеству. Это особый урок. Он должен быть каждый раз новым, не похожим на предыдущий, с особой эмоциональной атмосферой увлечённости. </a:t>
            </a:r>
            <a:endParaRPr lang="ru-RU" sz="28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827584" y="620688"/>
            <a:ext cx="691276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Актуальность</a:t>
            </a:r>
            <a:r>
              <a:rPr lang="ru-RU" sz="2800" dirty="0" smtClean="0">
                <a:solidFill>
                  <a:srgbClr val="002060"/>
                </a:solidFill>
              </a:rPr>
              <a:t> - необходимость нестандартно и творчески мыслить в современном обществе.</a:t>
            </a:r>
            <a:br>
              <a:rPr lang="ru-RU" sz="2800" dirty="0" smtClean="0">
                <a:solidFill>
                  <a:srgbClr val="002060"/>
                </a:solidFill>
              </a:rPr>
            </a:br>
            <a:r>
              <a:rPr lang="ru-RU" sz="2800" b="1" dirty="0" smtClean="0">
                <a:solidFill>
                  <a:srgbClr val="002060"/>
                </a:solidFill>
              </a:rPr>
              <a:t>Проблема</a:t>
            </a:r>
            <a:r>
              <a:rPr lang="ru-RU" sz="2800" dirty="0" smtClean="0">
                <a:solidFill>
                  <a:srgbClr val="002060"/>
                </a:solidFill>
              </a:rPr>
              <a:t> - раскрыть особенности формирования творческой свободы школьников на уроках ИЗО.</a:t>
            </a:r>
            <a:br>
              <a:rPr lang="ru-RU" sz="2800" dirty="0" smtClean="0">
                <a:solidFill>
                  <a:srgbClr val="002060"/>
                </a:solidFill>
              </a:rPr>
            </a:br>
            <a:r>
              <a:rPr lang="ru-RU" sz="2800" b="1" dirty="0" smtClean="0">
                <a:solidFill>
                  <a:srgbClr val="002060"/>
                </a:solidFill>
              </a:rPr>
              <a:t>Цель</a:t>
            </a:r>
            <a:r>
              <a:rPr lang="ru-RU" sz="2800" dirty="0" smtClean="0">
                <a:solidFill>
                  <a:srgbClr val="002060"/>
                </a:solidFill>
              </a:rPr>
              <a:t> – развитие воображения и творческих способностей учащихся на уроках изобразительного искусства.</a:t>
            </a:r>
            <a:endParaRPr lang="ru-RU" sz="28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b="1" dirty="0" smtClean="0">
                <a:solidFill>
                  <a:srgbClr val="002060"/>
                </a:solidFill>
              </a:rPr>
              <a:t/>
            </a:r>
            <a:br>
              <a:rPr lang="ru-RU" sz="3100" b="1" dirty="0" smtClean="0">
                <a:solidFill>
                  <a:srgbClr val="002060"/>
                </a:solidFill>
              </a:rPr>
            </a:br>
            <a:r>
              <a:rPr lang="ru-RU" sz="3100" b="1" dirty="0" smtClean="0">
                <a:solidFill>
                  <a:srgbClr val="002060"/>
                </a:solidFill>
              </a:rPr>
              <a:t/>
            </a:r>
            <a:br>
              <a:rPr lang="ru-RU" sz="3100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Задачи:</a:t>
            </a:r>
            <a:r>
              <a:rPr lang="ru-RU" sz="3100" dirty="0" smtClean="0">
                <a:solidFill>
                  <a:srgbClr val="002060"/>
                </a:solidFill>
              </a:rPr>
              <a:t/>
            </a:r>
            <a:br>
              <a:rPr lang="ru-RU" sz="3100" dirty="0" smtClean="0">
                <a:solidFill>
                  <a:srgbClr val="002060"/>
                </a:solidFill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7584" y="1600201"/>
            <a:ext cx="7859216" cy="4061048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002060"/>
                </a:solidFill>
              </a:rPr>
              <a:t>1. Использование потенциала инновационных педагогических технологий для развития творческих способностей учащихся;</a:t>
            </a:r>
            <a:br>
              <a:rPr lang="ru-RU" sz="2800" dirty="0" smtClean="0">
                <a:solidFill>
                  <a:srgbClr val="002060"/>
                </a:solidFill>
              </a:rPr>
            </a:br>
            <a:r>
              <a:rPr lang="ru-RU" sz="2800" dirty="0" smtClean="0">
                <a:solidFill>
                  <a:srgbClr val="002060"/>
                </a:solidFill>
              </a:rPr>
              <a:t>2. Использование потенциала учебно-познавательной деятельности как средство стимулирования учащихся к выполнению творческих заданий на уроке ;</a:t>
            </a:r>
            <a:br>
              <a:rPr lang="ru-RU" sz="2800" dirty="0" smtClean="0">
                <a:solidFill>
                  <a:srgbClr val="002060"/>
                </a:solidFill>
              </a:rPr>
            </a:br>
            <a:r>
              <a:rPr lang="ru-RU" sz="2800" dirty="0" smtClean="0">
                <a:solidFill>
                  <a:srgbClr val="002060"/>
                </a:solidFill>
              </a:rPr>
              <a:t>3. Развитие личности учащихся в процессе организации деятельности</a:t>
            </a:r>
            <a:endParaRPr lang="ru-RU" sz="2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224136"/>
          </a:xfrm>
        </p:spPr>
        <p:txBody>
          <a:bodyPr>
            <a:normAutofit fontScale="90000"/>
          </a:bodyPr>
          <a:lstStyle/>
          <a:p>
            <a:pPr algn="l"/>
            <a:r>
              <a:rPr lang="ru-RU" sz="3600" b="1" dirty="0" smtClean="0">
                <a:solidFill>
                  <a:srgbClr val="002060"/>
                </a:solidFill>
              </a:rPr>
              <a:t>Методика развития творческих способностей школьников на уроках ИЗО. </a:t>
            </a:r>
            <a:r>
              <a:rPr lang="ru-RU" sz="2800" b="1" i="1" dirty="0" smtClean="0">
                <a:solidFill>
                  <a:srgbClr val="002060"/>
                </a:solidFill>
              </a:rPr>
              <a:t/>
            </a:r>
            <a:br>
              <a:rPr lang="ru-RU" sz="2800" b="1" i="1" dirty="0" smtClean="0">
                <a:solidFill>
                  <a:srgbClr val="002060"/>
                </a:solidFill>
              </a:rPr>
            </a:b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1"/>
          </p:nvPr>
        </p:nvSpPr>
        <p:spPr>
          <a:xfrm>
            <a:off x="683568" y="1916832"/>
            <a:ext cx="8003232" cy="3528391"/>
          </a:xfrm>
        </p:spPr>
        <p:txBody>
          <a:bodyPr>
            <a:normAutofit/>
          </a:bodyPr>
          <a:lstStyle/>
          <a:p>
            <a:pPr algn="l"/>
            <a:r>
              <a:rPr lang="ru-RU" sz="2800" dirty="0" smtClean="0">
                <a:solidFill>
                  <a:srgbClr val="002060"/>
                </a:solidFill>
              </a:rPr>
              <a:t>Организация развития творческих способностей на уроках ИЗО. </a:t>
            </a:r>
          </a:p>
          <a:p>
            <a:pPr algn="l"/>
            <a:r>
              <a:rPr lang="ru-RU" sz="2800" dirty="0" smtClean="0">
                <a:solidFill>
                  <a:srgbClr val="002060"/>
                </a:solidFill>
              </a:rPr>
              <a:t/>
            </a:r>
            <a:br>
              <a:rPr lang="ru-RU" sz="2800" dirty="0" smtClean="0">
                <a:solidFill>
                  <a:srgbClr val="002060"/>
                </a:solidFill>
              </a:rPr>
            </a:br>
            <a:r>
              <a:rPr lang="ru-RU" sz="2800" dirty="0" smtClean="0">
                <a:solidFill>
                  <a:srgbClr val="002060"/>
                </a:solidFill>
              </a:rPr>
              <a:t> Формы и методы развития творческих способностей на уроках ИЗО.</a:t>
            </a:r>
            <a:endParaRPr lang="ru-RU" sz="28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1512168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>
                <a:solidFill>
                  <a:srgbClr val="002060"/>
                </a:solidFill>
              </a:rPr>
              <a:t>Для развития творческих способностей учащихся на уроках изобразительного искусства я широко применяю следующие методы обучения:</a:t>
            </a: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>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600" y="2348880"/>
            <a:ext cx="7200800" cy="3777283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002060"/>
                </a:solidFill>
              </a:rPr>
              <a:t>Метод индивидуальной и коллективной </a:t>
            </a:r>
            <a:br>
              <a:rPr lang="ru-RU" sz="2800" dirty="0" smtClean="0">
                <a:solidFill>
                  <a:srgbClr val="002060"/>
                </a:solidFill>
              </a:rPr>
            </a:br>
            <a:r>
              <a:rPr lang="ru-RU" sz="2800" dirty="0" smtClean="0">
                <a:solidFill>
                  <a:srgbClr val="002060"/>
                </a:solidFill>
              </a:rPr>
              <a:t>поисковой деятельности. </a:t>
            </a:r>
          </a:p>
          <a:p>
            <a:r>
              <a:rPr lang="ru-RU" sz="2800" dirty="0" smtClean="0">
                <a:solidFill>
                  <a:srgbClr val="002060"/>
                </a:solidFill>
              </a:rPr>
              <a:t>Метод свободы в системе ограничений. </a:t>
            </a:r>
          </a:p>
          <a:p>
            <a:r>
              <a:rPr lang="ru-RU" sz="2800" dirty="0" smtClean="0">
                <a:solidFill>
                  <a:srgbClr val="002060"/>
                </a:solidFill>
              </a:rPr>
              <a:t> Метод сравнений</a:t>
            </a:r>
            <a:endParaRPr lang="ru-RU" sz="28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156990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/>
            </a:r>
            <a:br>
              <a:rPr lang="ru-RU" sz="3200" b="1" dirty="0" smtClean="0">
                <a:solidFill>
                  <a:srgbClr val="002060"/>
                </a:solidFill>
              </a:rPr>
            </a:br>
            <a:r>
              <a:rPr lang="ru-RU" sz="3200" b="1" dirty="0" smtClean="0">
                <a:solidFill>
                  <a:srgbClr val="002060"/>
                </a:solidFill>
              </a:rPr>
              <a:t/>
            </a:r>
            <a:br>
              <a:rPr lang="ru-RU" sz="3200" b="1" dirty="0" smtClean="0">
                <a:solidFill>
                  <a:srgbClr val="002060"/>
                </a:solidFill>
              </a:rPr>
            </a:br>
            <a:r>
              <a:rPr lang="ru-RU" sz="3600" b="1" dirty="0" smtClean="0">
                <a:solidFill>
                  <a:srgbClr val="002060"/>
                </a:solidFill>
              </a:rPr>
              <a:t>Развитие творческих способностей через использование нетрадиционных техник рисования.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1259632" y="1988840"/>
            <a:ext cx="5616624" cy="3384376"/>
          </a:xfrm>
        </p:spPr>
        <p:txBody>
          <a:bodyPr>
            <a:normAutofit/>
          </a:bodyPr>
          <a:lstStyle/>
          <a:p>
            <a:r>
              <a:rPr lang="ru-RU" sz="2800" dirty="0" err="1" smtClean="0">
                <a:solidFill>
                  <a:srgbClr val="002060"/>
                </a:solidFill>
              </a:rPr>
              <a:t>Кляксография</a:t>
            </a:r>
            <a:endParaRPr lang="ru-RU" sz="2800" dirty="0" smtClean="0">
              <a:solidFill>
                <a:srgbClr val="002060"/>
              </a:solidFill>
            </a:endParaRPr>
          </a:p>
          <a:p>
            <a:r>
              <a:rPr lang="ru-RU" sz="2800" dirty="0" smtClean="0">
                <a:solidFill>
                  <a:srgbClr val="002060"/>
                </a:solidFill>
              </a:rPr>
              <a:t>Восковые мелки + акварель</a:t>
            </a:r>
          </a:p>
          <a:p>
            <a:r>
              <a:rPr lang="ru-RU" sz="2800" dirty="0" smtClean="0">
                <a:solidFill>
                  <a:srgbClr val="002060"/>
                </a:solidFill>
              </a:rPr>
              <a:t>Свеча + акварель</a:t>
            </a:r>
          </a:p>
          <a:p>
            <a:r>
              <a:rPr lang="ru-RU" sz="2800" dirty="0" smtClean="0">
                <a:solidFill>
                  <a:srgbClr val="002060"/>
                </a:solidFill>
              </a:rPr>
              <a:t>Точечный рисунок</a:t>
            </a:r>
          </a:p>
          <a:p>
            <a:r>
              <a:rPr lang="ru-RU" sz="2800" dirty="0" smtClean="0">
                <a:solidFill>
                  <a:srgbClr val="002060"/>
                </a:solidFill>
              </a:rPr>
              <a:t>Монотипия</a:t>
            </a:r>
          </a:p>
          <a:p>
            <a:r>
              <a:rPr lang="ru-RU" sz="2800" dirty="0" smtClean="0">
                <a:solidFill>
                  <a:srgbClr val="002060"/>
                </a:solidFill>
              </a:rPr>
              <a:t>Коллаж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872208"/>
          </a:xfrm>
        </p:spPr>
        <p:txBody>
          <a:bodyPr>
            <a:normAutofit fontScale="90000"/>
          </a:bodyPr>
          <a:lstStyle/>
          <a:p>
            <a:pPr algn="l"/>
            <a:r>
              <a:rPr lang="ru-RU" sz="3100" dirty="0" smtClean="0">
                <a:solidFill>
                  <a:srgbClr val="002060"/>
                </a:solidFill>
              </a:rPr>
              <a:t/>
            </a:r>
            <a:br>
              <a:rPr lang="ru-RU" sz="3100" dirty="0" smtClean="0">
                <a:solidFill>
                  <a:srgbClr val="002060"/>
                </a:solidFill>
              </a:rPr>
            </a:br>
            <a:r>
              <a:rPr lang="ru-RU" sz="3100" dirty="0" smtClean="0">
                <a:solidFill>
                  <a:srgbClr val="002060"/>
                </a:solidFill>
              </a:rPr>
              <a:t/>
            </a:r>
            <a:br>
              <a:rPr lang="ru-RU" sz="3100" dirty="0" smtClean="0">
                <a:solidFill>
                  <a:srgbClr val="002060"/>
                </a:solidFill>
              </a:rPr>
            </a:br>
            <a:r>
              <a:rPr lang="ru-RU" sz="3600" dirty="0" smtClean="0">
                <a:solidFill>
                  <a:srgbClr val="002060"/>
                </a:solidFill>
              </a:rPr>
              <a:t>На некоторых уроках использую смешанные техники рисования</a:t>
            </a:r>
            <a:r>
              <a:rPr lang="ru-RU" sz="3100" dirty="0" smtClean="0">
                <a:solidFill>
                  <a:srgbClr val="002060"/>
                </a:solidFill>
              </a:rPr>
              <a:t/>
            </a:r>
            <a:br>
              <a:rPr lang="ru-RU" sz="3100" dirty="0" smtClean="0">
                <a:solidFill>
                  <a:srgbClr val="002060"/>
                </a:solidFill>
              </a:rPr>
            </a:br>
            <a:r>
              <a:rPr lang="ru-RU" sz="3100" dirty="0" smtClean="0">
                <a:solidFill>
                  <a:srgbClr val="002060"/>
                </a:solidFill>
              </a:rPr>
              <a:t>Например, заполнить рисунок, декоративными элементами или узором.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5508104" y="2348880"/>
            <a:ext cx="2520280" cy="3549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2348880"/>
            <a:ext cx="4427785" cy="35283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Вариант в цвете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4" name="Picture 6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611560" y="1988840"/>
            <a:ext cx="4535488" cy="381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79" y="1988840"/>
            <a:ext cx="3623897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364</TotalTime>
  <Words>180</Words>
  <Application>Microsoft Office PowerPoint</Application>
  <PresentationFormat>Экран (4:3)</PresentationFormat>
  <Paragraphs>38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Тема: «Развитие творческих способностей на уроках изобразительного искусства». </vt:lpstr>
      <vt:lpstr> </vt:lpstr>
      <vt:lpstr> </vt:lpstr>
      <vt:lpstr>  Задачи:  </vt:lpstr>
      <vt:lpstr>Методика развития творческих способностей школьников на уроках ИЗО.  </vt:lpstr>
      <vt:lpstr>  Для развития творческих способностей учащихся на уроках изобразительного искусства я широко применяю следующие методы обучения:  .  </vt:lpstr>
      <vt:lpstr>  Развитие творческих способностей через использование нетрадиционных техник рисования. </vt:lpstr>
      <vt:lpstr>  На некоторых уроках использую смешанные техники рисования Например, заполнить рисунок, декоративными элементами или узором.  </vt:lpstr>
      <vt:lpstr>Вариант в цвете</vt:lpstr>
      <vt:lpstr>Например на теме урока «Предметы народного быта», я предложила   добавить современные предметы.</vt:lpstr>
      <vt:lpstr>Композиция  из геометрических фигур на плоскости</vt:lpstr>
      <vt:lpstr>Графический вариант</vt:lpstr>
      <vt:lpstr>Возможности и пути реализации творческих способностей на уроках изобразительного искусства </vt:lpstr>
      <vt:lpstr>Для успешного развития творческих способностей учащихся работаю над:</vt:lpstr>
      <vt:lpstr> Заключение 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 «Развитие творческих способностей учащихся на уроках изобразительного искусства». (для учащихся 5-7 классов). </dc:title>
  <dc:creator>миша</dc:creator>
  <cp:lastModifiedBy>миша</cp:lastModifiedBy>
  <cp:revision>31</cp:revision>
  <dcterms:created xsi:type="dcterms:W3CDTF">2021-03-20T07:19:51Z</dcterms:created>
  <dcterms:modified xsi:type="dcterms:W3CDTF">2021-03-23T18:06:27Z</dcterms:modified>
</cp:coreProperties>
</file>