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8" d="100"/>
          <a:sy n="38" d="100"/>
        </p:scale>
        <p:origin x="-396" y="-72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3" name="Shape 14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546332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— Иван Арсентьев</a:t>
            </a:r>
          </a:p>
        </p:txBody>
      </p:sp>
      <p:sp>
        <p:nvSpPr>
          <p:cNvPr id="94" name="«Введите цитату здесь».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«Введите цитату здесь». 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2-033_1302x975.jpeg"/>
          <p:cNvSpPr>
            <a:spLocks noGrp="1"/>
          </p:cNvSpPr>
          <p:nvPr>
            <p:ph type="pic" sz="half" idx="21"/>
          </p:nvPr>
        </p:nvSpPr>
        <p:spPr>
          <a:xfrm>
            <a:off x="12407900" y="5715000"/>
            <a:ext cx="11023600" cy="8255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8" name="Изображение"/>
          <p:cNvSpPr>
            <a:spLocks noGrp="1"/>
          </p:cNvSpPr>
          <p:nvPr>
            <p:ph type="pic" sz="half" idx="22"/>
          </p:nvPr>
        </p:nvSpPr>
        <p:spPr>
          <a:xfrm>
            <a:off x="12420600" y="-673100"/>
            <a:ext cx="11023600" cy="8255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9" name="2-10-superquadro_1631x2178.jpeg"/>
          <p:cNvSpPr>
            <a:spLocks noGrp="1"/>
          </p:cNvSpPr>
          <p:nvPr>
            <p:ph type="pic" idx="23"/>
          </p:nvPr>
        </p:nvSpPr>
        <p:spPr>
          <a:xfrm>
            <a:off x="-825499" y="-2108200"/>
            <a:ext cx="13804901" cy="1844321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76100" y="13081000"/>
            <a:ext cx="419100" cy="457200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76100" y="13081000"/>
            <a:ext cx="419100" cy="457200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73100" y="2870200"/>
            <a:ext cx="23050500" cy="4559300"/>
          </a:xfrm>
          <a:prstGeom prst="rect">
            <a:avLst/>
          </a:prstGeom>
        </p:spPr>
        <p:txBody>
          <a:bodyPr anchor="b"/>
          <a:lstStyle>
            <a:lvl1pPr>
              <a:defRPr sz="10000" cap="all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13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673100" y="7416800"/>
            <a:ext cx="23050500" cy="1816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  <a:lvl2pPr marL="0" indent="0" algn="ctr">
              <a:spcBef>
                <a:spcPts val="0"/>
              </a:spcBef>
              <a:buSzTx/>
              <a:buNone/>
              <a:defRPr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2pPr>
            <a:lvl3pPr marL="0" indent="0" algn="ctr">
              <a:spcBef>
                <a:spcPts val="0"/>
              </a:spcBef>
              <a:buSzTx/>
              <a:buNone/>
              <a:defRPr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3pPr>
            <a:lvl4pPr marL="0" indent="0" algn="ctr">
              <a:spcBef>
                <a:spcPts val="0"/>
              </a:spcBef>
              <a:buSzTx/>
              <a:buNone/>
              <a:defRPr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4pPr>
            <a:lvl5pPr marL="0" indent="0" algn="ctr">
              <a:spcBef>
                <a:spcPts val="0"/>
              </a:spcBef>
              <a:buSzTx/>
              <a:buNone/>
              <a:defRPr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76100" y="13081000"/>
            <a:ext cx="419100" cy="457200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7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7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BF0FF"/>
            </a:gs>
            <a:gs pos="100000">
              <a:srgbClr val="3A87F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Использование возможностей ИКТ по повышению эффективности педагогов"/>
          <p:cNvSpPr txBox="1">
            <a:spLocks noGrp="1"/>
          </p:cNvSpPr>
          <p:nvPr>
            <p:ph type="ctrTitle"/>
          </p:nvPr>
        </p:nvSpPr>
        <p:spPr>
          <a:xfrm>
            <a:off x="1778000" y="3698437"/>
            <a:ext cx="20828000" cy="6656166"/>
          </a:xfrm>
          <a:prstGeom prst="rect">
            <a:avLst/>
          </a:prstGeom>
        </p:spPr>
        <p:txBody>
          <a:bodyPr anchor="ctr"/>
          <a:lstStyle/>
          <a:p>
            <a:r>
              <a:rPr dirty="0" err="1"/>
              <a:t>Использование</a:t>
            </a:r>
            <a:r>
              <a:rPr dirty="0"/>
              <a:t> </a:t>
            </a:r>
            <a:r>
              <a:rPr dirty="0" err="1"/>
              <a:t>возможностей</a:t>
            </a:r>
            <a:r>
              <a:rPr dirty="0"/>
              <a:t> ИКТ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повышению</a:t>
            </a:r>
            <a:r>
              <a:rPr dirty="0"/>
              <a:t> </a:t>
            </a:r>
            <a:r>
              <a:rPr dirty="0" err="1"/>
              <a:t>эффективности</a:t>
            </a:r>
            <a:r>
              <a:rPr dirty="0"/>
              <a:t> </a:t>
            </a:r>
            <a:r>
              <a:rPr dirty="0" err="1"/>
              <a:t>педагогов</a:t>
            </a:r>
            <a:endParaRPr dirty="0"/>
          </a:p>
        </p:txBody>
      </p:sp>
      <p:sp>
        <p:nvSpPr>
          <p:cNvPr id="146" name="Курцов Николай Андреевич…"/>
          <p:cNvSpPr txBox="1">
            <a:spLocks noGrp="1"/>
          </p:cNvSpPr>
          <p:nvPr>
            <p:ph type="subTitle" sz="quarter" idx="1"/>
          </p:nvPr>
        </p:nvSpPr>
        <p:spPr>
          <a:xfrm>
            <a:off x="16728504" y="10454556"/>
            <a:ext cx="6878171" cy="2164084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 defTabSz="371475">
              <a:defRPr sz="2430"/>
            </a:pPr>
            <a:r>
              <a:rPr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Курцов</a:t>
            </a:r>
            <a:r>
              <a:rPr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</a:t>
            </a:r>
            <a:r>
              <a:rPr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Андреевич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defTabSz="371475">
              <a:defRPr sz="2430"/>
            </a:pPr>
            <a:r>
              <a:rPr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</a:t>
            </a:r>
            <a:r>
              <a:rPr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defTabSz="371475">
              <a:defRPr sz="2430"/>
            </a:pPr>
            <a:r>
              <a:rPr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МДОУ </a:t>
            </a:r>
            <a:r>
              <a:rPr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</a:t>
            </a:r>
            <a:r>
              <a:rPr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сад</a:t>
            </a:r>
            <a:r>
              <a:rPr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93 г. </a:t>
            </a:r>
            <a:r>
              <a:rPr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defTabSz="371475">
              <a:defRPr sz="2430"/>
            </a:pPr>
            <a:r>
              <a:rPr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 8-999-654-15-10</a:t>
            </a:r>
          </a:p>
        </p:txBody>
      </p:sp>
      <p:pic>
        <p:nvPicPr>
          <p:cNvPr id="147" name="241_Планета Детства 2.png" descr="241_Планета Детства 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391800" y="1328825"/>
            <a:ext cx="3130487" cy="3130487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Курцов Николай Андреевич…"/>
          <p:cNvSpPr txBox="1">
            <a:spLocks/>
          </p:cNvSpPr>
          <p:nvPr/>
        </p:nvSpPr>
        <p:spPr>
          <a:xfrm>
            <a:off x="3352087" y="535074"/>
            <a:ext cx="17209912" cy="158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rm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5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5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5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5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defTabSz="371475" hangingPunct="1">
              <a:defRPr sz="2430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бюджетное учреждение детский сад №93 г. Сочи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Курцов Николай Андреевич…"/>
          <p:cNvSpPr txBox="1">
            <a:spLocks/>
          </p:cNvSpPr>
          <p:nvPr/>
        </p:nvSpPr>
        <p:spPr>
          <a:xfrm>
            <a:off x="10776743" y="12923912"/>
            <a:ext cx="2360600" cy="792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5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5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5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5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defTabSz="371475" hangingPunct="1">
              <a:defRPr sz="2430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Сочи, 2021г.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DE8B5"/>
            </a:gs>
            <a:gs pos="100000">
              <a:srgbClr val="B1DD8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Отвечая на вопросы бота, Вы заполняете эффективность"/>
          <p:cNvSpPr txBox="1">
            <a:spLocks noGrp="1"/>
          </p:cNvSpPr>
          <p:nvPr>
            <p:ph type="body" sz="half" idx="4294967295"/>
          </p:nvPr>
        </p:nvSpPr>
        <p:spPr>
          <a:xfrm>
            <a:off x="3161674" y="10530408"/>
            <a:ext cx="18060652" cy="266429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920750" indent="-920750" algn="ctr">
              <a:lnSpc>
                <a:spcPct val="120000"/>
              </a:lnSpc>
              <a:spcBef>
                <a:spcPts val="6500"/>
              </a:spcBef>
              <a:buSzPct val="82000"/>
              <a:defRPr sz="80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pPr marL="0" indent="0">
              <a:buNone/>
            </a:pPr>
            <a:r>
              <a:rPr dirty="0" err="1">
                <a:solidFill>
                  <a:schemeClr val="tx1"/>
                </a:solidFill>
              </a:rPr>
              <a:t>Отвечая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на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вопросы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бота</a:t>
            </a:r>
            <a:r>
              <a:rPr dirty="0">
                <a:solidFill>
                  <a:schemeClr val="tx1"/>
                </a:solidFill>
              </a:rPr>
              <a:t>, </a:t>
            </a:r>
            <a:r>
              <a:rPr dirty="0" err="1">
                <a:solidFill>
                  <a:schemeClr val="tx1"/>
                </a:solidFill>
              </a:rPr>
              <a:t>Вы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заполняете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эффективность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180" name="IMG_0116.jpeg" descr="IMG_011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38871" y="1058904"/>
            <a:ext cx="8009857" cy="9029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IMG_0117.jpeg" descr="IMG_0117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384664" y="904508"/>
            <a:ext cx="8176488" cy="92113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 xmlns:m="http://schemas.openxmlformats.org/officeDocument/2006/math" xmlns:a14="http://schemas.microsoft.com/office/drawing/2010/main">
      <p:transition spd="fast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1C7FC"/>
            </a:gs>
            <a:gs pos="100000">
              <a:srgbClr val="008CB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Нажав &quot;Итог&quot;, бот покажет сколько вы набрали баллов по эффективности и какая будет Ваша зарплата"/>
          <p:cNvSpPr txBox="1">
            <a:spLocks noGrp="1"/>
          </p:cNvSpPr>
          <p:nvPr>
            <p:ph type="body" sz="half" idx="4294967295"/>
          </p:nvPr>
        </p:nvSpPr>
        <p:spPr>
          <a:xfrm>
            <a:off x="673100" y="10170367"/>
            <a:ext cx="23050500" cy="3138151"/>
          </a:xfrm>
          <a:prstGeom prst="rect">
            <a:avLst/>
          </a:prstGeom>
        </p:spPr>
        <p:txBody>
          <a:bodyPr>
            <a:normAutofit/>
          </a:bodyPr>
          <a:lstStyle>
            <a:lvl1pPr marL="920750" indent="-920750" algn="ctr">
              <a:lnSpc>
                <a:spcPct val="120000"/>
              </a:lnSpc>
              <a:spcBef>
                <a:spcPts val="6500"/>
              </a:spcBef>
              <a:buSzPct val="82000"/>
              <a:defRPr sz="80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pPr marL="0" indent="0">
              <a:buNone/>
            </a:pPr>
            <a:r>
              <a:rPr sz="7200" dirty="0" err="1">
                <a:solidFill>
                  <a:schemeClr val="tx1"/>
                </a:solidFill>
              </a:rPr>
              <a:t>Нажав</a:t>
            </a:r>
            <a:r>
              <a:rPr sz="7200" dirty="0">
                <a:solidFill>
                  <a:schemeClr val="tx1"/>
                </a:solidFill>
              </a:rPr>
              <a:t> </a:t>
            </a:r>
            <a:r>
              <a:rPr lang="ru-RU" sz="7200" dirty="0" smtClean="0">
                <a:solidFill>
                  <a:schemeClr val="tx1"/>
                </a:solidFill>
              </a:rPr>
              <a:t>"</a:t>
            </a:r>
            <a:r>
              <a:rPr sz="7200" dirty="0" err="1" smtClean="0">
                <a:solidFill>
                  <a:schemeClr val="tx1"/>
                </a:solidFill>
              </a:rPr>
              <a:t>Итог</a:t>
            </a:r>
            <a:r>
              <a:rPr sz="7200" dirty="0">
                <a:solidFill>
                  <a:schemeClr val="tx1"/>
                </a:solidFill>
              </a:rPr>
              <a:t>", </a:t>
            </a:r>
            <a:r>
              <a:rPr sz="7200" dirty="0" err="1">
                <a:solidFill>
                  <a:schemeClr val="tx1"/>
                </a:solidFill>
              </a:rPr>
              <a:t>бот</a:t>
            </a:r>
            <a:r>
              <a:rPr sz="7200" dirty="0">
                <a:solidFill>
                  <a:schemeClr val="tx1"/>
                </a:solidFill>
              </a:rPr>
              <a:t> </a:t>
            </a:r>
            <a:r>
              <a:rPr sz="7200" dirty="0" err="1">
                <a:solidFill>
                  <a:schemeClr val="tx1"/>
                </a:solidFill>
              </a:rPr>
              <a:t>покажет</a:t>
            </a:r>
            <a:r>
              <a:rPr sz="7200" dirty="0">
                <a:solidFill>
                  <a:schemeClr val="tx1"/>
                </a:solidFill>
              </a:rPr>
              <a:t> </a:t>
            </a:r>
            <a:r>
              <a:rPr sz="7200" dirty="0" err="1">
                <a:solidFill>
                  <a:schemeClr val="tx1"/>
                </a:solidFill>
              </a:rPr>
              <a:t>сколько</a:t>
            </a:r>
            <a:r>
              <a:rPr sz="7200" dirty="0">
                <a:solidFill>
                  <a:schemeClr val="tx1"/>
                </a:solidFill>
              </a:rPr>
              <a:t> </a:t>
            </a:r>
            <a:r>
              <a:rPr lang="ru-RU" sz="7200" dirty="0" smtClean="0">
                <a:solidFill>
                  <a:schemeClr val="tx1"/>
                </a:solidFill>
              </a:rPr>
              <a:t>В</a:t>
            </a:r>
            <a:r>
              <a:rPr sz="7200" dirty="0" smtClean="0">
                <a:solidFill>
                  <a:schemeClr val="tx1"/>
                </a:solidFill>
              </a:rPr>
              <a:t>ы </a:t>
            </a:r>
            <a:r>
              <a:rPr sz="7200" dirty="0" err="1">
                <a:solidFill>
                  <a:schemeClr val="tx1"/>
                </a:solidFill>
              </a:rPr>
              <a:t>набрали</a:t>
            </a:r>
            <a:r>
              <a:rPr sz="7200" dirty="0">
                <a:solidFill>
                  <a:schemeClr val="tx1"/>
                </a:solidFill>
              </a:rPr>
              <a:t> </a:t>
            </a:r>
            <a:r>
              <a:rPr sz="7200" dirty="0" err="1">
                <a:solidFill>
                  <a:schemeClr val="tx1"/>
                </a:solidFill>
              </a:rPr>
              <a:t>баллов</a:t>
            </a:r>
            <a:r>
              <a:rPr sz="7200" dirty="0">
                <a:solidFill>
                  <a:schemeClr val="tx1"/>
                </a:solidFill>
              </a:rPr>
              <a:t> </a:t>
            </a:r>
            <a:r>
              <a:rPr sz="7200" dirty="0" err="1">
                <a:solidFill>
                  <a:schemeClr val="tx1"/>
                </a:solidFill>
              </a:rPr>
              <a:t>по</a:t>
            </a:r>
            <a:r>
              <a:rPr sz="7200" dirty="0">
                <a:solidFill>
                  <a:schemeClr val="tx1"/>
                </a:solidFill>
              </a:rPr>
              <a:t> </a:t>
            </a:r>
            <a:r>
              <a:rPr sz="7200" dirty="0" err="1" smtClean="0">
                <a:solidFill>
                  <a:schemeClr val="tx1"/>
                </a:solidFill>
              </a:rPr>
              <a:t>эффективности</a:t>
            </a:r>
            <a:endParaRPr sz="7200" dirty="0">
              <a:solidFill>
                <a:schemeClr val="tx1"/>
              </a:solidFill>
            </a:endParaRPr>
          </a:p>
        </p:txBody>
      </p:sp>
      <p:pic>
        <p:nvPicPr>
          <p:cNvPr id="184" name="IMG_0118.jpeg" descr="IMG_011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30960" y="811090"/>
            <a:ext cx="7625229" cy="860227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IMG_0119.jpeg" descr="IMG_0119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496256" y="757000"/>
            <a:ext cx="7683862" cy="86563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 xmlns:m="http://schemas.openxmlformats.org/officeDocument/2006/math" xmlns:a14="http://schemas.microsoft.com/office/drawing/2010/main">
      <p:transition spd="fast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A87FE"/>
            </a:gs>
            <a:gs pos="100000">
              <a:srgbClr val="0056D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IMG_0120.jpeg" descr="IMG_012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82888" y="1097360"/>
            <a:ext cx="10369244" cy="11682537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Команда /rating выведет рейтинг воспитателей по баллам эффективности"/>
          <p:cNvSpPr txBox="1">
            <a:spLocks noGrp="1"/>
          </p:cNvSpPr>
          <p:nvPr>
            <p:ph type="body" sz="half" idx="4294967295"/>
          </p:nvPr>
        </p:nvSpPr>
        <p:spPr>
          <a:xfrm>
            <a:off x="13920192" y="2825552"/>
            <a:ext cx="9433048" cy="7920880"/>
          </a:xfrm>
          <a:prstGeom prst="rect">
            <a:avLst/>
          </a:prstGeom>
        </p:spPr>
        <p:txBody>
          <a:bodyPr/>
          <a:lstStyle>
            <a:lvl1pPr marL="920750" indent="-920750" algn="ctr">
              <a:lnSpc>
                <a:spcPct val="120000"/>
              </a:lnSpc>
              <a:spcBef>
                <a:spcPts val="6500"/>
              </a:spcBef>
              <a:buSzPct val="82000"/>
              <a:defRPr sz="80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pPr marL="0" indent="0">
              <a:buNone/>
            </a:pPr>
            <a:r>
              <a:rPr dirty="0" err="1">
                <a:solidFill>
                  <a:schemeClr val="tx1"/>
                </a:solidFill>
              </a:rPr>
              <a:t>Команда</a:t>
            </a:r>
            <a:r>
              <a:rPr dirty="0">
                <a:solidFill>
                  <a:schemeClr val="tx1"/>
                </a:solidFill>
              </a:rPr>
              <a:t> /rating </a:t>
            </a:r>
            <a:r>
              <a:rPr dirty="0" err="1">
                <a:solidFill>
                  <a:schemeClr val="tx1"/>
                </a:solidFill>
              </a:rPr>
              <a:t>выведет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рейтинг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воспитателей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по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баллам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эффективности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 xmlns:m="http://schemas.openxmlformats.org/officeDocument/2006/math" xmlns:a14="http://schemas.microsoft.com/office/drawing/2010/main">
      <p:transition spd="fast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312_istockphoto-909200214-612x612.jpg" descr="312_istockphoto-909200214-612x6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997" y="1119665"/>
            <a:ext cx="12280112" cy="10474215"/>
          </a:xfrm>
          <a:prstGeom prst="rect">
            <a:avLst/>
          </a:prstGeom>
          <a:ln w="12700">
            <a:miter lim="400000"/>
          </a:ln>
        </p:spPr>
      </p:pic>
      <p:sp>
        <p:nvSpPr>
          <p:cNvPr id="191" name="Спасибо за внимание"/>
          <p:cNvSpPr txBox="1">
            <a:spLocks noGrp="1"/>
          </p:cNvSpPr>
          <p:nvPr>
            <p:ph type="title" idx="4294967295"/>
          </p:nvPr>
        </p:nvSpPr>
        <p:spPr>
          <a:xfrm>
            <a:off x="11707562" y="3617640"/>
            <a:ext cx="11069614" cy="6198052"/>
          </a:xfrm>
          <a:prstGeom prst="rect">
            <a:avLst/>
          </a:prstGeom>
          <a:solidFill>
            <a:srgbClr val="FFFFFF"/>
          </a:solidFill>
          <a:ln w="9525">
            <a:round/>
          </a:ln>
          <a:effectLst>
            <a:outerShdw blurRad="190500" dist="8455" dir="5400000" rotWithShape="0">
              <a:srgbClr val="000000"/>
            </a:outerShdw>
          </a:effectLst>
        </p:spPr>
        <p:txBody>
          <a:bodyPr/>
          <a:lstStyle>
            <a:lvl1pPr>
              <a:defRPr sz="10000" b="1" i="1" cap="all">
                <a:gradFill flip="none" rotWithShape="1">
                  <a:gsLst>
                    <a:gs pos="0">
                      <a:srgbClr val="86B8C1"/>
                    </a:gs>
                    <a:gs pos="100000">
                      <a:srgbClr val="497E87"/>
                    </a:gs>
                  </a:gsLst>
                  <a:lin ang="5400000" scaled="0"/>
                </a:gra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 err="1"/>
              <a:t>Спасибо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внимание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 xmlns:m="http://schemas.openxmlformats.org/officeDocument/2006/math" xmlns:a14="http://schemas.microsoft.com/office/drawing/2010/main">
      <p:transition spd="fast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7C6FF"/>
            </a:gs>
            <a:gs pos="100000">
              <a:srgbClr val="864FF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Использование экрана эффективност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610870">
              <a:defRPr sz="8288"/>
            </a:lvl1pPr>
          </a:lstStyle>
          <a:p>
            <a:r>
              <a:t>Использование экрана эффективности</a:t>
            </a:r>
          </a:p>
        </p:txBody>
      </p:sp>
      <p:sp>
        <p:nvSpPr>
          <p:cNvPr id="150" name="Экран эффективности на бумажном носителе:…"/>
          <p:cNvSpPr txBox="1">
            <a:spLocks noGrp="1"/>
          </p:cNvSpPr>
          <p:nvPr>
            <p:ph type="body" sz="quarter" idx="1"/>
          </p:nvPr>
        </p:nvSpPr>
        <p:spPr>
          <a:xfrm>
            <a:off x="1689100" y="3149600"/>
            <a:ext cx="6640005" cy="9296400"/>
          </a:xfrm>
          <a:prstGeom prst="rect">
            <a:avLst/>
          </a:prstGeom>
        </p:spPr>
        <p:txBody>
          <a:bodyPr anchor="t"/>
          <a:lstStyle/>
          <a:p>
            <a:pPr marL="0" indent="0" algn="ctr" defTabSz="660400">
              <a:spcBef>
                <a:spcPts val="3600"/>
              </a:spcBef>
              <a:buSzTx/>
              <a:buNone/>
              <a:defRPr sz="3040"/>
            </a:pPr>
            <a:r>
              <a:rPr dirty="0" err="1"/>
              <a:t>Экран</a:t>
            </a:r>
            <a:r>
              <a:rPr dirty="0"/>
              <a:t> </a:t>
            </a:r>
            <a:r>
              <a:rPr dirty="0" err="1"/>
              <a:t>эффективности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бумажном</a:t>
            </a:r>
            <a:r>
              <a:rPr dirty="0"/>
              <a:t> </a:t>
            </a:r>
            <a:r>
              <a:rPr dirty="0" err="1"/>
              <a:t>носителе</a:t>
            </a:r>
            <a:r>
              <a:rPr dirty="0"/>
              <a:t>:</a:t>
            </a:r>
          </a:p>
          <a:p>
            <a:pPr marL="0" indent="0" algn="ctr" defTabSz="660400">
              <a:spcBef>
                <a:spcPts val="3600"/>
              </a:spcBef>
              <a:buSzTx/>
              <a:buNone/>
              <a:defRPr sz="3040" b="1" u="sng"/>
            </a:pPr>
            <a:r>
              <a:rPr dirty="0" err="1"/>
              <a:t>Плюсы</a:t>
            </a:r>
            <a:r>
              <a:rPr dirty="0"/>
              <a:t>:</a:t>
            </a:r>
          </a:p>
          <a:p>
            <a:pPr marL="0" indent="0" defTabSz="660400">
              <a:spcBef>
                <a:spcPts val="3600"/>
              </a:spcBef>
              <a:buSzTx/>
              <a:buNone/>
              <a:defRPr sz="3040"/>
            </a:pPr>
            <a:r>
              <a:rPr dirty="0"/>
              <a:t>1. </a:t>
            </a:r>
            <a:r>
              <a:rPr dirty="0" err="1" smtClean="0"/>
              <a:t>Нагл</a:t>
            </a:r>
            <a:r>
              <a:rPr lang="en-US" dirty="0" err="1" smtClean="0"/>
              <a:t>я</a:t>
            </a:r>
            <a:r>
              <a:rPr dirty="0" err="1" smtClean="0"/>
              <a:t>дность</a:t>
            </a:r>
            <a:endParaRPr dirty="0"/>
          </a:p>
          <a:p>
            <a:pPr marL="0" indent="0" defTabSz="660400">
              <a:spcBef>
                <a:spcPts val="3600"/>
              </a:spcBef>
              <a:buSzTx/>
              <a:buNone/>
              <a:defRPr sz="3040"/>
            </a:pPr>
            <a:r>
              <a:rPr dirty="0"/>
              <a:t>2. </a:t>
            </a:r>
            <a:r>
              <a:rPr dirty="0" err="1"/>
              <a:t>Открытость</a:t>
            </a:r>
            <a:endParaRPr dirty="0"/>
          </a:p>
          <a:p>
            <a:pPr marL="0" indent="0" defTabSz="660400">
              <a:spcBef>
                <a:spcPts val="3600"/>
              </a:spcBef>
              <a:buSzTx/>
              <a:buNone/>
              <a:defRPr sz="3040"/>
            </a:pPr>
            <a:r>
              <a:rPr dirty="0"/>
              <a:t>3. </a:t>
            </a:r>
            <a:r>
              <a:rPr dirty="0" err="1"/>
              <a:t>Доступность</a:t>
            </a:r>
            <a:endParaRPr dirty="0"/>
          </a:p>
          <a:p>
            <a:pPr marL="0" indent="0" algn="ctr" defTabSz="660400">
              <a:spcBef>
                <a:spcPts val="3600"/>
              </a:spcBef>
              <a:buSzTx/>
              <a:buNone/>
              <a:defRPr sz="3040" b="1" u="sng"/>
            </a:pPr>
            <a:r>
              <a:rPr lang="ru-RU" dirty="0" smtClean="0"/>
              <a:t>  </a:t>
            </a:r>
            <a:r>
              <a:rPr dirty="0" err="1" smtClean="0"/>
              <a:t>Минусы</a:t>
            </a:r>
            <a:r>
              <a:rPr dirty="0" smtClean="0"/>
              <a:t>:</a:t>
            </a:r>
            <a:endParaRPr lang="ru-RU" dirty="0" smtClean="0"/>
          </a:p>
          <a:p>
            <a:pPr marL="0" indent="0" defTabSz="660400">
              <a:spcBef>
                <a:spcPts val="3600"/>
              </a:spcBef>
              <a:buSzTx/>
              <a:buNone/>
              <a:defRPr sz="3040"/>
            </a:pPr>
            <a:r>
              <a:rPr lang="ru-RU" dirty="0" smtClean="0"/>
              <a:t>        1. Занимает много места</a:t>
            </a:r>
          </a:p>
          <a:p>
            <a:pPr marL="0" indent="0" algn="r" defTabSz="660400">
              <a:spcBef>
                <a:spcPts val="3600"/>
              </a:spcBef>
              <a:buSzTx/>
              <a:buNone/>
              <a:defRPr sz="3040"/>
            </a:pPr>
            <a:r>
              <a:rPr dirty="0" smtClean="0"/>
              <a:t>2</a:t>
            </a:r>
            <a:r>
              <a:rPr dirty="0"/>
              <a:t>. </a:t>
            </a:r>
            <a:r>
              <a:rPr dirty="0" err="1"/>
              <a:t>Трудность</a:t>
            </a:r>
            <a:r>
              <a:rPr dirty="0"/>
              <a:t> в </a:t>
            </a:r>
            <a:r>
              <a:rPr dirty="0" err="1" smtClean="0"/>
              <a:t>редактировании</a:t>
            </a:r>
            <a:endParaRPr dirty="0" smtClean="0"/>
          </a:p>
          <a:p>
            <a:pPr marL="0" indent="0" defTabSz="660400">
              <a:spcBef>
                <a:spcPts val="3600"/>
              </a:spcBef>
              <a:buSzTx/>
              <a:buNone/>
              <a:defRPr sz="3040"/>
            </a:pPr>
            <a:r>
              <a:rPr lang="ru-RU" dirty="0" smtClean="0"/>
              <a:t>        </a:t>
            </a:r>
            <a:r>
              <a:rPr dirty="0" smtClean="0"/>
              <a:t>3. </a:t>
            </a:r>
            <a:r>
              <a:rPr dirty="0" err="1" smtClean="0"/>
              <a:t>Потеря</a:t>
            </a:r>
            <a:r>
              <a:rPr dirty="0" smtClean="0"/>
              <a:t> </a:t>
            </a:r>
            <a:r>
              <a:rPr dirty="0" err="1" smtClean="0"/>
              <a:t>эстетического</a:t>
            </a:r>
            <a:r>
              <a:rPr dirty="0" smtClean="0"/>
              <a:t> </a:t>
            </a:r>
            <a:r>
              <a:rPr dirty="0" err="1" smtClean="0"/>
              <a:t>вида</a:t>
            </a:r>
            <a:endParaRPr dirty="0"/>
          </a:p>
        </p:txBody>
      </p:sp>
      <p:pic>
        <p:nvPicPr>
          <p:cNvPr id="151" name="IMG_9627.jpeg" descr="IMG_962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321844" y="4091761"/>
            <a:ext cx="12509273" cy="651065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 xmlns:m="http://schemas.openxmlformats.org/officeDocument/2006/math" xmlns:a14="http://schemas.microsoft.com/office/drawing/2010/main">
      <p:transition spd="fast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Off val="16847"/>
              </a:schemeClr>
            </a:gs>
            <a:gs pos="100000">
              <a:schemeClr val="accent1">
                <a:lumOff val="-13575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G_0121.jpeg" descr="IMG_0121.jpeg"/>
          <p:cNvPicPr>
            <a:picLocks noGrp="1" noChangeAspect="1"/>
          </p:cNvPicPr>
          <p:nvPr>
            <p:ph type="pic" idx="21"/>
          </p:nvPr>
        </p:nvPicPr>
        <p:blipFill>
          <a:blip r:embed="rId2">
            <a:extLst/>
          </a:blip>
          <a:srcRect l="15116" r="15116"/>
          <a:stretch>
            <a:fillRect/>
          </a:stretch>
        </p:blipFill>
        <p:spPr>
          <a:xfrm>
            <a:off x="13165980" y="952500"/>
            <a:ext cx="9525001" cy="11468100"/>
          </a:xfrm>
          <a:prstGeom prst="rect">
            <a:avLst/>
          </a:prstGeom>
        </p:spPr>
      </p:pic>
      <p:sp>
        <p:nvSpPr>
          <p:cNvPr id="154" name="Использование телеграмм-канал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t>Использование телеграмм-канала</a:t>
            </a:r>
          </a:p>
        </p:txBody>
      </p:sp>
      <p:sp>
        <p:nvSpPr>
          <p:cNvPr id="155" name="Информация о конкурсах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 anchor="ctr"/>
          <a:lstStyle/>
          <a:p>
            <a:pPr marL="661458" indent="-661458" algn="l">
              <a:lnSpc>
                <a:spcPct val="175000"/>
              </a:lnSpc>
              <a:buSzPct val="125000"/>
              <a:buChar char="•"/>
              <a:defRPr sz="5000"/>
            </a:pPr>
            <a:r>
              <a:t>Информация о конкурсах</a:t>
            </a:r>
          </a:p>
          <a:p>
            <a:pPr marL="661458" indent="-661458" algn="l">
              <a:lnSpc>
                <a:spcPct val="175000"/>
              </a:lnSpc>
              <a:buSzPct val="125000"/>
              <a:buChar char="•"/>
              <a:defRPr sz="5000"/>
            </a:pPr>
            <a:r>
              <a:t>Фотографии работ</a:t>
            </a:r>
          </a:p>
          <a:p>
            <a:pPr marL="661458" indent="-661458" algn="l">
              <a:lnSpc>
                <a:spcPct val="175000"/>
              </a:lnSpc>
              <a:buSzPct val="125000"/>
              <a:buChar char="•"/>
              <a:defRPr sz="5000"/>
            </a:pPr>
            <a:r>
              <a:t>Оперативное информирование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 xmlns:m="http://schemas.openxmlformats.org/officeDocument/2006/math" xmlns:a14="http://schemas.microsoft.com/office/drawing/2010/main">
      <p:transition spd="fast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64FFE"/>
            </a:gs>
            <a:gs pos="100000">
              <a:srgbClr val="B18CF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Необходимые умения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Необходимые умения</a:t>
            </a:r>
          </a:p>
        </p:txBody>
      </p:sp>
      <p:sp>
        <p:nvSpPr>
          <p:cNvPr id="158" name="Telegram API…"/>
          <p:cNvSpPr txBox="1">
            <a:spLocks noGrp="1"/>
          </p:cNvSpPr>
          <p:nvPr>
            <p:ph type="body" sz="quarter" idx="1"/>
          </p:nvPr>
        </p:nvSpPr>
        <p:spPr>
          <a:xfrm>
            <a:off x="4420670" y="3149600"/>
            <a:ext cx="5084903" cy="92964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794084" indent="-794084">
              <a:lnSpc>
                <a:spcPct val="350000"/>
              </a:lnSpc>
              <a:defRPr sz="5400"/>
            </a:pPr>
            <a:r>
              <a:t>Telegram API</a:t>
            </a:r>
          </a:p>
          <a:p>
            <a:pPr marL="794084" indent="-794084">
              <a:lnSpc>
                <a:spcPct val="350000"/>
              </a:lnSpc>
              <a:defRPr sz="5400"/>
            </a:pPr>
            <a:r>
              <a:t>Python</a:t>
            </a:r>
          </a:p>
          <a:p>
            <a:pPr marL="794084" indent="-794084">
              <a:lnSpc>
                <a:spcPct val="350000"/>
              </a:lnSpc>
              <a:defRPr sz="5400"/>
            </a:pPr>
            <a:r>
              <a:t>SQL</a:t>
            </a:r>
          </a:p>
        </p:txBody>
      </p:sp>
      <p:pic>
        <p:nvPicPr>
          <p:cNvPr id="159" name="IMG_0123.png" descr="IMG_012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594436" y="3437767"/>
            <a:ext cx="2599726" cy="2599726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" name="IMG_0124.png" descr="IMG_012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549477" y="6833659"/>
            <a:ext cx="4689647" cy="2344824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" name="IMG_0125.png" descr="IMG_012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281586" y="9974650"/>
            <a:ext cx="3225427" cy="24211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 xmlns:m="http://schemas.openxmlformats.org/officeDocument/2006/math" xmlns:a14="http://schemas.microsoft.com/office/drawing/2010/main">
      <p:transition spd="fast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292FE"/>
            </a:gs>
            <a:gs pos="100000">
              <a:srgbClr val="D357F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1_Screenshot_2.png" descr="1_Screenshot_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479032" y="1601416"/>
            <a:ext cx="18362039" cy="11317407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Внутри телеграм бота"/>
          <p:cNvSpPr txBox="1">
            <a:spLocks noGrp="1"/>
          </p:cNvSpPr>
          <p:nvPr>
            <p:ph type="title" idx="4294967295"/>
          </p:nvPr>
        </p:nvSpPr>
        <p:spPr>
          <a:xfrm>
            <a:off x="1689100" y="220373"/>
            <a:ext cx="21005800" cy="138104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sz="7200" dirty="0" err="1"/>
              <a:t>Внутри</a:t>
            </a:r>
            <a:r>
              <a:rPr sz="7200" dirty="0"/>
              <a:t> </a:t>
            </a:r>
            <a:r>
              <a:rPr sz="7200" dirty="0" err="1"/>
              <a:t>телеграм</a:t>
            </a:r>
            <a:r>
              <a:rPr sz="7200" dirty="0"/>
              <a:t> </a:t>
            </a:r>
            <a:r>
              <a:rPr sz="7200" dirty="0" err="1"/>
              <a:t>бота</a:t>
            </a:r>
            <a:endParaRPr sz="7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 xmlns:m="http://schemas.openxmlformats.org/officeDocument/2006/math" xmlns:a14="http://schemas.microsoft.com/office/drawing/2010/main">
      <p:transition spd="fast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4A4C0"/>
            </a:gs>
            <a:gs pos="100000">
              <a:srgbClr val="EE719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Внутри базы данных"/>
          <p:cNvSpPr txBox="1">
            <a:spLocks noGrp="1"/>
          </p:cNvSpPr>
          <p:nvPr>
            <p:ph type="title" idx="4294967295"/>
          </p:nvPr>
        </p:nvSpPr>
        <p:spPr>
          <a:xfrm>
            <a:off x="1689100" y="355600"/>
            <a:ext cx="21005800" cy="138983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sz="7200" dirty="0" err="1"/>
              <a:t>Внутри</a:t>
            </a:r>
            <a:r>
              <a:rPr sz="7200" dirty="0"/>
              <a:t> </a:t>
            </a:r>
            <a:r>
              <a:rPr sz="7200" dirty="0" err="1"/>
              <a:t>базы</a:t>
            </a:r>
            <a:r>
              <a:rPr sz="7200" dirty="0"/>
              <a:t> </a:t>
            </a:r>
            <a:r>
              <a:rPr sz="7200" dirty="0" err="1"/>
              <a:t>данных</a:t>
            </a:r>
            <a:endParaRPr sz="7200" dirty="0"/>
          </a:p>
        </p:txBody>
      </p:sp>
      <p:pic>
        <p:nvPicPr>
          <p:cNvPr id="167" name="1_Screenshot_1.png" descr="1_Screenshot_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86944" y="2033464"/>
            <a:ext cx="19154128" cy="113094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 xmlns:m="http://schemas.openxmlformats.org/officeDocument/2006/math" xmlns:a14="http://schemas.microsoft.com/office/drawing/2010/main">
      <p:transition spd="fast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B5AF"/>
            </a:gs>
            <a:gs pos="100000">
              <a:srgbClr val="FF8C8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@BotUpbringer"/>
          <p:cNvSpPr txBox="1">
            <a:spLocks noGrp="1"/>
          </p:cNvSpPr>
          <p:nvPr>
            <p:ph type="title" idx="429496729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@BotUpbringer</a:t>
            </a:r>
          </a:p>
        </p:txBody>
      </p:sp>
      <p:pic>
        <p:nvPicPr>
          <p:cNvPr id="170" name="IMG_0111.png" descr="IMG_011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67226" y="2542253"/>
            <a:ext cx="12859118" cy="9644339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Бота можно легко найти введя в поиск telegram @botupbringer"/>
          <p:cNvSpPr txBox="1">
            <a:spLocks noGrp="1"/>
          </p:cNvSpPr>
          <p:nvPr>
            <p:ph type="body" sz="half" idx="4294967295"/>
          </p:nvPr>
        </p:nvSpPr>
        <p:spPr>
          <a:xfrm>
            <a:off x="14900705" y="2486991"/>
            <a:ext cx="8903051" cy="10621618"/>
          </a:xfrm>
          <a:prstGeom prst="rect">
            <a:avLst/>
          </a:prstGeom>
        </p:spPr>
        <p:txBody>
          <a:bodyPr>
            <a:normAutofit/>
          </a:bodyPr>
          <a:lstStyle>
            <a:lvl1pPr marL="920750" indent="-920750" algn="ctr">
              <a:lnSpc>
                <a:spcPct val="120000"/>
              </a:lnSpc>
              <a:spcBef>
                <a:spcPts val="6500"/>
              </a:spcBef>
              <a:buSzPct val="82000"/>
              <a:defRPr sz="80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pPr marL="0" indent="0">
              <a:buNone/>
            </a:pPr>
            <a:r>
              <a:rPr sz="7200" dirty="0" err="1">
                <a:solidFill>
                  <a:schemeClr val="tx1"/>
                </a:solidFill>
              </a:rPr>
              <a:t>Бота</a:t>
            </a:r>
            <a:r>
              <a:rPr sz="7200" dirty="0">
                <a:solidFill>
                  <a:schemeClr val="tx1"/>
                </a:solidFill>
              </a:rPr>
              <a:t> </a:t>
            </a:r>
            <a:r>
              <a:rPr sz="7200" dirty="0" err="1">
                <a:solidFill>
                  <a:schemeClr val="tx1"/>
                </a:solidFill>
              </a:rPr>
              <a:t>можно</a:t>
            </a:r>
            <a:r>
              <a:rPr sz="7200" dirty="0">
                <a:solidFill>
                  <a:schemeClr val="tx1"/>
                </a:solidFill>
              </a:rPr>
              <a:t> </a:t>
            </a:r>
            <a:r>
              <a:rPr sz="7200" dirty="0" err="1">
                <a:solidFill>
                  <a:schemeClr val="tx1"/>
                </a:solidFill>
              </a:rPr>
              <a:t>легко</a:t>
            </a:r>
            <a:r>
              <a:rPr sz="7200" dirty="0">
                <a:solidFill>
                  <a:schemeClr val="tx1"/>
                </a:solidFill>
              </a:rPr>
              <a:t> </a:t>
            </a:r>
            <a:r>
              <a:rPr sz="7200" dirty="0" err="1" smtClean="0">
                <a:solidFill>
                  <a:schemeClr val="tx1"/>
                </a:solidFill>
              </a:rPr>
              <a:t>найти</a:t>
            </a:r>
            <a:r>
              <a:rPr lang="en-US" sz="7200" dirty="0" smtClean="0">
                <a:solidFill>
                  <a:schemeClr val="tx1"/>
                </a:solidFill>
              </a:rPr>
              <a:t>,</a:t>
            </a:r>
            <a:r>
              <a:rPr sz="7200" dirty="0" smtClean="0">
                <a:solidFill>
                  <a:schemeClr val="tx1"/>
                </a:solidFill>
              </a:rPr>
              <a:t> </a:t>
            </a:r>
            <a:r>
              <a:rPr sz="7200" dirty="0" err="1">
                <a:solidFill>
                  <a:schemeClr val="tx1"/>
                </a:solidFill>
              </a:rPr>
              <a:t>введя</a:t>
            </a:r>
            <a:r>
              <a:rPr sz="7200" dirty="0">
                <a:solidFill>
                  <a:schemeClr val="tx1"/>
                </a:solidFill>
              </a:rPr>
              <a:t> в </a:t>
            </a:r>
            <a:r>
              <a:rPr sz="7200" dirty="0" err="1">
                <a:solidFill>
                  <a:schemeClr val="tx1"/>
                </a:solidFill>
              </a:rPr>
              <a:t>поиск</a:t>
            </a:r>
            <a:r>
              <a:rPr sz="7200" dirty="0">
                <a:solidFill>
                  <a:schemeClr val="tx1"/>
                </a:solidFill>
              </a:rPr>
              <a:t> telegram @</a:t>
            </a:r>
            <a:r>
              <a:rPr sz="7200" dirty="0" err="1">
                <a:solidFill>
                  <a:schemeClr val="tx1"/>
                </a:solidFill>
              </a:rPr>
              <a:t>botupbringer</a:t>
            </a:r>
            <a:endParaRPr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 xmlns:m="http://schemas.openxmlformats.org/officeDocument/2006/math" xmlns:a14="http://schemas.microsoft.com/office/drawing/2010/main">
      <p:transition spd="fast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D9A8"/>
            </a:gs>
            <a:gs pos="100000">
              <a:srgbClr val="FEB43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Нажав /start бот поприветствует Вас и расскажет, что он умеет"/>
          <p:cNvSpPr txBox="1">
            <a:spLocks noGrp="1"/>
          </p:cNvSpPr>
          <p:nvPr>
            <p:ph type="body" idx="4294967295"/>
          </p:nvPr>
        </p:nvSpPr>
        <p:spPr>
          <a:xfrm>
            <a:off x="-16554" y="-59117"/>
            <a:ext cx="10001166" cy="13834234"/>
          </a:xfrm>
          <a:prstGeom prst="rect">
            <a:avLst/>
          </a:prstGeom>
        </p:spPr>
        <p:txBody>
          <a:bodyPr/>
          <a:lstStyle>
            <a:lvl1pPr marL="920750" indent="-920750" algn="ctr">
              <a:lnSpc>
                <a:spcPct val="120000"/>
              </a:lnSpc>
              <a:spcBef>
                <a:spcPts val="6500"/>
              </a:spcBef>
              <a:buSzPct val="82000"/>
              <a:defRPr sz="80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pPr marL="0" indent="0">
              <a:buNone/>
            </a:pPr>
            <a:r>
              <a:rPr dirty="0" err="1">
                <a:solidFill>
                  <a:schemeClr val="tx1"/>
                </a:solidFill>
              </a:rPr>
              <a:t>Нажав</a:t>
            </a:r>
            <a:r>
              <a:rPr dirty="0">
                <a:solidFill>
                  <a:schemeClr val="tx1"/>
                </a:solidFill>
              </a:rPr>
              <a:t> /start </a:t>
            </a:r>
            <a:r>
              <a:rPr dirty="0" err="1">
                <a:solidFill>
                  <a:schemeClr val="tx1"/>
                </a:solidFill>
              </a:rPr>
              <a:t>бот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поприветствует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Вас</a:t>
            </a:r>
            <a:r>
              <a:rPr dirty="0">
                <a:solidFill>
                  <a:schemeClr val="tx1"/>
                </a:solidFill>
              </a:rPr>
              <a:t> и </a:t>
            </a:r>
            <a:r>
              <a:rPr dirty="0" err="1">
                <a:solidFill>
                  <a:schemeClr val="tx1"/>
                </a:solidFill>
              </a:rPr>
              <a:t>расскажет</a:t>
            </a:r>
            <a:r>
              <a:rPr dirty="0">
                <a:solidFill>
                  <a:schemeClr val="tx1"/>
                </a:solidFill>
              </a:rPr>
              <a:t>, </a:t>
            </a:r>
            <a:r>
              <a:rPr dirty="0" err="1">
                <a:solidFill>
                  <a:schemeClr val="tx1"/>
                </a:solidFill>
              </a:rPr>
              <a:t>что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он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умеет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174" name="IMG_0112.png" descr="IMG_011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48663" y="1629205"/>
            <a:ext cx="12924386" cy="96932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 xmlns:m="http://schemas.openxmlformats.org/officeDocument/2006/math" xmlns:a14="http://schemas.microsoft.com/office/drawing/2010/main">
      <p:transition spd="fast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BB9"/>
            </a:gs>
            <a:gs pos="100000">
              <a:srgbClr val="FFF76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Бот умеет считать эффективность, а также показывает рейтинг педагогов"/>
          <p:cNvSpPr txBox="1">
            <a:spLocks noGrp="1"/>
          </p:cNvSpPr>
          <p:nvPr>
            <p:ph type="body" idx="4294967295"/>
          </p:nvPr>
        </p:nvSpPr>
        <p:spPr>
          <a:xfrm>
            <a:off x="14280232" y="881337"/>
            <a:ext cx="9001000" cy="11449272"/>
          </a:xfrm>
          <a:prstGeom prst="rect">
            <a:avLst/>
          </a:prstGeom>
        </p:spPr>
        <p:txBody>
          <a:bodyPr/>
          <a:lstStyle>
            <a:lvl1pPr marL="920750" indent="-920750" algn="ctr">
              <a:lnSpc>
                <a:spcPct val="120000"/>
              </a:lnSpc>
              <a:spcBef>
                <a:spcPts val="6500"/>
              </a:spcBef>
              <a:buSzPct val="82000"/>
              <a:defRPr sz="80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pPr marL="0" indent="0">
              <a:buNone/>
            </a:pPr>
            <a:r>
              <a:rPr dirty="0" err="1">
                <a:solidFill>
                  <a:schemeClr val="tx1"/>
                </a:solidFill>
              </a:rPr>
              <a:t>Бот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умеет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считать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эффективность</a:t>
            </a:r>
            <a:r>
              <a:rPr dirty="0">
                <a:solidFill>
                  <a:schemeClr val="tx1"/>
                </a:solidFill>
              </a:rPr>
              <a:t>, а </a:t>
            </a:r>
            <a:r>
              <a:rPr dirty="0" err="1">
                <a:solidFill>
                  <a:schemeClr val="tx1"/>
                </a:solidFill>
              </a:rPr>
              <a:t>также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показывает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рейтинг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педагогов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177" name="IMG_0115.jpeg" descr="IMG_011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82888" y="1313384"/>
            <a:ext cx="10009112" cy="1128375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 xmlns:m="http://schemas.openxmlformats.org/officeDocument/2006/math" xmlns:a14="http://schemas.microsoft.com/office/drawing/2010/main">
      <p:transition spd="fast">
        <p:fade/>
      </p:transition>
    </mc:Fallback>
  </mc:AlternateContent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169</Words>
  <Application>Microsoft Office PowerPoint</Application>
  <PresentationFormat>Произвольный</PresentationFormat>
  <Paragraphs>35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White</vt:lpstr>
      <vt:lpstr>Использование возможностей ИКТ по повышению эффективности педагогов</vt:lpstr>
      <vt:lpstr>Использование экрана эффективности</vt:lpstr>
      <vt:lpstr>Использование телеграмм-канала</vt:lpstr>
      <vt:lpstr>Необходимые умения</vt:lpstr>
      <vt:lpstr>Внутри телеграм бота</vt:lpstr>
      <vt:lpstr>Внутри базы данных</vt:lpstr>
      <vt:lpstr>@BotUpbringer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возможностей ИКТ по повышению эффективности педагогов</dc:title>
  <dc:creator>User</dc:creator>
  <cp:lastModifiedBy>Nick Kurtsov</cp:lastModifiedBy>
  <cp:revision>17</cp:revision>
  <dcterms:modified xsi:type="dcterms:W3CDTF">2021-03-18T06:03:54Z</dcterms:modified>
</cp:coreProperties>
</file>