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302" r:id="rId3"/>
    <p:sldId id="260" r:id="rId4"/>
    <p:sldId id="305" r:id="rId5"/>
    <p:sldId id="306" r:id="rId6"/>
    <p:sldId id="307" r:id="rId7"/>
    <p:sldId id="308" r:id="rId8"/>
    <p:sldId id="321" r:id="rId9"/>
    <p:sldId id="309" r:id="rId10"/>
    <p:sldId id="310" r:id="rId11"/>
    <p:sldId id="314" r:id="rId12"/>
    <p:sldId id="318" r:id="rId13"/>
    <p:sldId id="311" r:id="rId14"/>
    <p:sldId id="319" r:id="rId15"/>
    <p:sldId id="294" r:id="rId16"/>
    <p:sldId id="295"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413" autoAdjust="0"/>
  </p:normalViewPr>
  <p:slideViewPr>
    <p:cSldViewPr>
      <p:cViewPr varScale="1">
        <p:scale>
          <a:sx n="72" d="100"/>
          <a:sy n="72" d="100"/>
        </p:scale>
        <p:origin x="2118"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246848-2E63-4DA8-87F2-FE449EBFD6E0}" type="datetimeFigureOut">
              <a:rPr lang="ru-RU" smtClean="0"/>
              <a:t>17.03.2021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58B0D7-49AD-4DE6-AF75-7D977B38B64C}" type="slidenum">
              <a:rPr lang="ru-RU" smtClean="0"/>
              <a:t>‹#›</a:t>
            </a:fld>
            <a:endParaRPr lang="ru-RU"/>
          </a:p>
        </p:txBody>
      </p:sp>
    </p:spTree>
    <p:extLst>
      <p:ext uri="{BB962C8B-B14F-4D97-AF65-F5344CB8AC3E}">
        <p14:creationId xmlns:p14="http://schemas.microsoft.com/office/powerpoint/2010/main" val="297712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file:///C:\Users\User\Desktop\professionalnoe-razvitie-pedagoga-v-usloviyah-sotsiokulturnoy-razvivayushey-sred-obrazovatelnoy-organizatsii.pdf"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fundamental-research.ru/ru/article/view?id=32113"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studwood.ru/1066959/pedagogika/normativno_pravovye_dokumenty_reguliruyuschie_deyatelnost_pedagogicheskih_rabotnikov_doshkolnoy_obrazovatelnoy"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studwood.ru/1066959/pedagogika/normativno_pravovye_dokumenty_reguliruyuschie_deyatelnost_pedagogicheskih_rabotnikov_doshkolnoy_obrazovatelnoy"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studwood.ru/1066959/pedagogika/normativno_pravovye_dokumenty_reguliruyuschie_deyatelnost_pedagogicheskih_rabotnikov_doshkolnoy_obrazovatelnoy"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maam.ru/detskijsad/referat-po-pedagogike-tema-sovremenye-trebovanija-k-vospitatelyu-doshkolnoi-obrazovatelnoi-organizaci-v-period-vnedrenija-p.html" TargetMode="External"/><Relationship Id="rId5" Type="http://schemas.openxmlformats.org/officeDocument/2006/relationships/hyperlink" Target="https://scienceforum.ru/2017/article/2017033267" TargetMode="External"/><Relationship Id="rId4" Type="http://schemas.openxmlformats.org/officeDocument/2006/relationships/hyperlink" Target="https://www.informio.ru/publications/id3158"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file:///C:\Users\User\Desktop\professionalnoe-razvitie-pedagoga-v-usloviyah-sotsiokulturnoy-razvivayushey-sred-obrazovatelnoy-organizatsii"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file:///C:\Users\User\Desktop\professionalnoe-razvitie-pedagoga-v-usloviyah-sotsiokulturnoy-razvivayushey-sred-obrazovatelnoy-organizatsii"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s://infourok.ru/obrazovatelnaya-sreda-eyo-opredelenie-i-komponenti-3104958" TargetMode="External"/><Relationship Id="rId4" Type="http://schemas.openxmlformats.org/officeDocument/2006/relationships/hyperlink" Target="https://www.studocu.com/ru/document/rgpu-im-gertsena/vozrastnaya-psikhologiya/drugoe/motivatsiya-professional&#1100;noy-deyatel&#1100;nosti-pedagoga/549196/view"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НОВЫЕ ЗАДАЧИ, ПОСТАВЛЕННЫЕ ПЕРЕД СИСТЕМОЙ ОБРАЗОВАНИЯ, ПРЕДЪЯВЛЯЮТ ВЫСОКИЕ ТРЕБОВАНИЯ К ПРОФЕССИОНАЛИЗМУ И ПОСТОЯННОМУ РАЗВИТИЮ ПЕДАГОГА, СОВЕРШЕНСТВОВАНИЮ ЕГО ПРОФЕССИОНАЛЬНОЙ ДЕЯТЕЛЬНОСТИ В СОВРЕМЕННОЙ ОБРАЗОВАТЕЛЬНОЙ ОРГАНИЗАЦИИ.</a:t>
            </a:r>
          </a:p>
          <a:p>
            <a:endParaRPr lang="ru-RU" sz="800" b="1" kern="1200" dirty="0" smtClean="0">
              <a:solidFill>
                <a:schemeClr val="tx1"/>
              </a:solidFill>
              <a:effectLst/>
              <a:latin typeface="+mn-lt"/>
              <a:ea typeface="+mn-ea"/>
              <a:cs typeface="+mn-cs"/>
            </a:endParaRPr>
          </a:p>
          <a:p>
            <a:r>
              <a:rPr lang="ru-RU" sz="800" b="1" kern="1200" dirty="0" smtClean="0">
                <a:solidFill>
                  <a:schemeClr val="tx1"/>
                </a:solidFill>
                <a:effectLst/>
                <a:latin typeface="+mn-lt"/>
                <a:ea typeface="+mn-ea"/>
                <a:cs typeface="+mn-cs"/>
              </a:rPr>
              <a:t>[</a:t>
            </a:r>
            <a:r>
              <a:rPr lang="ru-RU" sz="800" b="1" i="1" kern="1200" dirty="0" smtClean="0">
                <a:solidFill>
                  <a:schemeClr val="tx1"/>
                </a:solidFill>
                <a:effectLst/>
                <a:latin typeface="+mn-lt"/>
                <a:ea typeface="+mn-ea"/>
                <a:cs typeface="+mn-cs"/>
              </a:rPr>
              <a:t>Электронный ресурс] </a:t>
            </a:r>
            <a:r>
              <a:rPr lang="en-US" sz="800" b="1" i="1" u="none" strike="noStrike" kern="1200" dirty="0" smtClean="0">
                <a:solidFill>
                  <a:schemeClr val="tx1"/>
                </a:solidFill>
                <a:effectLst/>
                <a:latin typeface="+mn-lt"/>
                <a:ea typeface="+mn-ea"/>
                <a:cs typeface="+mn-cs"/>
                <a:hlinkClick r:id="rId3"/>
              </a:rPr>
              <a:t>file</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smtClean="0">
                <a:solidFill>
                  <a:schemeClr val="tx1"/>
                </a:solidFill>
                <a:effectLst/>
                <a:latin typeface="+mn-lt"/>
                <a:ea typeface="+mn-ea"/>
                <a:cs typeface="+mn-cs"/>
                <a:hlinkClick r:id="rId3"/>
              </a:rPr>
              <a:t>C</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smtClean="0">
                <a:solidFill>
                  <a:schemeClr val="tx1"/>
                </a:solidFill>
                <a:effectLst/>
                <a:latin typeface="+mn-lt"/>
                <a:ea typeface="+mn-ea"/>
                <a:cs typeface="+mn-cs"/>
                <a:hlinkClick r:id="rId3"/>
              </a:rPr>
              <a:t>Users</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smtClean="0">
                <a:solidFill>
                  <a:schemeClr val="tx1"/>
                </a:solidFill>
                <a:effectLst/>
                <a:latin typeface="+mn-lt"/>
                <a:ea typeface="+mn-ea"/>
                <a:cs typeface="+mn-cs"/>
                <a:hlinkClick r:id="rId3"/>
              </a:rPr>
              <a:t>User</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smtClean="0">
                <a:solidFill>
                  <a:schemeClr val="tx1"/>
                </a:solidFill>
                <a:effectLst/>
                <a:latin typeface="+mn-lt"/>
                <a:ea typeface="+mn-ea"/>
                <a:cs typeface="+mn-cs"/>
                <a:hlinkClick r:id="rId3"/>
              </a:rPr>
              <a:t>Desktop</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err="1" smtClean="0">
                <a:solidFill>
                  <a:schemeClr val="tx1"/>
                </a:solidFill>
                <a:effectLst/>
                <a:latin typeface="+mn-lt"/>
                <a:ea typeface="+mn-ea"/>
                <a:cs typeface="+mn-cs"/>
                <a:hlinkClick r:id="rId3"/>
              </a:rPr>
              <a:t>professionalnoe</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err="1" smtClean="0">
                <a:solidFill>
                  <a:schemeClr val="tx1"/>
                </a:solidFill>
                <a:effectLst/>
                <a:latin typeface="+mn-lt"/>
                <a:ea typeface="+mn-ea"/>
                <a:cs typeface="+mn-cs"/>
                <a:hlinkClick r:id="rId3"/>
              </a:rPr>
              <a:t>razvitie</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err="1" smtClean="0">
                <a:solidFill>
                  <a:schemeClr val="tx1"/>
                </a:solidFill>
                <a:effectLst/>
                <a:latin typeface="+mn-lt"/>
                <a:ea typeface="+mn-ea"/>
                <a:cs typeface="+mn-cs"/>
                <a:hlinkClick r:id="rId3"/>
              </a:rPr>
              <a:t>pedagoga</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smtClean="0">
                <a:solidFill>
                  <a:schemeClr val="tx1"/>
                </a:solidFill>
                <a:effectLst/>
                <a:latin typeface="+mn-lt"/>
                <a:ea typeface="+mn-ea"/>
                <a:cs typeface="+mn-cs"/>
                <a:hlinkClick r:id="rId3"/>
              </a:rPr>
              <a:t>v</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err="1" smtClean="0">
                <a:solidFill>
                  <a:schemeClr val="tx1"/>
                </a:solidFill>
                <a:effectLst/>
                <a:latin typeface="+mn-lt"/>
                <a:ea typeface="+mn-ea"/>
                <a:cs typeface="+mn-cs"/>
                <a:hlinkClick r:id="rId3"/>
              </a:rPr>
              <a:t>usloviyah</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err="1" smtClean="0">
                <a:solidFill>
                  <a:schemeClr val="tx1"/>
                </a:solidFill>
                <a:effectLst/>
                <a:latin typeface="+mn-lt"/>
                <a:ea typeface="+mn-ea"/>
                <a:cs typeface="+mn-cs"/>
                <a:hlinkClick r:id="rId3"/>
              </a:rPr>
              <a:t>sotsiokulturnoy</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err="1" smtClean="0">
                <a:solidFill>
                  <a:schemeClr val="tx1"/>
                </a:solidFill>
                <a:effectLst/>
                <a:latin typeface="+mn-lt"/>
                <a:ea typeface="+mn-ea"/>
                <a:cs typeface="+mn-cs"/>
                <a:hlinkClick r:id="rId3"/>
              </a:rPr>
              <a:t>razvivayushey</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err="1" smtClean="0">
                <a:solidFill>
                  <a:schemeClr val="tx1"/>
                </a:solidFill>
                <a:effectLst/>
                <a:latin typeface="+mn-lt"/>
                <a:ea typeface="+mn-ea"/>
                <a:cs typeface="+mn-cs"/>
                <a:hlinkClick r:id="rId3"/>
              </a:rPr>
              <a:t>sred</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err="1" smtClean="0">
                <a:solidFill>
                  <a:schemeClr val="tx1"/>
                </a:solidFill>
                <a:effectLst/>
                <a:latin typeface="+mn-lt"/>
                <a:ea typeface="+mn-ea"/>
                <a:cs typeface="+mn-cs"/>
                <a:hlinkClick r:id="rId3"/>
              </a:rPr>
              <a:t>obrazovatelnoy</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err="1" smtClean="0">
                <a:solidFill>
                  <a:schemeClr val="tx1"/>
                </a:solidFill>
                <a:effectLst/>
                <a:latin typeface="+mn-lt"/>
                <a:ea typeface="+mn-ea"/>
                <a:cs typeface="+mn-cs"/>
                <a:hlinkClick r:id="rId3"/>
              </a:rPr>
              <a:t>organizatsii</a:t>
            </a:r>
            <a:r>
              <a:rPr lang="ru-RU" sz="800" b="1" i="1" u="none" strike="noStrike" kern="1200" dirty="0" smtClean="0">
                <a:solidFill>
                  <a:schemeClr val="tx1"/>
                </a:solidFill>
                <a:effectLst/>
                <a:latin typeface="+mn-lt"/>
                <a:ea typeface="+mn-ea"/>
                <a:cs typeface="+mn-cs"/>
                <a:hlinkClick r:id="rId3"/>
              </a:rPr>
              <a:t>.</a:t>
            </a:r>
            <a:r>
              <a:rPr lang="en-US" sz="800" b="1" i="1" u="none" strike="noStrike" kern="1200" dirty="0" smtClean="0">
                <a:solidFill>
                  <a:schemeClr val="tx1"/>
                </a:solidFill>
                <a:effectLst/>
                <a:latin typeface="+mn-lt"/>
                <a:ea typeface="+mn-ea"/>
                <a:cs typeface="+mn-cs"/>
                <a:hlinkClick r:id="rId3"/>
              </a:rPr>
              <a:t>pdf</a:t>
            </a:r>
            <a:r>
              <a:rPr lang="ru-RU" sz="800" b="1" i="1" kern="1200" dirty="0" smtClean="0">
                <a:solidFill>
                  <a:schemeClr val="tx1"/>
                </a:solidFill>
                <a:effectLst/>
                <a:latin typeface="+mn-lt"/>
                <a:ea typeface="+mn-ea"/>
                <a:cs typeface="+mn-cs"/>
              </a:rPr>
              <a:t>] (Дата обращения 23.03.2020 г.)</a:t>
            </a:r>
            <a:endParaRPr lang="ru-RU" sz="8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 </a:t>
            </a:r>
            <a:endParaRPr lang="ru-RU" dirty="0" smtClean="0"/>
          </a:p>
          <a:p>
            <a:r>
              <a:rPr lang="ru-RU" dirty="0" smtClean="0"/>
              <a:t>КАЧЕСТВО ПРОФЕССИОНАЛЬНОЙ ДЕЯТЕЛЬНОСТИ.</a:t>
            </a:r>
            <a:r>
              <a:rPr lang="ru-RU" baseline="0" dirty="0" smtClean="0"/>
              <a:t>  </a:t>
            </a:r>
          </a:p>
          <a:p>
            <a:r>
              <a:rPr lang="ru-RU" baseline="0" dirty="0" smtClean="0"/>
              <a:t>КАК ЕГО ОПРЕДЕЛИТЬ, КАК ИЗМЕРИТЬ? </a:t>
            </a:r>
          </a:p>
          <a:p>
            <a:r>
              <a:rPr lang="ru-RU" baseline="0" dirty="0" smtClean="0"/>
              <a:t>ПО КАКИМ КРИТЕРИЯМ ОЦЕНИВАТЬ? ЭТА ТЕМА АКТУАЛЬНО НА СОВРЕМЕННОМ ЭТАПЕ.</a:t>
            </a:r>
          </a:p>
          <a:p>
            <a:endParaRPr lang="ru-RU" dirty="0" smtClean="0"/>
          </a:p>
          <a:p>
            <a:r>
              <a:rPr lang="ru-RU" dirty="0" smtClean="0"/>
              <a:t>И ГЛАВНОЕ, С ЧЕМ МЫ СТАЛКИВАЕМСЯ В СВОЕЙ ДЕЯТЕЛЬНОСТИ ПОСТОЯННО - </a:t>
            </a:r>
            <a:r>
              <a:rPr lang="ru-RU" b="1" u="sng" dirty="0" smtClean="0"/>
              <a:t>К</a:t>
            </a:r>
            <a:r>
              <a:rPr lang="ru-RU" b="1" u="sng" baseline="0" dirty="0" smtClean="0"/>
              <a:t>АК ЗАМОТИВИРОВАТЬ ПЕДАГОГА ПОВЫШАТЬ СВОЙ ПРОФЕССИОНАЛИЗМ</a:t>
            </a:r>
            <a:r>
              <a:rPr lang="ru-RU" baseline="0" dirty="0" smtClean="0"/>
              <a:t>. </a:t>
            </a:r>
          </a:p>
          <a:p>
            <a:r>
              <a:rPr lang="ru-RU" baseline="0" dirty="0" smtClean="0"/>
              <a:t>КАК ВЫСТРОИТЬ ТАКУЮ СИСТЕМУ ПОВЫШЕНИЯ КАЧЕСТВА ПРОФЕССИОНАЛЬНОЙ ДЕЯТЕЛЬНОСТИ, КОТОРАЯ БУДЕТ СТАБИЛЬНО ФУНКЦИОНИРОВАТЬ,  А ГЛАВНОЕ ДАВАТЬ РЕЗУЛЬТАТЫ? </a:t>
            </a:r>
            <a:endParaRPr lang="ru-RU" baseline="0" dirty="0" smtClean="0"/>
          </a:p>
        </p:txBody>
      </p:sp>
      <p:sp>
        <p:nvSpPr>
          <p:cNvPr id="4" name="Номер слайда 3"/>
          <p:cNvSpPr>
            <a:spLocks noGrp="1"/>
          </p:cNvSpPr>
          <p:nvPr>
            <p:ph type="sldNum" sz="quarter" idx="10"/>
          </p:nvPr>
        </p:nvSpPr>
        <p:spPr/>
        <p:txBody>
          <a:bodyPr/>
          <a:lstStyle/>
          <a:p>
            <a:fld id="{A758B0D7-49AD-4DE6-AF75-7D977B38B64C}" type="slidenum">
              <a:rPr lang="ru-RU" smtClean="0"/>
              <a:t>1</a:t>
            </a:fld>
            <a:endParaRPr lang="ru-RU"/>
          </a:p>
        </p:txBody>
      </p:sp>
    </p:spTree>
    <p:extLst>
      <p:ext uri="{BB962C8B-B14F-4D97-AF65-F5344CB8AC3E}">
        <p14:creationId xmlns:p14="http://schemas.microsoft.com/office/powerpoint/2010/main" val="4126538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rtl="0" eaLnBrk="1" latinLnBrk="0" hangingPunct="1"/>
            <a:r>
              <a:rPr lang="ru-RU" sz="1200" i="0" kern="1200" dirty="0" smtClean="0">
                <a:solidFill>
                  <a:schemeClr val="tx1"/>
                </a:solidFill>
                <a:effectLst/>
                <a:latin typeface="+mn-lt"/>
                <a:ea typeface="+mn-ea"/>
                <a:cs typeface="+mn-cs"/>
              </a:rPr>
              <a:t>ВТОРАЯ ГРУППА ПОКАЗАТЕЛЕЙ</a:t>
            </a:r>
            <a:r>
              <a:rPr lang="ru-RU" sz="1200" i="0" kern="1200" baseline="0" dirty="0" smtClean="0">
                <a:solidFill>
                  <a:schemeClr val="tx1"/>
                </a:solidFill>
                <a:effectLst/>
                <a:latin typeface="+mn-lt"/>
                <a:ea typeface="+mn-ea"/>
                <a:cs typeface="+mn-cs"/>
              </a:rPr>
              <a:t> - ЭТО ПОКАЗАТЕЛИ ВЛИЯЮЩИЕ НА УСТАНОВЛЕНИЕ КВАЛИФИКАЦИОННОЙ КАТЕГОРИИ.  ОНИ ТРЕБУЮТ ОСМЫСЛЕННОГО ПОДХОДА К ИХ РЕАЛИЗАЦИИ, ОНИ НАИБОЛЕЕ </a:t>
            </a:r>
            <a:r>
              <a:rPr lang="ru-RU" sz="1200" b="1" i="0" u="sng" kern="1200" baseline="0" dirty="0" smtClean="0">
                <a:solidFill>
                  <a:srgbClr val="FF0000"/>
                </a:solidFill>
                <a:effectLst/>
                <a:latin typeface="+mn-lt"/>
                <a:ea typeface="+mn-ea"/>
                <a:cs typeface="+mn-cs"/>
              </a:rPr>
              <a:t>ЭНЕРГОЗАТРАТНЫ</a:t>
            </a:r>
            <a:r>
              <a:rPr lang="ru-RU" sz="1200" b="1" i="0" u="sng" kern="1200" baseline="0" dirty="0" smtClean="0">
                <a:solidFill>
                  <a:schemeClr val="tx1"/>
                </a:solidFill>
                <a:effectLst/>
                <a:latin typeface="+mn-lt"/>
                <a:ea typeface="+mn-ea"/>
                <a:cs typeface="+mn-cs"/>
              </a:rPr>
              <a:t> </a:t>
            </a:r>
            <a:r>
              <a:rPr lang="ru-RU" sz="1200" i="0" kern="1200" baseline="0" dirty="0" smtClean="0">
                <a:solidFill>
                  <a:schemeClr val="tx1"/>
                </a:solidFill>
                <a:effectLst/>
                <a:latin typeface="+mn-lt"/>
                <a:ea typeface="+mn-ea"/>
                <a:cs typeface="+mn-cs"/>
              </a:rPr>
              <a:t>И ТРУДОЕМКИ….</a:t>
            </a:r>
            <a:endParaRPr lang="ru-RU" i="0" dirty="0"/>
          </a:p>
        </p:txBody>
      </p:sp>
      <p:sp>
        <p:nvSpPr>
          <p:cNvPr id="4" name="Номер слайда 3"/>
          <p:cNvSpPr>
            <a:spLocks noGrp="1"/>
          </p:cNvSpPr>
          <p:nvPr>
            <p:ph type="sldNum" sz="quarter" idx="10"/>
          </p:nvPr>
        </p:nvSpPr>
        <p:spPr/>
        <p:txBody>
          <a:bodyPr/>
          <a:lstStyle/>
          <a:p>
            <a:fld id="{A758B0D7-49AD-4DE6-AF75-7D977B38B64C}" type="slidenum">
              <a:rPr lang="ru-RU" smtClean="0"/>
              <a:t>10</a:t>
            </a:fld>
            <a:endParaRPr lang="ru-RU"/>
          </a:p>
        </p:txBody>
      </p:sp>
    </p:spTree>
    <p:extLst>
      <p:ext uri="{BB962C8B-B14F-4D97-AF65-F5344CB8AC3E}">
        <p14:creationId xmlns:p14="http://schemas.microsoft.com/office/powerpoint/2010/main" val="3965355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dirty="0" smtClean="0">
                <a:latin typeface="Comic Sans MS" panose="030F0702030302020204" pitchFamily="66" charset="0"/>
              </a:rPr>
              <a:t>ПРОЕКТИРОВАНИЕ ОБРАЗОВАТЕЛЬНОЙ СРЕДЫ ПОЗВОЛЯЕТ ЛОГИЧЕСКИ ВЫСТРОИТЬ СИСТЕМУ ДЕЙСТВИЙ, УВИДЕТЬ И СФОРМУЛИРОВАТЬ АКТУАЛЬНЫЕ ПОТРЕБНОСТИ, УДОВЛЕТВОРИТЬ ИХ, А ТАКЖЕ ВЫЯВИТЬ ИЛИ (И) ПРЕДОТВРАТИТЬ ПРОБЛЕМЫ В СФЕРЕ ОБРАЗОВАНИЯ. БЛАГОДАРЯ ПРОЕКТИРОВАНИЮ ОБРАЗОВАТЕЛЬНАЯ СРЕДА ПРЕВРАЩАЕТСЯ В ЕДИНУЮ НЕПРОТИВОРЕЧИВУЮ СИСТЕМУ, КОТОРОЙ МОЖНО УПРАВЛЯТЬ.</a:t>
            </a:r>
          </a:p>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ПЕДАГОГУ НЕОБХОДИМО ВЫБРАТЬ И СПЛАНИРОВАТЬ НАПРАВЛЕНИЕ СВОЕЙ ДЕЯТЕЛЬНОСТИ. КАКИЕ –ТО ПОКАЗАТЕЛИ УЖЕ ЕСТЬ В АРСЕНАЛЕ КАЖДОГО ОТДЕЛЬНО ВЗЯТОГО ПЕДАГОГА, КАКИЕ – ВТОРОСТЕПЕННЫ И НЕ ТРЕБУЮТ ВРЕМЕНИ И УСИЛИЙ, КАКИЕ – ТО МОЖНО РЕАЛИЗОВАТЬ ЛИШЬ ТЩАТЕЛЬНО ГОТОВЯСЬ.</a:t>
            </a:r>
          </a:p>
          <a:p>
            <a:endParaRPr lang="ru-RU" dirty="0" smtClean="0"/>
          </a:p>
          <a:p>
            <a:endParaRPr lang="ru-RU" dirty="0"/>
          </a:p>
        </p:txBody>
      </p:sp>
      <p:sp>
        <p:nvSpPr>
          <p:cNvPr id="4" name="Номер слайда 3"/>
          <p:cNvSpPr>
            <a:spLocks noGrp="1"/>
          </p:cNvSpPr>
          <p:nvPr>
            <p:ph type="sldNum" sz="quarter" idx="10"/>
          </p:nvPr>
        </p:nvSpPr>
        <p:spPr/>
        <p:txBody>
          <a:bodyPr/>
          <a:lstStyle/>
          <a:p>
            <a:fld id="{A758B0D7-49AD-4DE6-AF75-7D977B38B64C}" type="slidenum">
              <a:rPr lang="ru-RU" smtClean="0"/>
              <a:t>11</a:t>
            </a:fld>
            <a:endParaRPr lang="ru-RU"/>
          </a:p>
        </p:txBody>
      </p:sp>
    </p:spTree>
    <p:extLst>
      <p:ext uri="{BB962C8B-B14F-4D97-AF65-F5344CB8AC3E}">
        <p14:creationId xmlns:p14="http://schemas.microsoft.com/office/powerpoint/2010/main" val="4056979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РАССМОТРИМ ПРИМЕРНЫЙ ПЛАН УЧАСТИЯ</a:t>
            </a:r>
            <a:r>
              <a:rPr lang="ru-RU" baseline="0" dirty="0" smtClean="0"/>
              <a:t> В ЕЖЕГОДНЫХ КОНКУРСАХ. В ТАБЛИЦЕ ПРЕДСТАВЛЕН ПРИМЕРНЫЙ ПЕРЕЧЕНЬ ЕЖЕГОДНЫХ КОНКУРСОВ, ПРОВОДИМЫХ В МУНИЦИПАЛИТЕТЕ. ПРОАНАЛИЗИРОВАВ СВОИ ВОЗМОЖНОСТИ НЕОБХОДИМО ВЫБРАТЬ ТЕ КОНКУРСЫ, В КОТОРЫХ ВОЗМОЖНО ПРИНЯТЬ УЧАСТИЕ И ДОСТИГНУТЬ НАИЛУЧШЕГО РЕЗУЛЬТАТА.</a:t>
            </a:r>
          </a:p>
          <a:p>
            <a:pPr marL="0" marR="0" indent="0" algn="l" defTabSz="914400" rtl="0" eaLnBrk="1" fontAlgn="auto" latinLnBrk="0" hangingPunct="1">
              <a:lnSpc>
                <a:spcPct val="100000"/>
              </a:lnSpc>
              <a:spcBef>
                <a:spcPts val="0"/>
              </a:spcBef>
              <a:spcAft>
                <a:spcPts val="0"/>
              </a:spcAft>
              <a:buClrTx/>
              <a:buSzTx/>
              <a:buFontTx/>
              <a:buNone/>
              <a:tabLst/>
              <a:defRPr/>
            </a:pPr>
            <a:r>
              <a:rPr lang="ru-RU" baseline="0" dirty="0" smtClean="0"/>
              <a:t>АНАЛОГИЧНО ОПРЕДЕЛЯЕМ ГРУППУ ПОКАЗАТЕЛЕЙ КАЧЕСТВО КОТОРЫХ НЕОБХОДИМО ПОВЫСИТЬ. </a:t>
            </a:r>
            <a:r>
              <a:rPr lang="ru-RU" sz="1200" kern="1200" dirty="0" smtClean="0">
                <a:solidFill>
                  <a:schemeClr val="tx1"/>
                </a:solidFill>
                <a:effectLst/>
                <a:latin typeface="+mn-lt"/>
                <a:ea typeface="+mn-ea"/>
                <a:cs typeface="+mn-cs"/>
              </a:rPr>
              <a:t>НАПРИМЕР: СНИЖЕНИЕ УРОВНЯ ЗАБОЛЕВАЕМОСТИ В ГРУППЕ, </a:t>
            </a:r>
            <a:r>
              <a:rPr lang="ru-RU" sz="1200" kern="1200" smtClean="0">
                <a:solidFill>
                  <a:schemeClr val="tx1"/>
                </a:solidFill>
                <a:effectLst/>
                <a:latin typeface="+mn-lt"/>
                <a:ea typeface="+mn-ea"/>
                <a:cs typeface="+mn-cs"/>
              </a:rPr>
              <a:t>УЧАСТИЕ В КОНКУРСЕ </a:t>
            </a:r>
            <a:r>
              <a:rPr lang="ru-RU" sz="1200" kern="1200" dirty="0" smtClean="0">
                <a:solidFill>
                  <a:schemeClr val="tx1"/>
                </a:solidFill>
                <a:effectLst/>
                <a:latin typeface="+mn-lt"/>
                <a:ea typeface="+mn-ea"/>
                <a:cs typeface="+mn-cs"/>
              </a:rPr>
              <a:t>И ПОДГОТОВКА СТАТЬИ.   </a:t>
            </a:r>
          </a:p>
          <a:p>
            <a:endParaRPr lang="ru-RU" dirty="0"/>
          </a:p>
        </p:txBody>
      </p:sp>
      <p:sp>
        <p:nvSpPr>
          <p:cNvPr id="4" name="Номер слайда 3"/>
          <p:cNvSpPr>
            <a:spLocks noGrp="1"/>
          </p:cNvSpPr>
          <p:nvPr>
            <p:ph type="sldNum" sz="quarter" idx="10"/>
          </p:nvPr>
        </p:nvSpPr>
        <p:spPr/>
        <p:txBody>
          <a:bodyPr/>
          <a:lstStyle/>
          <a:p>
            <a:fld id="{A758B0D7-49AD-4DE6-AF75-7D977B38B64C}" type="slidenum">
              <a:rPr lang="ru-RU" smtClean="0"/>
              <a:t>12</a:t>
            </a:fld>
            <a:endParaRPr lang="ru-RU"/>
          </a:p>
        </p:txBody>
      </p:sp>
    </p:spTree>
    <p:extLst>
      <p:ext uri="{BB962C8B-B14F-4D97-AF65-F5344CB8AC3E}">
        <p14:creationId xmlns:p14="http://schemas.microsoft.com/office/powerpoint/2010/main" val="1428339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rtl="0" eaLnBrk="1" latinLnBrk="0" hangingPunct="1"/>
            <a:r>
              <a:rPr lang="ru-RU" sz="1200" kern="1200" dirty="0" smtClean="0">
                <a:solidFill>
                  <a:schemeClr val="tx1"/>
                </a:solidFill>
                <a:effectLst/>
                <a:latin typeface="+mn-lt"/>
                <a:ea typeface="+mn-ea"/>
                <a:cs typeface="+mn-cs"/>
              </a:rPr>
              <a:t>ВЫБРАВ ГРУППУ ПОКАЗАТЕЛЕЙ ВОЗМОЖНО ОПТИМИЗИРОВАТЬ ПРОЦЕСС ЛИЧНОСТНО-ПРОФЕССИОНАЛЬНОГО САМОРАЗВИТИЯ ПЕДАГОГА В УСЛОВИЯХ ОБРАЗОВАТЕЛЬНОЙ СРЕДЫ ДОШКОЛЬНОЙ ОБРАЗОВАТЕЛЬНОЙ ОРГАНИЗАЦИИ. </a:t>
            </a:r>
          </a:p>
          <a:p>
            <a:pPr rtl="0" eaLnBrk="1" latinLnBrk="0" hangingPunct="1"/>
            <a:endParaRPr lang="ru-RU" sz="1200" kern="1200" dirty="0" smtClean="0">
              <a:solidFill>
                <a:schemeClr val="tx1"/>
              </a:solidFill>
              <a:effectLst/>
              <a:latin typeface="+mn-lt"/>
              <a:ea typeface="+mn-ea"/>
              <a:cs typeface="+mn-cs"/>
            </a:endParaRPr>
          </a:p>
          <a:p>
            <a:pPr rtl="0" eaLnBrk="1" latinLnBrk="0" hangingPunct="1"/>
            <a:r>
              <a:rPr lang="ru-RU" sz="1200" b="1" u="sng" kern="1200" dirty="0" smtClean="0">
                <a:solidFill>
                  <a:schemeClr val="tx1"/>
                </a:solidFill>
                <a:effectLst/>
                <a:latin typeface="+mn-lt"/>
                <a:ea typeface="+mn-ea"/>
                <a:cs typeface="+mn-cs"/>
              </a:rPr>
              <a:t>СПРОЕКТИРОВАТЬ</a:t>
            </a:r>
            <a:r>
              <a:rPr lang="ru-RU" sz="1200" b="1" u="sng" kern="1200" baseline="0" dirty="0" smtClean="0">
                <a:solidFill>
                  <a:schemeClr val="tx1"/>
                </a:solidFill>
                <a:effectLst/>
                <a:latin typeface="+mn-lt"/>
                <a:ea typeface="+mn-ea"/>
                <a:cs typeface="+mn-cs"/>
              </a:rPr>
              <a:t> ОБРАЗОВАТЕЛЬНУЮ СРЕДУ ПОМОЖЕТ</a:t>
            </a:r>
            <a:r>
              <a:rPr lang="ru-RU" sz="1200" b="1" u="sng" kern="1200" dirty="0" smtClean="0">
                <a:solidFill>
                  <a:schemeClr val="tx1"/>
                </a:solidFill>
                <a:effectLst/>
                <a:latin typeface="+mn-lt"/>
                <a:ea typeface="+mn-ea"/>
                <a:cs typeface="+mn-cs"/>
              </a:rPr>
              <a:t> АЛГОРИТМ ЕЕ ПЕДАГОГИЧЕСКОГО ПРОЕКТИРОВАНИЯ.</a:t>
            </a:r>
            <a:endParaRPr lang="ru-RU" b="1" u="sng" dirty="0" smtClean="0">
              <a:effectLst/>
            </a:endParaRPr>
          </a:p>
          <a:p>
            <a:pPr rtl="0" eaLnBrk="1" latinLnBrk="0" hangingPunct="1"/>
            <a:endParaRPr lang="ru-RU" sz="1200" kern="1200" dirty="0" smtClean="0">
              <a:solidFill>
                <a:schemeClr val="tx1"/>
              </a:solidFill>
              <a:effectLst/>
              <a:latin typeface="+mn-lt"/>
              <a:ea typeface="+mn-ea"/>
              <a:cs typeface="+mn-cs"/>
            </a:endParaRPr>
          </a:p>
          <a:p>
            <a:pPr rtl="0" eaLnBrk="1" latinLnBrk="0" hangingPunct="1"/>
            <a:r>
              <a:rPr lang="ru-RU" sz="1200" kern="1200" dirty="0" smtClean="0">
                <a:solidFill>
                  <a:schemeClr val="tx1"/>
                </a:solidFill>
                <a:effectLst/>
                <a:latin typeface="+mn-lt"/>
                <a:ea typeface="+mn-ea"/>
                <a:cs typeface="+mn-cs"/>
              </a:rPr>
              <a:t>1. АНАЛИЗ СОЦИОКУЛЬТУРНОЙ СИТУАЦИИ И ОПРЕДЕЛЕНИЕ КАЧЕСТВЕННЫХ ХАРАКТЕРИСТИК ОБРАЗОВАТЕЛЬНОЙ СРЕДЫ – В РОЛИ КАЧЕСТВЕННЫХ ХАРАКТЕРИСТИК ВЫСТУПАЮТ ДВЕ ГРУППЫ ПОКАЗАТЕЛЕЙ.</a:t>
            </a:r>
            <a:endParaRPr lang="ru-RU" dirty="0" smtClean="0">
              <a:effectLst/>
            </a:endParaRPr>
          </a:p>
          <a:p>
            <a:pPr rtl="0" eaLnBrk="1" latinLnBrk="0" hangingPunct="1"/>
            <a:endParaRPr lang="ru-RU" sz="1200" kern="1200" dirty="0" smtClean="0">
              <a:solidFill>
                <a:schemeClr val="tx1"/>
              </a:solidFill>
              <a:effectLst/>
              <a:latin typeface="+mn-lt"/>
              <a:ea typeface="+mn-ea"/>
              <a:cs typeface="+mn-cs"/>
            </a:endParaRPr>
          </a:p>
          <a:p>
            <a:pPr rtl="0" eaLnBrk="1" latinLnBrk="0" hangingPunct="1"/>
            <a:r>
              <a:rPr lang="ru-RU" sz="1200" kern="1200" dirty="0" smtClean="0">
                <a:solidFill>
                  <a:schemeClr val="tx1"/>
                </a:solidFill>
                <a:effectLst/>
                <a:latin typeface="+mn-lt"/>
                <a:ea typeface="+mn-ea"/>
                <a:cs typeface="+mn-cs"/>
              </a:rPr>
              <a:t>2. ОПРЕДЕЛЕНИЕ ИСХОДНОГО УРОВНЯ ЛИЧНОСТНО-ПРОФЕССИОНАЛЬНОГО САМОРАЗВИТИЯ ПЕДАГОГОВ – АНАЛИЗ  КАЧЕСТВЕННЫХ ПОКАЗАТЕЛЕЙ, Т.Е. ОПРЕДЕЛЯЕМ ТЕ ХАРАКТЕРИСТИКИ,</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КОТОРЫЕ НЕ ТРЕБУЮТ ПРОРАБОТКИ (НАПРИМЕР: ПОСЕЩАЕМОСТЬ ВОСПИТАННИКОВ СОСТАВЛЯЕТ 90%; У</a:t>
            </a:r>
            <a:r>
              <a:rPr lang="ru-RU" sz="1200" kern="1200" baseline="0" dirty="0" smtClean="0">
                <a:solidFill>
                  <a:schemeClr val="tx1"/>
                </a:solidFill>
                <a:effectLst/>
                <a:latin typeface="+mn-lt"/>
                <a:ea typeface="+mn-ea"/>
                <a:cs typeface="+mn-cs"/>
              </a:rPr>
              <a:t> ПЕДАГОГА ОТРАБОТАН МЕХАНИЗМ УЧАСТИЯ В ИННОВАЦИОННОЙ ДЕЯТЕЛЬНОСТИ И Т.Д.)</a:t>
            </a:r>
            <a:r>
              <a:rPr lang="ru-RU" sz="1200" kern="1200" dirty="0" smtClean="0">
                <a:solidFill>
                  <a:schemeClr val="tx1"/>
                </a:solidFill>
                <a:effectLst/>
                <a:latin typeface="+mn-lt"/>
                <a:ea typeface="+mn-ea"/>
                <a:cs typeface="+mn-cs"/>
              </a:rPr>
              <a:t>.</a:t>
            </a:r>
            <a:endParaRPr lang="ru-RU" dirty="0" smtClean="0">
              <a:effectLst/>
            </a:endParaRPr>
          </a:p>
          <a:p>
            <a:pPr rtl="0" eaLnBrk="1" latinLnBrk="0" hangingPunct="1"/>
            <a:endParaRPr lang="ru-RU" sz="1200" kern="1200" dirty="0" smtClean="0">
              <a:solidFill>
                <a:schemeClr val="tx1"/>
              </a:solidFill>
              <a:effectLst/>
              <a:latin typeface="+mn-lt"/>
              <a:ea typeface="+mn-ea"/>
              <a:cs typeface="+mn-cs"/>
            </a:endParaRPr>
          </a:p>
          <a:p>
            <a:pPr rtl="0" eaLnBrk="1" latinLnBrk="0" hangingPunct="1"/>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A758B0D7-49AD-4DE6-AF75-7D977B38B64C}" type="slidenum">
              <a:rPr lang="ru-RU" smtClean="0"/>
              <a:t>13</a:t>
            </a:fld>
            <a:endParaRPr lang="ru-RU"/>
          </a:p>
        </p:txBody>
      </p:sp>
    </p:spTree>
    <p:extLst>
      <p:ext uri="{BB962C8B-B14F-4D97-AF65-F5344CB8AC3E}">
        <p14:creationId xmlns:p14="http://schemas.microsoft.com/office/powerpoint/2010/main" val="10417676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3. РАЗРАБОТКА ОБРАЗОВАТЕЛЬНОЙ КОНЦЕПЦИИ И СТРАТЕГИИ ЕЕ РЕАЛИЗАЦИИ – </a:t>
            </a:r>
            <a:r>
              <a:rPr lang="ru-RU" sz="1200" b="1" kern="1200" dirty="0" smtClean="0">
                <a:solidFill>
                  <a:schemeClr val="tx1"/>
                </a:solidFill>
                <a:effectLst/>
                <a:latin typeface="+mn-lt"/>
                <a:ea typeface="+mn-ea"/>
                <a:cs typeface="+mn-cs"/>
              </a:rPr>
              <a:t>ОПРЕДЕЛЯЕМ ГРУППУ ПОКАЗАТЕЛЕЙ КАЧЕСТВО КОТОРЫХ НЕОБХОДИМО ПОВЫСИТЬ, СОСТАВЛЯЕМ</a:t>
            </a:r>
            <a:r>
              <a:rPr lang="ru-RU" sz="1200" b="1" kern="1200" baseline="0" dirty="0" smtClean="0">
                <a:solidFill>
                  <a:schemeClr val="tx1"/>
                </a:solidFill>
                <a:effectLst/>
                <a:latin typeface="+mn-lt"/>
                <a:ea typeface="+mn-ea"/>
                <a:cs typeface="+mn-cs"/>
              </a:rPr>
              <a:t> ПЛАН ПО ИХ РЕАЛИЗАЦИИ (НАПРИМЕР: ВЫСТУПЛЕНИЕ НА СЕМИНАРАХ, МЕТОДИЧЕСКИХ ОБЪЕДИНЕНИЯ – ГОТОВИМ МЕТОДИЧЕСКИЙ МАТЕРИАЛ И Т.Д.)</a:t>
            </a:r>
            <a:r>
              <a:rPr lang="ru-RU" sz="1200" b="1" kern="1200" dirty="0" smtClean="0">
                <a:solidFill>
                  <a:schemeClr val="tx1"/>
                </a:solidFill>
                <a:effectLst/>
                <a:latin typeface="+mn-lt"/>
                <a:ea typeface="+mn-ea"/>
                <a:cs typeface="+mn-cs"/>
              </a:rPr>
              <a:t>.</a:t>
            </a:r>
            <a:endParaRPr lang="ru-RU" b="1" dirty="0" smtClean="0">
              <a:effectLst/>
            </a:endParaRPr>
          </a:p>
          <a:p>
            <a:pPr rtl="0" eaLnBrk="1" latinLnBrk="0" hangingPunct="1"/>
            <a:endParaRPr lang="ru-RU" sz="1200" kern="1200" dirty="0" smtClean="0">
              <a:solidFill>
                <a:schemeClr val="tx1"/>
              </a:solidFill>
              <a:effectLst/>
              <a:latin typeface="+mn-lt"/>
              <a:ea typeface="+mn-ea"/>
              <a:cs typeface="+mn-cs"/>
            </a:endParaRPr>
          </a:p>
          <a:p>
            <a:pPr rtl="0" eaLnBrk="1" latinLnBrk="0" hangingPunct="1"/>
            <a:r>
              <a:rPr lang="ru-RU" sz="1200" kern="1200" dirty="0" smtClean="0">
                <a:solidFill>
                  <a:schemeClr val="tx1"/>
                </a:solidFill>
                <a:effectLst/>
                <a:latin typeface="+mn-lt"/>
                <a:ea typeface="+mn-ea"/>
                <a:cs typeface="+mn-cs"/>
              </a:rPr>
              <a:t>4. ОПРЕДЕЛЕНИЕ СОДЕРЖАТЕЛЬНЫХ ЦЕЛЕЙ И ЗАДАЧ – </a:t>
            </a:r>
            <a:r>
              <a:rPr lang="ru-RU" sz="1200" b="1" kern="1200" dirty="0" smtClean="0">
                <a:solidFill>
                  <a:schemeClr val="tx1"/>
                </a:solidFill>
                <a:effectLst/>
                <a:latin typeface="+mn-lt"/>
                <a:ea typeface="+mn-ea"/>
                <a:cs typeface="+mn-cs"/>
              </a:rPr>
              <a:t>ОПРЕДЕЛЯЕМ КАКОЙ ЦЕЛИ ПЛАНИРУЕМ ДОСТИЧЬ И КАКИЕ ЗАДАЧИ БУДЕМ РЕШАТЬ ДЛЯ ДОСТИЖЕНИЯ ПОСТАВЛЕННОЙ ЦЕЛИ.</a:t>
            </a:r>
            <a:endParaRPr lang="ru-RU" b="1" dirty="0" smtClean="0">
              <a:effectLst/>
            </a:endParaRPr>
          </a:p>
          <a:p>
            <a:pPr rtl="0" eaLnBrk="1" latinLnBrk="0" hangingPunct="1"/>
            <a:endParaRPr lang="ru-RU" sz="1200" kern="1200" dirty="0" smtClean="0">
              <a:solidFill>
                <a:schemeClr val="tx1"/>
              </a:solidFill>
              <a:effectLst/>
              <a:latin typeface="+mn-lt"/>
              <a:ea typeface="+mn-ea"/>
              <a:cs typeface="+mn-cs"/>
            </a:endParaRPr>
          </a:p>
          <a:p>
            <a:pPr rtl="0" eaLnBrk="1" latinLnBrk="0" hangingPunct="1"/>
            <a:r>
              <a:rPr lang="ru-RU" sz="1200" kern="1200" dirty="0" smtClean="0">
                <a:solidFill>
                  <a:schemeClr val="tx1"/>
                </a:solidFill>
                <a:effectLst/>
                <a:latin typeface="+mn-lt"/>
                <a:ea typeface="+mn-ea"/>
                <a:cs typeface="+mn-cs"/>
              </a:rPr>
              <a:t>5. ОЦЕНКА РЕСУРСОВ РАЗВИТИЯ ИНТЕГРАТИВНОЙ ПРОФЕССИОНАЛЬНО-РАЗВИВАЮЩЕЙ ОБРАЗОВАТЕЛЬНОЙ СРЕДЫ И УСЛОВИЙ, НЕОБХОДИМЫХ ДЛЯ ЕЕ УЛУЧШЕНИЯ – </a:t>
            </a:r>
            <a:r>
              <a:rPr lang="ru-RU" sz="1200" b="1" kern="1200" dirty="0" smtClean="0">
                <a:solidFill>
                  <a:schemeClr val="tx1"/>
                </a:solidFill>
                <a:effectLst/>
                <a:latin typeface="+mn-lt"/>
                <a:ea typeface="+mn-ea"/>
                <a:cs typeface="+mn-cs"/>
              </a:rPr>
              <a:t>АНАЛИЗИРУЕМ ИМЕЮЩИЕСЯ В ДОО РЕСУРСЫ И ПО НЕОБХОДИМОСТИ ОПТИМИЗИРУЕМ УСЛОВИЯ.</a:t>
            </a:r>
            <a:endParaRPr lang="ru-RU" b="1" dirty="0" smtClean="0">
              <a:effectLst/>
            </a:endParaRPr>
          </a:p>
          <a:p>
            <a:pPr rtl="0" eaLnBrk="1" latinLnBrk="0" hangingPunct="1"/>
            <a:endParaRPr lang="ru-RU" sz="1200" kern="1200" dirty="0" smtClean="0">
              <a:solidFill>
                <a:schemeClr val="tx1"/>
              </a:solidFill>
              <a:effectLst/>
              <a:latin typeface="+mn-lt"/>
              <a:ea typeface="+mn-ea"/>
              <a:cs typeface="+mn-cs"/>
            </a:endParaRPr>
          </a:p>
          <a:p>
            <a:pPr rtl="0" eaLnBrk="1" latinLnBrk="0" hangingPunct="1"/>
            <a:r>
              <a:rPr lang="ru-RU" sz="1200" kern="1200" dirty="0" smtClean="0">
                <a:solidFill>
                  <a:schemeClr val="tx1"/>
                </a:solidFill>
                <a:effectLst/>
                <a:latin typeface="+mn-lt"/>
                <a:ea typeface="+mn-ea"/>
                <a:cs typeface="+mn-cs"/>
              </a:rPr>
              <a:t>6. ПРОГНОЗИРОВАНИЕ ВОЗМОЖНЫХ ПУТЕЙ РАЗВИТИЯ НА ОСНОВЕ ВЕРОЯТНОСТНЫХ СЦЕНАРИЕВ И ВЫБОР ОПТИМАЛЬНОГО ВАРИАНТА – </a:t>
            </a:r>
            <a:r>
              <a:rPr lang="ru-RU" sz="1200" b="1" kern="1200" dirty="0" smtClean="0">
                <a:solidFill>
                  <a:schemeClr val="tx1"/>
                </a:solidFill>
                <a:effectLst/>
                <a:latin typeface="+mn-lt"/>
                <a:ea typeface="+mn-ea"/>
                <a:cs typeface="+mn-cs"/>
              </a:rPr>
              <a:t>ВЫСТАВЛЯЕМ ПРИОРИТЕТЫ ДЕЯТЕЛЬНОСТИ ДЛЯ ДОСТИЖЕНИЮ НАИЛУЧШЕГО РЕЗУЛЬТАТА.</a:t>
            </a:r>
            <a:endParaRPr lang="ru-RU" b="1" dirty="0" smtClean="0">
              <a:effectLst/>
            </a:endParaRPr>
          </a:p>
          <a:p>
            <a:pPr rtl="0" eaLnBrk="1" latinLnBrk="0" hangingPunct="1"/>
            <a:endParaRPr lang="ru-RU" sz="1200" kern="1200" dirty="0" smtClean="0">
              <a:solidFill>
                <a:schemeClr val="tx1"/>
              </a:solidFill>
              <a:effectLst/>
              <a:latin typeface="+mn-lt"/>
              <a:ea typeface="+mn-ea"/>
              <a:cs typeface="+mn-cs"/>
            </a:endParaRPr>
          </a:p>
          <a:p>
            <a:pPr rtl="0" eaLnBrk="1" latinLnBrk="0" hangingPunct="1"/>
            <a:r>
              <a:rPr lang="ru-RU" sz="1200" kern="1200" dirty="0" smtClean="0">
                <a:solidFill>
                  <a:schemeClr val="tx1"/>
                </a:solidFill>
                <a:effectLst/>
                <a:latin typeface="+mn-lt"/>
                <a:ea typeface="+mn-ea"/>
                <a:cs typeface="+mn-cs"/>
              </a:rPr>
              <a:t>7. РАЗРАБОТКА СОДЕРЖАНИЯ ЛИЧНОСТНО-ПРОФЕССИОНАЛЬНОГО САМОРАЗВИТИЯ ПЕДАГОГОВ – </a:t>
            </a:r>
            <a:r>
              <a:rPr lang="ru-RU" sz="1200" b="1" kern="1200" dirty="0" smtClean="0">
                <a:solidFill>
                  <a:schemeClr val="tx1"/>
                </a:solidFill>
                <a:effectLst/>
                <a:latin typeface="+mn-lt"/>
                <a:ea typeface="+mn-ea"/>
                <a:cs typeface="+mn-cs"/>
              </a:rPr>
              <a:t>СОСТАВЛЯЕМ СОДЕРЖАТЕЛЬНЫЙ ПЛАН.</a:t>
            </a:r>
            <a:endParaRPr lang="ru-RU" b="1" dirty="0" smtClean="0">
              <a:effectLst/>
            </a:endParaRPr>
          </a:p>
          <a:p>
            <a:pPr rtl="0" eaLnBrk="1" latinLnBrk="0" hangingPunct="1"/>
            <a:endParaRPr lang="ru-RU" sz="1200" kern="1200" dirty="0" smtClean="0">
              <a:solidFill>
                <a:schemeClr val="tx1"/>
              </a:solidFill>
              <a:effectLst/>
              <a:latin typeface="+mn-lt"/>
              <a:ea typeface="+mn-ea"/>
              <a:cs typeface="+mn-cs"/>
            </a:endParaRPr>
          </a:p>
          <a:p>
            <a:pPr rtl="0" eaLnBrk="1" latinLnBrk="0" hangingPunct="1"/>
            <a:r>
              <a:rPr lang="ru-RU" sz="1200" kern="1200" dirty="0" smtClean="0">
                <a:solidFill>
                  <a:schemeClr val="tx1"/>
                </a:solidFill>
                <a:effectLst/>
                <a:latin typeface="+mn-lt"/>
                <a:ea typeface="+mn-ea"/>
                <a:cs typeface="+mn-cs"/>
              </a:rPr>
              <a:t>ТАКИМ ОБРАЗОМ, СТРУКТУРА ЛИЧНОСТНО-ПРОФЕССИОНАЛЬНОГО САМОРАЗВИТИЯ ПЕДАГОГА КАК ЦЕЛОСТНЫЙ ПРОЦЕСС ДЕЯТЕЛЬНОСТИ ВКЛЮЧАЕТ МОТИВАЦИОННЫЙ, ПРОЕКТИРОВОЧНЫЙ, ДЕЯТЕЛЬНОСТНО-ПРАКТИЧЕСКИЙ, РЕФЛЕКСИВНЫЙ, ЭМОЦИОНАЛЬНО-ВОЛЕВОЙ ВЗАИМОСВЯЗАННЫЕ КОМПОНЕНТЫ.</a:t>
            </a:r>
            <a:endParaRPr lang="ru-RU" dirty="0" smtClean="0">
              <a:effectLst/>
            </a:endParaRPr>
          </a:p>
          <a:p>
            <a:pPr rtl="0" eaLnBrk="1" latinLnBrk="0" hangingPunct="1"/>
            <a:r>
              <a:rPr lang="ru-RU" sz="1200" b="1" i="1" kern="1200" dirty="0" smtClean="0">
                <a:solidFill>
                  <a:schemeClr val="tx1"/>
                </a:solidFill>
                <a:effectLst/>
                <a:latin typeface="+mn-lt"/>
                <a:ea typeface="+mn-ea"/>
                <a:cs typeface="+mn-cs"/>
              </a:rPr>
              <a:t>[Электронный ресурс] </a:t>
            </a:r>
            <a:r>
              <a:rPr lang="ru-RU" sz="1200" b="1" i="1" u="sng" kern="1200" dirty="0" smtClean="0">
                <a:solidFill>
                  <a:schemeClr val="tx1"/>
                </a:solidFill>
                <a:effectLst/>
                <a:latin typeface="+mn-lt"/>
                <a:ea typeface="+mn-ea"/>
                <a:cs typeface="+mn-cs"/>
                <a:hlinkClick r:id="rId3"/>
              </a:rPr>
              <a:t>https://www.fundamental-research.ru/ru/article/view?id=32113</a:t>
            </a:r>
            <a:r>
              <a:rPr lang="ru-RU" sz="1200" b="1" i="1" kern="1200" dirty="0" smtClean="0">
                <a:solidFill>
                  <a:schemeClr val="tx1"/>
                </a:solidFill>
                <a:effectLst/>
                <a:latin typeface="+mn-lt"/>
                <a:ea typeface="+mn-ea"/>
                <a:cs typeface="+mn-cs"/>
              </a:rPr>
              <a:t> (Дата обращения 20.01.2021 г.).</a:t>
            </a:r>
            <a:endParaRPr lang="ru-RU" dirty="0" smtClean="0">
              <a:effectLst/>
            </a:endParaRPr>
          </a:p>
          <a:p>
            <a:endParaRPr lang="ru-RU" dirty="0"/>
          </a:p>
        </p:txBody>
      </p:sp>
      <p:sp>
        <p:nvSpPr>
          <p:cNvPr id="4" name="Номер слайда 3"/>
          <p:cNvSpPr>
            <a:spLocks noGrp="1"/>
          </p:cNvSpPr>
          <p:nvPr>
            <p:ph type="sldNum" sz="quarter" idx="10"/>
          </p:nvPr>
        </p:nvSpPr>
        <p:spPr/>
        <p:txBody>
          <a:bodyPr/>
          <a:lstStyle/>
          <a:p>
            <a:fld id="{A758B0D7-49AD-4DE6-AF75-7D977B38B64C}" type="slidenum">
              <a:rPr lang="ru-RU" smtClean="0"/>
              <a:t>14</a:t>
            </a:fld>
            <a:endParaRPr lang="ru-RU"/>
          </a:p>
        </p:txBody>
      </p:sp>
    </p:spTree>
    <p:extLst>
      <p:ext uri="{BB962C8B-B14F-4D97-AF65-F5344CB8AC3E}">
        <p14:creationId xmlns:p14="http://schemas.microsoft.com/office/powerpoint/2010/main" val="26637132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НА ЭКРАНЕ ПРЕДСТАВЛЕНА ПРИМЕРНАЯ ФОРМА ПЛАНА. В ЛЕВОЙ КОЛОНКЕ ПОКАЗАТЕЛИ ЭФФЕКТИВНОСТИ, В СРЕДНЕЙ</a:t>
            </a:r>
            <a:r>
              <a:rPr lang="ru-RU" baseline="0" dirty="0" smtClean="0"/>
              <a:t> ПРЕДСТАВЛЕНЫ МЕРОПРИЯТИЯ, РЕАЛИЗАЦИЯ КОТОРЫХ БУДЕТ СПОСОБСТВОВАТЬ ПОВЫШЕНИЮ КАЧЕСТВА ПРОФЕССИОНАЛЬНОЙ ДЕЯТЕЛЬНОСТИ, В ПРАВОЙ КОЛОНКЕ ВЫСТАВЛЯЕТСЯ ОТМЕТКА О РЕЗУЛЬТАТЕ ПРОДЕЛАННОЙ РАБОТЫ. ДАЛЕЕ ЭТОТ РЕЗУЛЬТАТ ФИКСИРУЕТСЯ В «ЭКРАНЕ ДЕЯТЕЛЬНОТСИ».</a:t>
            </a:r>
            <a:endParaRPr lang="ru-RU" dirty="0"/>
          </a:p>
        </p:txBody>
      </p:sp>
      <p:sp>
        <p:nvSpPr>
          <p:cNvPr id="4" name="Номер слайда 3"/>
          <p:cNvSpPr>
            <a:spLocks noGrp="1"/>
          </p:cNvSpPr>
          <p:nvPr>
            <p:ph type="sldNum" sz="quarter" idx="10"/>
          </p:nvPr>
        </p:nvSpPr>
        <p:spPr/>
        <p:txBody>
          <a:bodyPr/>
          <a:lstStyle/>
          <a:p>
            <a:fld id="{A758B0D7-49AD-4DE6-AF75-7D977B38B64C}" type="slidenum">
              <a:rPr lang="ru-RU" smtClean="0"/>
              <a:t>15</a:t>
            </a:fld>
            <a:endParaRPr lang="ru-RU"/>
          </a:p>
        </p:txBody>
      </p:sp>
    </p:spTree>
    <p:extLst>
      <p:ext uri="{BB962C8B-B14F-4D97-AF65-F5344CB8AC3E}">
        <p14:creationId xmlns:p14="http://schemas.microsoft.com/office/powerpoint/2010/main" val="28216120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ВСЕ РЕЗУЛЬТАТЫ МОГУТ</a:t>
            </a:r>
            <a:r>
              <a:rPr lang="ru-RU" baseline="0" dirty="0" smtClean="0"/>
              <a:t> БЫТЬ ПРЕДСТАВЛЕНЫ В ФОРМЕ – «ЭКРАНА ДЕЯТЕЛЬНОСТИ ПЕДАГОГОВ». </a:t>
            </a:r>
          </a:p>
          <a:p>
            <a:r>
              <a:rPr lang="ru-RU" baseline="0" dirty="0" smtClean="0"/>
              <a:t>ДАВАЙТЕ ЕГО РАСМОТРИМ. ЧЕМ БОЛЬШЕ ЗАЛИТЫХ ОКОШЕК, ТЕМ КАЧЕСТВЕННЕЙ ДЕЯТЕЛЬНОСТЬ ПЕДАГОГОВ В УЧРЕЖДЕНИИ.   </a:t>
            </a:r>
          </a:p>
          <a:p>
            <a:r>
              <a:rPr lang="ru-RU" baseline="0" dirty="0" smtClean="0"/>
              <a:t>В ВЕРХНЕЙ ЧАСТИ ЭКРАНА ПРЕДСТАВЛЕНЫ ПОКАЗАТЕЛИ КАЧЕСТВА ДЕЯТЕЛЬНОСТИ ПЕДАГОГОВ. ИХ ОРГАНИЗАЦИЯ ОПРЕДЕЛЯЕТ ДЛЯ СЕБЯ САМОСТОЯТЕЛЬНО. ЗА ОСНОВУ МОЖНО ВЗЯТЬ КРИТЕРИИ ИЗ ПОЛОЖЕНИЯ ОБ ОПЛАТЕ ТРУДА, ИЗ ПОКАЗАТЕЛЕЙ ДЛЯ АТТЕСТАЦИИ И Т.Д. В НИЖНЕЙ ЧАСТИ ЭКРАНА СПИСОК ПЕДАГОГИЧЕСКИХ РАБОТНИКОВ. </a:t>
            </a:r>
          </a:p>
          <a:p>
            <a:r>
              <a:rPr lang="ru-RU" baseline="0" dirty="0" smtClean="0"/>
              <a:t>ЕСЛИ ПО КАКОМУ-ТО ИЗ ПОКАЗАТЕЛЕЙ ДОТИГНУТ ОПРЕДЕЛЕННЫЙ РЕЗУЛЬТАТ, ТО В СООТВЕТСТВУЩЕМ ОКОШКЕ ВЫСТАВЛЯЕТСЯ ОТМЕТКА. </a:t>
            </a:r>
          </a:p>
          <a:p>
            <a:r>
              <a:rPr lang="ru-RU" baseline="0" dirty="0" smtClean="0"/>
              <a:t>ЧЕМ БОЛЬШЕ ЗАКРЫТЫХ ОКОШЕК, ТЕМ ВЫШЕ ПОКАЗАТЕЛИ КАЧЕСТВА ПРОФЕССИОНАЛЬНОЙ ДЕЯТЕЛЬНОСТИ.</a:t>
            </a:r>
          </a:p>
          <a:p>
            <a:r>
              <a:rPr lang="ru-RU" baseline="0" dirty="0" smtClean="0"/>
              <a:t>ДЛЯ СТАБИЛЬНОГО ФУНКЦИОНИРОВАНИЯ ДАННОГО НАПРАВЛЕНИЯ ДЕЯТЕЛЬНОСТИ В ОРГАНИЗАЦИИ МОЖНО РАЗРАБОТАТЬ «ПОЛОЖЕНИЕ».</a:t>
            </a:r>
          </a:p>
          <a:p>
            <a:r>
              <a:rPr lang="ru-RU" baseline="0" dirty="0" smtClean="0"/>
              <a:t>ОПЫТ РАБОТЫ ПО ДАННОМУ НАПРАВЛЕНИЮ ПРЕДСТАВЯТ МОИ КОЛЛЕГИ ИЗ ДОО 46 И ДОО 93. </a:t>
            </a:r>
            <a:endParaRPr lang="ru-RU" dirty="0"/>
          </a:p>
        </p:txBody>
      </p:sp>
      <p:sp>
        <p:nvSpPr>
          <p:cNvPr id="4" name="Номер слайда 3"/>
          <p:cNvSpPr>
            <a:spLocks noGrp="1"/>
          </p:cNvSpPr>
          <p:nvPr>
            <p:ph type="sldNum" sz="quarter" idx="10"/>
          </p:nvPr>
        </p:nvSpPr>
        <p:spPr/>
        <p:txBody>
          <a:bodyPr/>
          <a:lstStyle/>
          <a:p>
            <a:fld id="{A758B0D7-49AD-4DE6-AF75-7D977B38B64C}" type="slidenum">
              <a:rPr lang="ru-RU" smtClean="0"/>
              <a:t>16</a:t>
            </a:fld>
            <a:endParaRPr lang="ru-RU"/>
          </a:p>
        </p:txBody>
      </p:sp>
    </p:spTree>
    <p:extLst>
      <p:ext uri="{BB962C8B-B14F-4D97-AF65-F5344CB8AC3E}">
        <p14:creationId xmlns:p14="http://schemas.microsoft.com/office/powerpoint/2010/main" val="1607649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0" u="none" dirty="0" smtClean="0"/>
              <a:t>ЧТО БЫ ВЫПОЛНИТЬ КАКУЮ ТО РАБОТУ ХОРОШО, ОНА, </a:t>
            </a:r>
            <a:r>
              <a:rPr lang="ru-RU" b="0" u="none" baseline="0" dirty="0" smtClean="0"/>
              <a:t> ЭТА РАБОТА ДОЛЖНА БЫТЬ ИНТЕРЕСНА ТОМУ, КТО ЕЕ ВЫПОЛНЯЕТ.</a:t>
            </a:r>
            <a:r>
              <a:rPr lang="ru-RU" b="0" u="none" dirty="0" smtClean="0"/>
              <a:t>   ЧЕЛОВЕК ДОЛЖЕН </a:t>
            </a:r>
            <a:r>
              <a:rPr lang="ru-RU" b="1" u="sng" dirty="0" smtClean="0">
                <a:solidFill>
                  <a:schemeClr val="tx1"/>
                </a:solidFill>
              </a:rPr>
              <a:t>САМ</a:t>
            </a:r>
            <a:r>
              <a:rPr lang="ru-RU" b="0" u="none" dirty="0" smtClean="0"/>
              <a:t> ЗАХОТЕТЬ</a:t>
            </a:r>
            <a:r>
              <a:rPr lang="ru-RU" b="0" u="none" baseline="0" dirty="0" smtClean="0"/>
              <a:t> СДЕЛАТЬ ЭТУ РАБОТУ. </a:t>
            </a:r>
          </a:p>
          <a:p>
            <a:r>
              <a:rPr lang="ru-RU" b="0" u="none" dirty="0" smtClean="0"/>
              <a:t>САМ ЗАХОТЕЛ… . </a:t>
            </a:r>
            <a:r>
              <a:rPr lang="ru-RU" dirty="0" smtClean="0"/>
              <a:t>КАК СДЕЛАТЬ ТАК, ЧТОБЫ ПЕДАГОГ ЗАХОТЕЛ ПОВЫШАТЬ СВОЙ ПРОФЕССИОНАЛИЗМ? КАК ВЫЗВАТЬ ЖЕЛАНИЕ,</a:t>
            </a:r>
            <a:r>
              <a:rPr lang="ru-RU" baseline="0" dirty="0" smtClean="0"/>
              <a:t> КАК ЗАМОТИВИРОВАТЬ? </a:t>
            </a:r>
          </a:p>
          <a:p>
            <a:r>
              <a:rPr lang="ru-RU" baseline="0" dirty="0" smtClean="0"/>
              <a:t>ДАВАЙТЕ НЕМНОГО ПОРАССУЖДАЕМ. ЧЕМ ХОЧЕТ ИЛИ МОЖЕТ ЗАНЯТЬСЯ ПЕДАГОГ? КАКИМ-ТО ОПРЕДЕЛЕННЫМ ВИДОМ ДЕЯТЕЛЬНОСТИ, В ПРОЦЕССЕ КОТОРОЙ ПЕДАГОГ БУДЕТ ПОВЫШАТЬ СВОЙ ПРОФЕССИОНАЛИЗМ, А СЛЕДОВАТЕЛЬНО И ВОЗМОЖНО КАЧЕСТВО ПРОФЕССИОНАЛЬНОЙ ДЕЯТЕЛЬНОСТИ. </a:t>
            </a:r>
          </a:p>
          <a:p>
            <a:pPr marL="0" indent="0">
              <a:buNone/>
            </a:pPr>
            <a:endParaRPr lang="ru-RU" baseline="0" dirty="0" smtClean="0"/>
          </a:p>
          <a:p>
            <a:pPr marL="0" indent="0">
              <a:buNone/>
            </a:pPr>
            <a:r>
              <a:rPr lang="ru-RU" baseline="0" dirty="0" smtClean="0"/>
              <a:t>1</a:t>
            </a:r>
            <a:r>
              <a:rPr lang="ru-RU" baseline="0" dirty="0" smtClean="0"/>
              <a:t>. ВЫПОЛНЯЕМАЯ ДЕЯТЕЛЬНОСТЬ ДОЛЖНА ВЫЗЫВАТЬ ИНТЕРЕС.</a:t>
            </a:r>
          </a:p>
          <a:p>
            <a:pPr marL="0" indent="0">
              <a:buNone/>
            </a:pPr>
            <a:r>
              <a:rPr lang="ru-RU" baseline="0" dirty="0" smtClean="0"/>
              <a:t>2. ВЫПОЛНЯЕМАЯ ДЕЯТЕЛЬНОСТЬ ДОЛЖНА БЫТЬ ПОНЯТНА.</a:t>
            </a:r>
          </a:p>
          <a:p>
            <a:pPr marL="0" indent="0">
              <a:buNone/>
            </a:pPr>
            <a:r>
              <a:rPr lang="ru-RU" baseline="0" dirty="0" smtClean="0"/>
              <a:t>3. ВЫПОЛНЯЕМАЯ ДЕЯТЕЛЬНОСТЬ ДОЛЖНА БЫТЬ ПОСИЛЬНА – АДЕКВАТНЫЙ ОБЪЕМ ДЕЯТЕЛЬНОСТИ.</a:t>
            </a:r>
          </a:p>
          <a:p>
            <a:pPr marL="0" indent="0">
              <a:buNone/>
            </a:pPr>
            <a:r>
              <a:rPr lang="ru-RU" baseline="0" dirty="0" smtClean="0"/>
              <a:t>4. ВЫПОЛНЕННАЯ ДЕЯТЕЛЬНОСТЬ ДОЛЖНА  БЫТЬ РЕЗУЛЬТАТИВНА.</a:t>
            </a:r>
          </a:p>
          <a:p>
            <a:pPr marL="0" indent="0">
              <a:buNone/>
            </a:pPr>
            <a:r>
              <a:rPr lang="ru-RU" baseline="0" dirty="0" smtClean="0"/>
              <a:t>5. ДЛЯ ВЫПОЛНЕНИЯ ДЕЯТЕЛЬНОСТИ НЕОБХОДИМО ВЛАДЕТЬ ОПРЕДЕЛЕННОЙ БАЗОЙ ЗНАНИЙ.</a:t>
            </a:r>
          </a:p>
          <a:p>
            <a:r>
              <a:rPr lang="ru-RU" baseline="0" dirty="0" smtClean="0"/>
              <a:t>6. ДЛЯ ВЫПОЛНЕНИЯ ДЕЯТЕЛЬНОСТИ ДОЛЖНЫ БЫТЬ СОЗДАНЫ ОПРЕДЕЛЕННЫЕ УСЛОВИЯ.</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baseline="0" dirty="0" smtClean="0">
                <a:solidFill>
                  <a:schemeClr val="tx1"/>
                </a:solidFill>
                <a:effectLst/>
                <a:latin typeface="+mn-lt"/>
                <a:ea typeface="+mn-ea"/>
                <a:cs typeface="+mn-cs"/>
              </a:rPr>
              <a:t>СЛЕДУЕТ ОТМЕТИТЬ, ЧТО ОНИ, ЭТИ УСЛОВИЯ, БУДУТ РАЗНЫЕ ДЛЯ КАЖДОГО ОТДЕЛЬНО ВЗЯТОГО ПЕДАГОГА.</a:t>
            </a:r>
            <a:endParaRPr lang="ru-RU" dirty="0" smtClean="0">
              <a:effectLst/>
            </a:endParaRPr>
          </a:p>
          <a:p>
            <a:endParaRPr lang="ru-RU" baseline="0" dirty="0" smtClean="0"/>
          </a:p>
          <a:p>
            <a:r>
              <a:rPr lang="ru-RU" baseline="0" dirty="0" smtClean="0"/>
              <a:t>МОЖНО СКАЗАТЬ, ЧТО ПЕРЕД НАМИ 6 СОСТАВЛЯЮЩИХ ДЛЯ УСПЕШНОЙ ДЕЯТЕЛЬНОСТИ. </a:t>
            </a:r>
          </a:p>
        </p:txBody>
      </p:sp>
      <p:sp>
        <p:nvSpPr>
          <p:cNvPr id="4" name="Номер слайда 3"/>
          <p:cNvSpPr>
            <a:spLocks noGrp="1"/>
          </p:cNvSpPr>
          <p:nvPr>
            <p:ph type="sldNum" sz="quarter" idx="10"/>
          </p:nvPr>
        </p:nvSpPr>
        <p:spPr/>
        <p:txBody>
          <a:bodyPr/>
          <a:lstStyle/>
          <a:p>
            <a:fld id="{A758B0D7-49AD-4DE6-AF75-7D977B38B64C}" type="slidenum">
              <a:rPr lang="ru-RU" smtClean="0"/>
              <a:t>2</a:t>
            </a:fld>
            <a:endParaRPr lang="ru-RU"/>
          </a:p>
        </p:txBody>
      </p:sp>
    </p:spTree>
    <p:extLst>
      <p:ext uri="{BB962C8B-B14F-4D97-AF65-F5344CB8AC3E}">
        <p14:creationId xmlns:p14="http://schemas.microsoft.com/office/powerpoint/2010/main" val="3252901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6 СОСТАВЛЯЮЩИХ УСПЕШНОЙ ДЕЯТЕЛЬНОСТИ МЫ ОПРЕДЕЛИЛИ. А В ЧЕМ ЗАКЛЮЧАЕТСЯ СОДЕРЖАНИЕ</a:t>
            </a:r>
            <a:r>
              <a:rPr lang="ru-RU" sz="1200" kern="1200" baseline="0" dirty="0" smtClean="0">
                <a:solidFill>
                  <a:schemeClr val="tx1"/>
                </a:solidFill>
                <a:effectLst/>
                <a:latin typeface="+mn-lt"/>
                <a:ea typeface="+mn-ea"/>
                <a:cs typeface="+mn-cs"/>
              </a:rPr>
              <a:t> ПРОФЕССИОНАЛЬНОЙ ДЕЯТЕЛЬНОСТИ ПЕДАГОГА? </a:t>
            </a:r>
            <a:endParaRPr lang="ru-RU"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СОДЕРЖАНИЕ</a:t>
            </a:r>
            <a:r>
              <a:rPr lang="ru-RU" sz="1200" kern="1200" baseline="0" dirty="0" smtClean="0">
                <a:solidFill>
                  <a:schemeClr val="tx1"/>
                </a:solidFill>
                <a:effectLst/>
                <a:latin typeface="+mn-lt"/>
                <a:ea typeface="+mn-ea"/>
                <a:cs typeface="+mn-cs"/>
              </a:rPr>
              <a:t> ПРОФЕССИОНАЛЬНОЙ ДЕЯТЕЛЬНОСТИ ОПРЕДЕЛЕНО В НОРМАТИВНЫХ ДОКУМЕНТАХ. </a:t>
            </a:r>
            <a:endParaRPr lang="ru-RU"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ВСЯ ДЕЯТЕЛЬНОСТЬ ПЕДАГОГА РЕГЛАМЕНТИРУЕТСЯ НОРМАТИВНЫМИ ДОКУМЕНТАМИ. </a:t>
            </a:r>
            <a:endParaRPr lang="ru-RU" dirty="0" smtClean="0">
              <a:effectLst/>
            </a:endParaRPr>
          </a:p>
          <a:p>
            <a:r>
              <a:rPr lang="ru-RU" dirty="0" smtClean="0"/>
              <a:t>НАЧНЕМ С БАЗЫ ЗНАНИЙ. ЧТО РЕГЛАМЕНТИРУЕТ ДЕЯТЕЛЬНОСТЬ ПЕДАГОГА?  ОТ ЧЕГО ЗАВИСЯТ ЕГО ДЕЙСТВИЯ? ГДЕ КОНКРЕТНО МОЖНО ПОСМОТРЕТЬ ЧЕМ ДОЛЖЕН ЗАНИМАТЬСЯ ПЕДАГОГ? </a:t>
            </a:r>
          </a:p>
          <a:p>
            <a:r>
              <a:rPr lang="ru-RU" sz="1200" kern="1200" dirty="0" smtClean="0">
                <a:solidFill>
                  <a:schemeClr val="tx1"/>
                </a:solidFill>
                <a:effectLst/>
                <a:latin typeface="+mn-lt"/>
                <a:ea typeface="+mn-ea"/>
                <a:cs typeface="+mn-cs"/>
              </a:rPr>
              <a:t>СОЗДАНИЕ ОБРАЗОВАТЕЛЬНОГО ПРОСТРАНСТВА В ДОО ВО МНОГОМ ОПРЕДЕЛЯЕТСЯ ЦЕЛЕСООБРАЗНОЙ ОРГАНИЗАЦИЕЙ ОБРАЗОВАТЕЛЬНОГО ПРОЦЕССА. НЕМАЛОВАЖНЫМ ПРИ ЭТОМ ЯВЛЯЕТСЯ СОБЛЮДЕНИЕ НОРМАТИВНО-ПРАВОВЫХ АКТОВ, РЕГЛАМЕНТИРУЮЩИХ ДЕЯТЕЛЬНОСТЬ ПЕДАГОГА И ВСЕГО ПЕДАГОГИЧЕСКОГО КОЛЛЕКТИВА ПРИ ОРГАНИЗАЦИИ ВОСПИТАНИЯ И ОБУЧЕНИЯ ДЕТЕЙ. </a:t>
            </a:r>
          </a:p>
          <a:p>
            <a:r>
              <a:rPr lang="ru-RU" sz="1200" kern="1200" dirty="0" smtClean="0">
                <a:solidFill>
                  <a:schemeClr val="tx1"/>
                </a:solidFill>
                <a:effectLst/>
                <a:latin typeface="+mn-lt"/>
                <a:ea typeface="+mn-ea"/>
                <a:cs typeface="+mn-cs"/>
              </a:rPr>
              <a:t>В РОССИЙСКОЙ ФЕДЕРАЦИИ НОРМАТИВНО-ПРАВОВОЙ АКТ ЯВЛЯЕТСЯ ОСНОВНЫМ ИСТОЧНИКОМ ПРАВА. АКТУАЛЬНАЯ ПРОБЛЕМА «НЕЗНАНИЯ» ДОКУМЕНТОВ И НЕУМЕНИЯ ИХ ПРИМЕНЯТЬ ВЫЯВЛЯЕТСЯ В СОБЕСЕДОВАНИИ С ПЕДАГОГАМИ И СТАРШИМИ ВОСПИТАТЕЛЯМИ ДОШКОЛЬНЫХ ОБРАЗОВАТЕЛЬНЫХ ОРГАНИЗАЦИЙ. ОНИ ЗАЧАСТУЮ НЕ МОГУТ АРГУМЕНТИРОВАТЬ ОСНОВНЫЕ НАПРАВЛЕНИЯ СВОЕЙ ДЕЯТЕЛЬНОСТИ, НЕ ИМЕЮТ ПОНИМАНИЯ НА КАКИЕ ОСНОВНЫЕ ДОКУМЕНТЫ НЕОБХОДИМО ОРИЕНТИРОВАТЬСЯ ПРИ ОРГАНИЗАЦИИ СВОЕЙ ПЕДАГОГИЧЕСКОЙ ДЕЯТЕЛЬНОСТИ, КАКИЕ ДОКУМЕНТЫ ЯВЛЯЮТСЯ ОБЯЗАТЕЛЬНЫМИ ДЛЯ ИСПОЛНЕНИЯ, А КАКИЕ - РЕКОМЕНДАТЕЛЬНЫМИ И Т.Д.</a:t>
            </a:r>
          </a:p>
          <a:p>
            <a:r>
              <a:rPr lang="ru-RU" sz="800" b="1" i="1" kern="1200" dirty="0" smtClean="0">
                <a:solidFill>
                  <a:schemeClr val="tx1"/>
                </a:solidFill>
                <a:effectLst/>
                <a:latin typeface="+mn-lt"/>
                <a:ea typeface="+mn-ea"/>
                <a:cs typeface="+mn-cs"/>
              </a:rPr>
              <a:t>[</a:t>
            </a:r>
            <a:r>
              <a:rPr lang="ru-RU" sz="800" b="1" i="1" kern="1200" dirty="0" smtClean="0">
                <a:solidFill>
                  <a:schemeClr val="tx1"/>
                </a:solidFill>
                <a:effectLst/>
                <a:latin typeface="+mn-lt"/>
                <a:ea typeface="+mn-ea"/>
                <a:cs typeface="+mn-cs"/>
              </a:rPr>
              <a:t>Электронный ресурс]</a:t>
            </a:r>
            <a:r>
              <a:rPr lang="ru-RU" sz="800" b="1" kern="1200" dirty="0" smtClean="0">
                <a:solidFill>
                  <a:schemeClr val="tx1"/>
                </a:solidFill>
                <a:effectLst/>
                <a:latin typeface="+mn-lt"/>
                <a:ea typeface="+mn-ea"/>
                <a:cs typeface="+mn-cs"/>
              </a:rPr>
              <a:t> </a:t>
            </a:r>
            <a:r>
              <a:rPr lang="ru-RU" sz="800" b="1" i="1" u="sng" kern="1200" dirty="0" smtClean="0">
                <a:solidFill>
                  <a:schemeClr val="tx1"/>
                </a:solidFill>
                <a:effectLst/>
                <a:latin typeface="+mn-lt"/>
                <a:ea typeface="+mn-ea"/>
                <a:cs typeface="+mn-cs"/>
                <a:hlinkClick r:id="rId3"/>
              </a:rPr>
              <a:t>https://studwood.ru/1066959/pedagogika/normativno_pravovye_dokumenty_reguliruyuschie_deyatelnost_pedagogicheskih_rabotnikov_doshkolnoy_obrazovatelnoy</a:t>
            </a:r>
            <a:r>
              <a:rPr lang="ru-RU" sz="800" b="1" kern="1200" dirty="0" smtClean="0">
                <a:solidFill>
                  <a:schemeClr val="tx1"/>
                </a:solidFill>
                <a:effectLst/>
                <a:latin typeface="+mn-lt"/>
                <a:ea typeface="+mn-ea"/>
                <a:cs typeface="+mn-cs"/>
              </a:rPr>
              <a:t> </a:t>
            </a:r>
            <a:r>
              <a:rPr lang="ru-RU" sz="800" b="1" i="1" kern="1200" dirty="0" smtClean="0">
                <a:solidFill>
                  <a:schemeClr val="tx1"/>
                </a:solidFill>
                <a:effectLst/>
                <a:latin typeface="+mn-lt"/>
                <a:ea typeface="+mn-ea"/>
                <a:cs typeface="+mn-cs"/>
              </a:rPr>
              <a:t>(Дата обращения 24.03.2020 г.)</a:t>
            </a:r>
            <a:endParaRPr lang="ru-RU" sz="800" kern="1200" dirty="0" smtClean="0">
              <a:solidFill>
                <a:schemeClr val="tx1"/>
              </a:solidFill>
              <a:effectLst/>
              <a:latin typeface="+mn-lt"/>
              <a:ea typeface="+mn-ea"/>
              <a:cs typeface="+mn-cs"/>
            </a:endParaRPr>
          </a:p>
          <a:p>
            <a:endParaRPr lang="ru-RU" dirty="0" smtClean="0"/>
          </a:p>
          <a:p>
            <a:r>
              <a:rPr lang="ru-RU" dirty="0" smtClean="0"/>
              <a:t>ПЕРВОЕ</a:t>
            </a:r>
            <a:r>
              <a:rPr lang="ru-RU" baseline="0" dirty="0" smtClean="0"/>
              <a:t> ЧТО НЕОБХОДИМО ЗНАТЬ ЭТО НОРМАТИВНЫЕ ДОКУМЕНТЫ РЕГЛАМЕНТИРУЮЩИЕ ДЕЯТЕЛЬНОСТЬ ПЕДАГОГА. ОЗНАКОМИТЬСЯ С НИМИ ВЫ МОЖЕТЕ У СЕБЯ В ОРГАНИЗАЦИИ.</a:t>
            </a:r>
            <a:endParaRPr lang="ru-RU" dirty="0"/>
          </a:p>
        </p:txBody>
      </p:sp>
      <p:sp>
        <p:nvSpPr>
          <p:cNvPr id="4" name="Номер слайда 3"/>
          <p:cNvSpPr>
            <a:spLocks noGrp="1"/>
          </p:cNvSpPr>
          <p:nvPr>
            <p:ph type="sldNum" sz="quarter" idx="10"/>
          </p:nvPr>
        </p:nvSpPr>
        <p:spPr/>
        <p:txBody>
          <a:bodyPr/>
          <a:lstStyle/>
          <a:p>
            <a:fld id="{A758B0D7-49AD-4DE6-AF75-7D977B38B64C}" type="slidenum">
              <a:rPr lang="ru-RU" smtClean="0"/>
              <a:t>3</a:t>
            </a:fld>
            <a:endParaRPr lang="ru-RU"/>
          </a:p>
        </p:txBody>
      </p:sp>
    </p:spTree>
    <p:extLst>
      <p:ext uri="{BB962C8B-B14F-4D97-AF65-F5344CB8AC3E}">
        <p14:creationId xmlns:p14="http://schemas.microsoft.com/office/powerpoint/2010/main" val="2123689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ОСУЩЕСТВЛЯТЬ ПРОФЕССИОНАЛЬНУЮ ДЕЯТЕЛЬНОСТЬ НА ВЫСОКОМ ПРОФЕССИОНАЛЬНОМ УРОВНЕ НАС ОБЯЗЫВАЕТ ЗАКОН ОБ ОБРАЗОВАНИИ В РФ СТАТЬЯ 48</a:t>
            </a:r>
            <a:endParaRPr lang="ru-RU" dirty="0"/>
          </a:p>
        </p:txBody>
      </p:sp>
      <p:sp>
        <p:nvSpPr>
          <p:cNvPr id="4" name="Номер слайда 3"/>
          <p:cNvSpPr>
            <a:spLocks noGrp="1"/>
          </p:cNvSpPr>
          <p:nvPr>
            <p:ph type="sldNum" sz="quarter" idx="10"/>
          </p:nvPr>
        </p:nvSpPr>
        <p:spPr/>
        <p:txBody>
          <a:bodyPr/>
          <a:lstStyle/>
          <a:p>
            <a:fld id="{A758B0D7-49AD-4DE6-AF75-7D977B38B64C}" type="slidenum">
              <a:rPr lang="ru-RU" smtClean="0"/>
              <a:t>4</a:t>
            </a:fld>
            <a:endParaRPr lang="ru-RU"/>
          </a:p>
        </p:txBody>
      </p:sp>
    </p:spTree>
    <p:extLst>
      <p:ext uri="{BB962C8B-B14F-4D97-AF65-F5344CB8AC3E}">
        <p14:creationId xmlns:p14="http://schemas.microsoft.com/office/powerpoint/2010/main" val="2123689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ХАРАКТЕРИСТИКИ КВАЛИФИКАЦИИ, НЕОБХОДИМЫЕ РАБОТНИКУ ДЛЯ ОСУЩЕСТВЛЕНИЯ ОПРЕДЕЛЕННОГО ВИДА ПРОФЕССИОНАЛЬНОЙ ДЕЯТЕЛЬНОСТИ ОПРЕДЕЛЕНЫ В ПРОФЕССИОНАЛЬНОМ СТАНДАРТЕ.</a:t>
            </a:r>
          </a:p>
          <a:p>
            <a:r>
              <a:rPr lang="ru-RU" sz="1200" kern="1200" dirty="0" smtClean="0">
                <a:solidFill>
                  <a:schemeClr val="tx1"/>
                </a:solidFill>
                <a:effectLst/>
                <a:latin typeface="+mn-lt"/>
                <a:ea typeface="+mn-ea"/>
                <a:cs typeface="+mn-cs"/>
              </a:rPr>
              <a:t>ДАННЫЙ СТАНДАРТ УСТАНАВЛИВАЕТ ТРЕБОВАНИЯ К ОБРАЗОВАНИЮ И ОПРЕДЕЛЯЕТ ФУНКЦИИ ПЕДАГОГА.</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ФУНКЦИИ ПЕДАГОГА ВХОДЯТ: </a:t>
            </a:r>
          </a:p>
          <a:p>
            <a:r>
              <a:rPr lang="ru-RU" sz="1200" kern="1200" dirty="0" smtClean="0">
                <a:solidFill>
                  <a:schemeClr val="tx1"/>
                </a:solidFill>
                <a:effectLst/>
                <a:latin typeface="+mn-lt"/>
                <a:ea typeface="+mn-ea"/>
                <a:cs typeface="+mn-cs"/>
              </a:rPr>
              <a:t>1. ТРУДОВЫЕ ДЕЙСТВИЯ</a:t>
            </a:r>
          </a:p>
          <a:p>
            <a:pPr marL="0" indent="0">
              <a:buFont typeface="Arial" panose="020B0604020202020204" pitchFamily="34" charset="0"/>
              <a:buNone/>
            </a:pPr>
            <a:r>
              <a:rPr lang="ru-RU" sz="1200" kern="1200" dirty="0" smtClean="0">
                <a:solidFill>
                  <a:schemeClr val="tx1"/>
                </a:solidFill>
                <a:effectLst/>
                <a:latin typeface="+mn-lt"/>
                <a:ea typeface="+mn-ea"/>
                <a:cs typeface="+mn-cs"/>
              </a:rPr>
              <a:t>2. НЕОБХОДИМЫЕ УМЕНИЯ</a:t>
            </a:r>
          </a:p>
          <a:p>
            <a:r>
              <a:rPr lang="ru-RU" sz="1200" kern="1200" dirty="0" smtClean="0">
                <a:solidFill>
                  <a:schemeClr val="tx1"/>
                </a:solidFill>
                <a:effectLst/>
                <a:latin typeface="+mn-lt"/>
                <a:ea typeface="+mn-ea"/>
                <a:cs typeface="+mn-cs"/>
              </a:rPr>
              <a:t>3. НЕОБХОДИМЫЕ ЗНАНИЯ</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СООТВЕТСТВИИ С ТРЕБОВАНИЯМИ ПРОФЕССИОНАЛЬНОГО СТАНДАРТА ВОЗНИКАЕТ НЕОБХОДИМОСТЬ В КАЧЕСТВЕННО ИНОЙ ПОДГОТОВКЕ ПЕДАГОГА, ПОЗВОЛЯЮЩЕЙ СОЧЕТАТЬ ФУНДАМЕНТАЛЬНОСТЬ ПРОФЕССИОНАЛЬНЫХ БАЗОВЫХ ЗНАНИЙ С ИННОВАЦИОННОСТЬЮ МЫШЛЕНИЯ И ПРАКТИКО-ОРИЕНТИРОВАННЫМ ИССЛЕДОВАТЕЛЬСКИМ ПОДХОДОМ К РАЗРЕШЕНИЮ КОНКРЕТНЫХ ПЕДАГОГИЧЕСКИХ ПРОБЛЕМ, НЕОБХОДИМОСТЬЮ ФОРМИРОВАНИЯ ЛИЧНОСТИ, УМЕЮЩЕЙ ЖИТЬ В УСЛОВИЯХ НЕОПРЕДЕЛЕННОСТИ, ЛИЧНОСТИ ТВОРЧЕСКОЙ, ОТВЕТСТВЕННОЙ, УСТОЙЧИВОЙ К СТРЕССАМ, СПОСОБНОЙ ПРЕДПРИНИМАТЬ КОНСТРУКТИВНЫЕ И КОМПЕТЕНТНЫЕ ДЕЙСТВИЯ В РАЗЛИЧНЫХ ВИДАХ ЖИЗНЕДЕЯТЕЛЬНОСТИ. </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ПОЭТОМУ </a:t>
            </a:r>
            <a:r>
              <a:rPr lang="ru-RU" sz="1200" b="1" kern="1200" dirty="0" smtClean="0">
                <a:solidFill>
                  <a:schemeClr val="tx1"/>
                </a:solidFill>
                <a:effectLst/>
                <a:latin typeface="+mn-lt"/>
                <a:ea typeface="+mn-ea"/>
                <a:cs typeface="+mn-cs"/>
              </a:rPr>
              <a:t>У ПЕДАГОГОВ ДОЛЖНЫ БЫТЬ УЖЕ СФОРМИРОВАНЫ ОСНОВНЫЕ КОМПЕТЕНЦИИ ДЛЯ ИХ УСПЕШНОЙ ПЕДАГОГИЧЕСКОЙ ДЕЯТЕЛЬНОСТИ. А ФОРМИРОВАНИЕ ЭТИХ КОМПЕТЕНЦИЙ БУДЕТ УСПЕШНЫМ, ЕСЛИ САМ ПЕДАГОГ БУДЕТ РАБОТАТЬ НАД СВОИМ САМОРАЗВИТИЕМ, ЗНАТЬ СУТЬ И СОДЕРЖАНИЕ ПРОФЕССИОНАЛЬНОЙ КОМПЕТЕНТНОСТИ ПЕДАГОГА.</a:t>
            </a:r>
          </a:p>
          <a:p>
            <a:endParaRPr lang="ru-RU" sz="1200" b="1"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a:t>
            </a:r>
            <a:r>
              <a:rPr lang="ru-RU" sz="800" kern="1200" dirty="0" smtClean="0">
                <a:solidFill>
                  <a:schemeClr val="tx1"/>
                </a:solidFill>
                <a:effectLst/>
                <a:latin typeface="+mn-lt"/>
                <a:ea typeface="+mn-ea"/>
                <a:cs typeface="+mn-cs"/>
              </a:rPr>
              <a:t>АСАЕВА И.Н. РАЗВИТИЕ ПРОФЕССИОНАЛЬНЫХ КОМПЕТЕНЦИЙ ВОСПИТАТЕЛЕЙ ДОШКОЛЬНЫХ УЧРЕЖДЕНИЙ РАЗНЫХ ВИДОВ // ИЗВЕСТИЯ РГПУ ИМ. А.И. ГЕРЦЕНА . 2013. №112. С.79-87</a:t>
            </a:r>
            <a:r>
              <a:rPr lang="ru-RU" sz="1200" kern="1200" dirty="0" smtClean="0">
                <a:solidFill>
                  <a:schemeClr val="tx1"/>
                </a:solidFill>
                <a:effectLst/>
                <a:latin typeface="+mn-lt"/>
                <a:ea typeface="+mn-ea"/>
                <a:cs typeface="+mn-cs"/>
              </a:rPr>
              <a:t>).</a:t>
            </a:r>
          </a:p>
          <a:p>
            <a:endParaRPr lang="ru-RU" sz="1200" b="1" i="1" kern="1200" dirty="0" smtClean="0">
              <a:solidFill>
                <a:schemeClr val="tx1"/>
              </a:solidFill>
              <a:effectLst/>
              <a:latin typeface="+mn-lt"/>
              <a:ea typeface="+mn-ea"/>
              <a:cs typeface="+mn-cs"/>
            </a:endParaRPr>
          </a:p>
          <a:p>
            <a:r>
              <a:rPr lang="ru-RU" sz="1200" b="1" i="1" kern="1200" dirty="0" smtClean="0">
                <a:solidFill>
                  <a:schemeClr val="tx1"/>
                </a:solidFill>
                <a:effectLst/>
                <a:latin typeface="+mn-lt"/>
                <a:ea typeface="+mn-ea"/>
                <a:cs typeface="+mn-cs"/>
              </a:rPr>
              <a:t>[Электронный ресурс] </a:t>
            </a:r>
            <a:r>
              <a:rPr lang="ru-RU" sz="1200" b="1" i="1" u="none" strike="noStrike" kern="1200" dirty="0" smtClean="0">
                <a:solidFill>
                  <a:schemeClr val="tx1"/>
                </a:solidFill>
                <a:effectLst/>
                <a:latin typeface="+mn-lt"/>
                <a:ea typeface="+mn-ea"/>
                <a:cs typeface="+mn-cs"/>
                <a:hlinkClick r:id="rId3"/>
              </a:rPr>
              <a:t>https://studwood.ru/1066959/pedagogika/normativno_pravovye_dokumenty_reguliruyuschie_deyatelnost_pedagogicheskih_rabotnikov_doshkolnoy_obrazovatelnoy</a:t>
            </a:r>
            <a:r>
              <a:rPr lang="ru-RU" sz="1200" b="1" i="1" kern="1200" dirty="0" smtClean="0">
                <a:solidFill>
                  <a:schemeClr val="tx1"/>
                </a:solidFill>
                <a:effectLst/>
                <a:latin typeface="+mn-lt"/>
                <a:ea typeface="+mn-ea"/>
                <a:cs typeface="+mn-cs"/>
              </a:rPr>
              <a:t> (Дата обращения 24.03.2020 г.)</a:t>
            </a:r>
            <a:endParaRPr lang="ru-RU" sz="1200" kern="1200" dirty="0" smtClean="0">
              <a:solidFill>
                <a:schemeClr val="tx1"/>
              </a:solidFill>
              <a:effectLst/>
              <a:latin typeface="+mn-lt"/>
              <a:ea typeface="+mn-ea"/>
              <a:cs typeface="+mn-cs"/>
            </a:endParaRPr>
          </a:p>
          <a:p>
            <a:endParaRPr lang="ru-RU" sz="1200" kern="1200" dirty="0" smtClean="0">
              <a:solidFill>
                <a:schemeClr val="tx1"/>
              </a:solidFill>
              <a:effectLst/>
              <a:latin typeface="+mn-lt"/>
              <a:ea typeface="+mn-ea"/>
              <a:cs typeface="+mn-cs"/>
            </a:endParaRPr>
          </a:p>
          <a:p>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A758B0D7-49AD-4DE6-AF75-7D977B38B64C}" type="slidenum">
              <a:rPr lang="ru-RU" smtClean="0"/>
              <a:t>5</a:t>
            </a:fld>
            <a:endParaRPr lang="ru-RU"/>
          </a:p>
        </p:txBody>
      </p:sp>
    </p:spTree>
    <p:extLst>
      <p:ext uri="{BB962C8B-B14F-4D97-AF65-F5344CB8AC3E}">
        <p14:creationId xmlns:p14="http://schemas.microsoft.com/office/powerpoint/2010/main" val="1097380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В ЗАКОНЕ «ОБ ОБРАЗОВАНИИ» ГОВОРИТСЯ, ЧТО КВАЛИФИКАЦИЯ ЭТО УРОВЕНЬ ЗНАНИЙ, УМЕНИЙ, НАВЫКОВ И КОМПЕТЕНЦИИ, ХАРАКТЕРИЗУЮЩИЕ ПОДГОТОВЛЕННОСТЬ К ВЫПОЛНЕНИЮ ОПРЕДЕЛЕННОГО ВИДА ПРОФЕССИОНАЛЬНОЙ ДЕЯТЕЛЬНОСТИ (СТАТЬЯ 2 ПУНКТ 5).</a:t>
            </a:r>
          </a:p>
          <a:p>
            <a:r>
              <a:rPr lang="ru-RU" sz="1200" kern="1200" dirty="0" smtClean="0">
                <a:solidFill>
                  <a:schemeClr val="tx1"/>
                </a:solidFill>
                <a:effectLst/>
                <a:latin typeface="+mn-lt"/>
                <a:ea typeface="+mn-ea"/>
                <a:cs typeface="+mn-cs"/>
              </a:rPr>
              <a:t>КВАЛИФИЦИРОВАННЫЙ ПЕДАГОГ ДОЛЖЕН НЕ ТОЛЬКО ОБЛАДАТЬ ЗНАНИЯМИ, УМЕНИЯМИ, НАВЫКАМИ В ОБЛАСТИ СВОИХ ПРОФЕССИОНАЛЬНЫХ ИНТЕРЕСОВ, НО И ИМЕТЬ ШИРОКИЙ КРУГОЗОР, АКТИВНУЮ ЖИЗНЕННУЮ ПОЗИЦИЮ, ПОТРЕБНОСТЬ В САМООБРАЗОВАНИИ, ПСИХОЛОГИЧЕСКУЮ ГОТОВНОСТЬ К ПРИНЯТИЮ РЕШЕНИЙ В СЛОЖНЫХ ПРОИЗВОДСТВЕННЫХ СИТУАЦИЯХ, БЫТЬ КОММУНИКАБЕЛЬНЫМ. </a:t>
            </a:r>
          </a:p>
          <a:p>
            <a:r>
              <a:rPr lang="ru-RU" sz="1200" kern="1200" dirty="0" smtClean="0">
                <a:solidFill>
                  <a:schemeClr val="tx1"/>
                </a:solidFill>
                <a:effectLst/>
                <a:latin typeface="+mn-lt"/>
                <a:ea typeface="+mn-ea"/>
                <a:cs typeface="+mn-cs"/>
              </a:rPr>
              <a:t>ПРОФЕССИОНАЛЬНУЮ КОМПЕТЕНТНОСТЬ КАК ГОТОВНОСТЬ К ОСУЩЕСТВЛЕНИЮ ПЕДАГОГИЧЕСКОЙ ДЕЯТЕЛЬНОСТИ ОПРЕДЕЛЯЮТ ЗНАНИЯ, УМЕНИЯ, ОПЫТ. </a:t>
            </a:r>
          </a:p>
          <a:p>
            <a:r>
              <a:rPr lang="ru-RU" sz="1200" b="1" i="1" kern="1200" dirty="0" smtClean="0">
                <a:solidFill>
                  <a:schemeClr val="tx1"/>
                </a:solidFill>
                <a:effectLst/>
                <a:latin typeface="+mn-lt"/>
                <a:ea typeface="+mn-ea"/>
                <a:cs typeface="+mn-cs"/>
              </a:rPr>
              <a:t>[Электронный ресурс] </a:t>
            </a:r>
            <a:r>
              <a:rPr lang="ru-RU" sz="1200" b="1" i="1" u="none" strike="noStrike" kern="1200" dirty="0" smtClean="0">
                <a:solidFill>
                  <a:schemeClr val="tx1"/>
                </a:solidFill>
                <a:effectLst/>
                <a:latin typeface="+mn-lt"/>
                <a:ea typeface="+mn-ea"/>
                <a:cs typeface="+mn-cs"/>
                <a:hlinkClick r:id="rId3"/>
              </a:rPr>
              <a:t>https://studwood.ru/1066959/pedagogika/normativno_pravovye_dokumenty_reguliruyuschie_deyatelnost_pedagogicheskih_rabotnikov_doshkolnoy_obrazovatelnoy</a:t>
            </a:r>
            <a:r>
              <a:rPr lang="ru-RU" sz="1200" b="1" i="1" kern="1200" dirty="0" smtClean="0">
                <a:solidFill>
                  <a:schemeClr val="tx1"/>
                </a:solidFill>
                <a:effectLst/>
                <a:latin typeface="+mn-lt"/>
                <a:ea typeface="+mn-ea"/>
                <a:cs typeface="+mn-cs"/>
              </a:rPr>
              <a:t> (Дата обращения 24.03.2020 г.)</a:t>
            </a:r>
            <a:endParaRPr lang="ru-RU" sz="1200" kern="1200" dirty="0" smtClean="0">
              <a:solidFill>
                <a:schemeClr val="tx1"/>
              </a:solidFill>
              <a:effectLst/>
              <a:latin typeface="+mn-lt"/>
              <a:ea typeface="+mn-ea"/>
              <a:cs typeface="+mn-cs"/>
            </a:endParaRPr>
          </a:p>
          <a:p>
            <a:endParaRPr lang="ru-RU" sz="1200" b="1"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ПРОФЕССИОНАЛЬНАЯ</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КОМПЕТЕНТНОСТЬ</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ПЕДАГОГА</a:t>
            </a:r>
            <a:r>
              <a:rPr lang="ru-RU" sz="1200" kern="1200" dirty="0" smtClean="0">
                <a:solidFill>
                  <a:schemeClr val="tx1"/>
                </a:solidFill>
                <a:effectLst/>
                <a:latin typeface="+mn-lt"/>
                <a:ea typeface="+mn-ea"/>
                <a:cs typeface="+mn-cs"/>
              </a:rPr>
              <a:t> – </a:t>
            </a:r>
            <a:r>
              <a:rPr lang="ru-RU" sz="1200" b="1" kern="1200" dirty="0" smtClean="0">
                <a:solidFill>
                  <a:schemeClr val="tx1"/>
                </a:solidFill>
                <a:effectLst/>
                <a:latin typeface="+mn-lt"/>
                <a:ea typeface="+mn-ea"/>
                <a:cs typeface="+mn-cs"/>
              </a:rPr>
              <a:t>ЭТО</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МНОГОФАКТОРНОЕ</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ЯВЛЕНИЕ</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ВКЛЮЧАЮЩЕЕ</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В</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СЕБЯ</a:t>
            </a:r>
            <a:r>
              <a:rPr lang="ru-RU" sz="1200" kern="1200" dirty="0" smtClean="0">
                <a:solidFill>
                  <a:schemeClr val="tx1"/>
                </a:solidFill>
                <a:effectLst/>
                <a:latin typeface="+mn-lt"/>
                <a:ea typeface="+mn-ea"/>
                <a:cs typeface="+mn-cs"/>
              </a:rPr>
              <a:t> СИСТЕМУ ТЕОРЕТИЧЕСКИХ ЗНАНИЙ </a:t>
            </a:r>
            <a:r>
              <a:rPr lang="ru-RU" sz="1200" b="1" kern="1200" dirty="0" smtClean="0">
                <a:solidFill>
                  <a:schemeClr val="tx1"/>
                </a:solidFill>
                <a:effectLst/>
                <a:latin typeface="+mn-lt"/>
                <a:ea typeface="+mn-ea"/>
                <a:cs typeface="+mn-cs"/>
              </a:rPr>
              <a:t>ПЕДАГОГА</a:t>
            </a:r>
            <a:r>
              <a:rPr lang="ru-RU" sz="1200" kern="1200" dirty="0" smtClean="0">
                <a:solidFill>
                  <a:schemeClr val="tx1"/>
                </a:solidFill>
                <a:effectLst/>
                <a:latin typeface="+mn-lt"/>
                <a:ea typeface="+mn-ea"/>
                <a:cs typeface="+mn-cs"/>
              </a:rPr>
              <a:t> И СПОСОБОВ ИХ ПРИМЕНЕНИЯ В КОНКРЕТНЫХ ПЕДАГОГИЧЕСКИХ СИТУАЦИЯХ, ЦЕННОСТНЫЕ ОРИЕНТАЦИИ </a:t>
            </a:r>
            <a:r>
              <a:rPr lang="ru-RU" sz="1200" b="1" kern="1200" dirty="0" smtClean="0">
                <a:solidFill>
                  <a:schemeClr val="tx1"/>
                </a:solidFill>
                <a:effectLst/>
                <a:latin typeface="+mn-lt"/>
                <a:ea typeface="+mn-ea"/>
                <a:cs typeface="+mn-cs"/>
              </a:rPr>
              <a:t>ПЕДАГОГА</a:t>
            </a:r>
            <a:r>
              <a:rPr lang="ru-RU" sz="1200" kern="1200" dirty="0" smtClean="0">
                <a:solidFill>
                  <a:schemeClr val="tx1"/>
                </a:solidFill>
                <a:effectLst/>
                <a:latin typeface="+mn-lt"/>
                <a:ea typeface="+mn-ea"/>
                <a:cs typeface="+mn-cs"/>
              </a:rPr>
              <a:t>, А ТАКЖЕ ИНТЕГРАТИВНЫЕ ПОКАЗАТЕЛИ ЕГО КУЛЬТУРЫ (РЕЧЬ, СТИЛЬ ОБЩЕНИЯ, ОТНОШЕНИЕ К </a:t>
            </a:r>
            <a:r>
              <a:rPr lang="ru-RU" sz="1200" b="1" kern="1200" dirty="0" smtClean="0">
                <a:solidFill>
                  <a:schemeClr val="tx1"/>
                </a:solidFill>
                <a:effectLst/>
                <a:latin typeface="+mn-lt"/>
                <a:ea typeface="+mn-ea"/>
                <a:cs typeface="+mn-cs"/>
              </a:rPr>
              <a:t>СЕБЕ</a:t>
            </a:r>
            <a:r>
              <a:rPr lang="ru-RU" sz="1200" kern="1200" dirty="0" smtClean="0">
                <a:solidFill>
                  <a:schemeClr val="tx1"/>
                </a:solidFill>
                <a:effectLst/>
                <a:latin typeface="+mn-lt"/>
                <a:ea typeface="+mn-ea"/>
                <a:cs typeface="+mn-cs"/>
              </a:rPr>
              <a:t> И СВОЕЙ ДЕЯТЕЛЬНОСТИ, К СМЕЖНЫМ ОБЛАСТЯМ ЗНАНИЯ И ДР.).</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(УДАЛОВА АЛЕКСАНДРА НИКОЛАЕВНА, БОРИСОВА ЕЛЕНА НИКОЛАЕВНА)</a:t>
            </a:r>
          </a:p>
          <a:p>
            <a:r>
              <a:rPr lang="ru-RU" sz="1200" b="1" i="1" kern="1200" dirty="0" smtClean="0">
                <a:solidFill>
                  <a:schemeClr val="tx1"/>
                </a:solidFill>
                <a:effectLst/>
                <a:latin typeface="+mn-lt"/>
                <a:ea typeface="+mn-ea"/>
                <a:cs typeface="+mn-cs"/>
              </a:rPr>
              <a:t>[Электронный ресурс] </a:t>
            </a:r>
            <a:r>
              <a:rPr lang="ru-RU" sz="1200" b="1" i="1" u="sng" kern="1200" dirty="0" smtClean="0">
                <a:solidFill>
                  <a:schemeClr val="tx1"/>
                </a:solidFill>
                <a:effectLst/>
                <a:latin typeface="+mn-lt"/>
                <a:ea typeface="+mn-ea"/>
                <a:cs typeface="+mn-cs"/>
                <a:hlinkClick r:id="rId4"/>
              </a:rPr>
              <a:t>https://www.informio.ru/publications/id3158</a:t>
            </a:r>
            <a:r>
              <a:rPr lang="ru-RU" sz="1200" b="1" i="1" kern="1200" dirty="0" smtClean="0">
                <a:solidFill>
                  <a:schemeClr val="tx1"/>
                </a:solidFill>
                <a:effectLst/>
                <a:latin typeface="+mn-lt"/>
                <a:ea typeface="+mn-ea"/>
                <a:cs typeface="+mn-cs"/>
              </a:rPr>
              <a:t> (Дата обращения 25.03.2020 г.).</a:t>
            </a:r>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ПРОФЕССИОНАЛЬНАЯ</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КОМПЕТЕНТНОСТЬ</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ПЕДАГОГА</a:t>
            </a:r>
            <a:r>
              <a:rPr lang="ru-RU" sz="1200" kern="1200" dirty="0" smtClean="0">
                <a:solidFill>
                  <a:schemeClr val="tx1"/>
                </a:solidFill>
                <a:effectLst/>
                <a:latin typeface="+mn-lt"/>
                <a:ea typeface="+mn-ea"/>
                <a:cs typeface="+mn-cs"/>
              </a:rPr>
              <a:t> - </a:t>
            </a:r>
            <a:r>
              <a:rPr lang="ru-RU" sz="1200" b="1" kern="1200" dirty="0" smtClean="0">
                <a:solidFill>
                  <a:schemeClr val="tx1"/>
                </a:solidFill>
                <a:effectLst/>
                <a:latin typeface="+mn-lt"/>
                <a:ea typeface="+mn-ea"/>
                <a:cs typeface="+mn-cs"/>
              </a:rPr>
              <a:t>ЭТО</a:t>
            </a:r>
            <a:r>
              <a:rPr lang="ru-RU" sz="1200" kern="1200" dirty="0" smtClean="0">
                <a:solidFill>
                  <a:schemeClr val="tx1"/>
                </a:solidFill>
                <a:effectLst/>
                <a:latin typeface="+mn-lt"/>
                <a:ea typeface="+mn-ea"/>
                <a:cs typeface="+mn-cs"/>
              </a:rPr>
              <a:t> ПРОЯВЛЯЮЩАЯСЯ ГОТОВНОСТЬ К </a:t>
            </a:r>
            <a:r>
              <a:rPr lang="ru-RU" sz="1200" b="1" kern="1200" dirty="0" smtClean="0">
                <a:solidFill>
                  <a:schemeClr val="tx1"/>
                </a:solidFill>
                <a:effectLst/>
                <a:latin typeface="+mn-lt"/>
                <a:ea typeface="+mn-ea"/>
                <a:cs typeface="+mn-cs"/>
              </a:rPr>
              <a:t>ПЕДАГОГИЧЕСКОЙ</a:t>
            </a:r>
            <a:r>
              <a:rPr lang="ru-RU" sz="1200" kern="1200" dirty="0" smtClean="0">
                <a:solidFill>
                  <a:schemeClr val="tx1"/>
                </a:solidFill>
                <a:effectLst/>
                <a:latin typeface="+mn-lt"/>
                <a:ea typeface="+mn-ea"/>
                <a:cs typeface="+mn-cs"/>
              </a:rPr>
              <a:t> ДЕЯТЕЛЬНОСТИ, ЕГО ОТНОШЕНИЕ К ДЕЛУ, ЛИЧНОСТНЫЕ КАЧЕСТВА, А ТАКЖЕ СТРЕМЛЕНИЕ К НОВОМУ, </a:t>
            </a:r>
            <a:r>
              <a:rPr lang="ru-RU" sz="1200" b="1" kern="1200" dirty="0" smtClean="0">
                <a:solidFill>
                  <a:schemeClr val="tx1"/>
                </a:solidFill>
                <a:effectLst/>
                <a:latin typeface="+mn-lt"/>
                <a:ea typeface="+mn-ea"/>
                <a:cs typeface="+mn-cs"/>
              </a:rPr>
              <a:t>ТВОРЧЕСКОМУ</a:t>
            </a:r>
            <a:r>
              <a:rPr lang="ru-RU" sz="1200" kern="1200" dirty="0" smtClean="0">
                <a:solidFill>
                  <a:schemeClr val="tx1"/>
                </a:solidFill>
                <a:effectLst/>
                <a:latin typeface="+mn-lt"/>
                <a:ea typeface="+mn-ea"/>
                <a:cs typeface="+mn-cs"/>
              </a:rPr>
              <a:t> ОСМЫСЛЕНИЮ СВОЕЙ РАБОТЫ.</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(БЕКБУЛАТОВА А.М.)</a:t>
            </a:r>
          </a:p>
          <a:p>
            <a:r>
              <a:rPr lang="ru-RU" sz="1200" b="1" i="1" kern="1200" dirty="0" smtClean="0">
                <a:solidFill>
                  <a:schemeClr val="tx1"/>
                </a:solidFill>
                <a:effectLst/>
                <a:latin typeface="+mn-lt"/>
                <a:ea typeface="+mn-ea"/>
                <a:cs typeface="+mn-cs"/>
              </a:rPr>
              <a:t>[Электронный ресурс] </a:t>
            </a:r>
            <a:r>
              <a:rPr lang="ru-RU" sz="1200" b="1" i="1" u="sng" kern="1200" dirty="0" smtClean="0">
                <a:solidFill>
                  <a:schemeClr val="tx1"/>
                </a:solidFill>
                <a:effectLst/>
                <a:latin typeface="+mn-lt"/>
                <a:ea typeface="+mn-ea"/>
                <a:cs typeface="+mn-cs"/>
                <a:hlinkClick r:id="rId5"/>
              </a:rPr>
              <a:t>https://scienceforum.ru/2017/article/2017033267</a:t>
            </a:r>
            <a:r>
              <a:rPr lang="ru-RU" sz="1200" b="1" i="1" kern="1200" dirty="0" smtClean="0">
                <a:solidFill>
                  <a:schemeClr val="tx1"/>
                </a:solidFill>
                <a:effectLst/>
                <a:latin typeface="+mn-lt"/>
                <a:ea typeface="+mn-ea"/>
                <a:cs typeface="+mn-cs"/>
              </a:rPr>
              <a:t> (Дата обращения 25.03.2020ь г.).</a:t>
            </a:r>
            <a:endParaRPr lang="ru-RU" sz="1200" kern="1200" dirty="0" smtClean="0">
              <a:solidFill>
                <a:schemeClr val="tx1"/>
              </a:solidFill>
              <a:effectLst/>
              <a:latin typeface="+mn-lt"/>
              <a:ea typeface="+mn-ea"/>
              <a:cs typeface="+mn-cs"/>
            </a:endParaRP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ВОСПИТАТЕЛЬ ДОШКОЛЬНОГО ОБРАЗОВАНИЯ - ЭТО НЕ ПРОСТО ПРОФЕССИЯ, А ПРИЗВАНИЕ И КАЖДОДНЕВНЫЙ ОГРОМНЫЙ ТРУД. МНОГИЕ ОЧЕНЬ БЫСТРО УХОДЯТ ИЗ ЭТОЙ ПРОФЕССИИ, ПОТОМУ ЧТО НЕ ВИДЯТ СЕБЯ В НЕЙ.</a:t>
            </a:r>
          </a:p>
          <a:p>
            <a:r>
              <a:rPr lang="ru-RU" sz="1200" kern="1200" dirty="0" smtClean="0">
                <a:solidFill>
                  <a:schemeClr val="tx1"/>
                </a:solidFill>
                <a:effectLst/>
                <a:latin typeface="+mn-lt"/>
                <a:ea typeface="+mn-ea"/>
                <a:cs typeface="+mn-cs"/>
              </a:rPr>
              <a:t>В СОВРЕМЕННОМ ОБЩЕСТВЕ К ВОСПИТАТЕЛЮ ДОШКОЛЬНОГО ОБРАЗОВАНИЯ ПРЕДЪЯВЛЯЮТСЯ СЕРЬЕЗНЫЕ ТРЕБОВАНИЯ. ТАКИМ ОБРАЗОМ, СОВРЕМЕННЫЙ ПЕДАГОГ ДОЛЖЕН ИМЕТЬ ВЫСОКИЙ УРОВЕНЬ КОМПЕТЕНЦИИ И </a:t>
            </a:r>
            <a:r>
              <a:rPr lang="ru-RU" sz="1200" b="1" u="sng" kern="1200" dirty="0" smtClean="0">
                <a:solidFill>
                  <a:schemeClr val="tx1"/>
                </a:solidFill>
                <a:effectLst/>
                <a:latin typeface="+mn-lt"/>
                <a:ea typeface="+mn-ea"/>
                <a:cs typeface="+mn-cs"/>
              </a:rPr>
              <a:t>БОЛЬШОЙ ИНТЕРЕС</a:t>
            </a:r>
            <a:r>
              <a:rPr lang="ru-RU" sz="1200" kern="1200" dirty="0" smtClean="0">
                <a:solidFill>
                  <a:schemeClr val="tx1"/>
                </a:solidFill>
                <a:effectLst/>
                <a:latin typeface="+mn-lt"/>
                <a:ea typeface="+mn-ea"/>
                <a:cs typeface="+mn-cs"/>
              </a:rPr>
              <a:t> К СВОЕЙ ПРОФЕССИИ, </a:t>
            </a:r>
            <a:r>
              <a:rPr lang="ru-RU" sz="1200" b="1" u="sng" kern="1200" dirty="0" smtClean="0">
                <a:solidFill>
                  <a:schemeClr val="tx1"/>
                </a:solidFill>
                <a:effectLst/>
                <a:latin typeface="+mn-lt"/>
                <a:ea typeface="+mn-ea"/>
                <a:cs typeface="+mn-cs"/>
              </a:rPr>
              <a:t>ЖЕЛАНИЕ РАБОТАТЬ И РАЗВИВАТЬСЯ</a:t>
            </a:r>
            <a:r>
              <a:rPr lang="ru-RU" sz="1200" kern="1200" dirty="0" smtClean="0">
                <a:solidFill>
                  <a:schemeClr val="tx1"/>
                </a:solidFill>
                <a:effectLst/>
                <a:latin typeface="+mn-lt"/>
                <a:ea typeface="+mn-ea"/>
                <a:cs typeface="+mn-cs"/>
              </a:rPr>
              <a:t>, ПОСКОЛЬКУ СЕГОДНЯ ЕГО ВОСПИТАННИКИ  - ЭТО НОВОЕ ПОКОЛЕНИЕ ДЕТЕЙ, ПЕРЕД КОТОРЫМИ СТОЯТ СОВЕРШЕННО ДРУГИЕ ЗАДАЧИ В БУДУЩЕМ, А ЗНАЧИТ, ТРЕБУЕТСЯ МЕНЯТЬ ПОДХОД К ВОСПИТАНИЮ С САМОГО МОМЕНТА РОЖДЕНИЯ РЕБЕНКА.</a:t>
            </a:r>
          </a:p>
          <a:p>
            <a:endParaRPr lang="ru-RU" sz="1200" b="1" i="1" kern="1200" dirty="0" smtClean="0">
              <a:solidFill>
                <a:schemeClr val="tx1"/>
              </a:solidFill>
              <a:effectLst/>
              <a:latin typeface="+mn-lt"/>
              <a:ea typeface="+mn-ea"/>
              <a:cs typeface="+mn-cs"/>
            </a:endParaRPr>
          </a:p>
          <a:p>
            <a:r>
              <a:rPr lang="ru-RU" sz="1200" b="1" i="1" kern="1200" dirty="0" smtClean="0">
                <a:solidFill>
                  <a:schemeClr val="tx1"/>
                </a:solidFill>
                <a:effectLst/>
                <a:latin typeface="+mn-lt"/>
                <a:ea typeface="+mn-ea"/>
                <a:cs typeface="+mn-cs"/>
              </a:rPr>
              <a:t>[Электронный ресурс] </a:t>
            </a:r>
            <a:r>
              <a:rPr lang="ru-RU" sz="1200" b="1" i="1" u="sng" kern="1200" dirty="0" smtClean="0">
                <a:solidFill>
                  <a:schemeClr val="tx1"/>
                </a:solidFill>
                <a:effectLst/>
                <a:latin typeface="+mn-lt"/>
                <a:ea typeface="+mn-ea"/>
                <a:cs typeface="+mn-cs"/>
                <a:hlinkClick r:id="rId6"/>
              </a:rPr>
              <a:t>https://www.maam.ru/detskijsad/referat-po-pedagogike-tema-sovremenye-trebovanija-k-vospitatelyu-doshkolnoi-obrazovatelnoi-organizaci-v-period-vnedrenija-p.html</a:t>
            </a:r>
            <a:r>
              <a:rPr lang="ru-RU" sz="1200" b="1" i="1" kern="1200" dirty="0" smtClean="0">
                <a:solidFill>
                  <a:schemeClr val="tx1"/>
                </a:solidFill>
                <a:effectLst/>
                <a:latin typeface="+mn-lt"/>
                <a:ea typeface="+mn-ea"/>
                <a:cs typeface="+mn-cs"/>
              </a:rPr>
              <a:t> (дата обращения 25.03.2020 г.).</a:t>
            </a:r>
          </a:p>
          <a:p>
            <a:endParaRPr lang="ru-RU" sz="1200" b="1" i="1"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КАК И ГДЕ ДОЛЖЕН СОВЕРШЕНСТВОВАТЬ СВОИ ПРОФЕССИОНАЛЬНЫЕ КАЧЕСТВА ПЕДАГОГ? ЧТО НЕОБХОДИМО СДЕЛАТЬ</a:t>
            </a:r>
            <a:r>
              <a:rPr lang="ru-RU" sz="1200" kern="1200" baseline="0" dirty="0" smtClean="0">
                <a:solidFill>
                  <a:schemeClr val="tx1"/>
                </a:solidFill>
                <a:effectLst/>
                <a:latin typeface="+mn-lt"/>
                <a:ea typeface="+mn-ea"/>
                <a:cs typeface="+mn-cs"/>
              </a:rPr>
              <a:t> НА УРОВНЕ ДОШКОЛЬНОЙ ОБРАЗОВАТЕЛЬНОЙ ОРГАНИЗАЦИИ, ЧТО БЫ ЗАМОТИВИРОВАТЬ ВОСПИТАТЕЛЕЙ НА РАЗВИТИЕ И СОВЕРШЕНСТВОВАНИЕ СВОИХ ПРОФЕССИОНАЛЬНЫХ КОМПЕТЕНЦИЙ, КАКИЕ УСЛОВИЯ СФОРМИРОВАТЬ?</a:t>
            </a:r>
            <a:endParaRPr lang="ru-RU" dirty="0" smtClean="0">
              <a:effectLst/>
            </a:endParaRPr>
          </a:p>
          <a:p>
            <a:pPr rtl="0" eaLnBrk="1" latinLnBrk="0" hangingPunct="1"/>
            <a:r>
              <a:rPr lang="ru-RU" sz="1200" kern="1200" dirty="0" smtClean="0">
                <a:solidFill>
                  <a:schemeClr val="tx1"/>
                </a:solidFill>
                <a:effectLst/>
                <a:latin typeface="+mn-lt"/>
                <a:ea typeface="+mn-ea"/>
                <a:cs typeface="+mn-cs"/>
              </a:rPr>
              <a:t>ВОЗНИКАЕТ ПОТРЕБНОСТЬ В СОЗДАНИИ </a:t>
            </a:r>
            <a:r>
              <a:rPr lang="ru-RU" sz="1200" b="1" u="sng" kern="1200" dirty="0" smtClean="0">
                <a:solidFill>
                  <a:schemeClr val="tx1"/>
                </a:solidFill>
                <a:effectLst/>
                <a:latin typeface="+mn-lt"/>
                <a:ea typeface="+mn-ea"/>
                <a:cs typeface="+mn-cs"/>
              </a:rPr>
              <a:t>СПЕЦИАЛЬНОЙ ОБРАЗОВАТЕЛЬНОЙ СРЕДЫ ДОО, В КОТОРОЙ ПЕДАГОГИ</a:t>
            </a:r>
            <a:r>
              <a:rPr lang="ru-RU" sz="1200" b="1" u="sng" kern="1200" baseline="0" dirty="0" smtClean="0">
                <a:solidFill>
                  <a:schemeClr val="tx1"/>
                </a:solidFill>
                <a:effectLst/>
                <a:latin typeface="+mn-lt"/>
                <a:ea typeface="+mn-ea"/>
                <a:cs typeface="+mn-cs"/>
              </a:rPr>
              <a:t> СМОГУТ ПОВЫШАТЬ СВОИ ПРОФЕССИОНАЛЬНЫЕ КАЧЕСТВА</a:t>
            </a:r>
            <a:r>
              <a:rPr lang="ru-RU" sz="1200" kern="1200" baseline="0" dirty="0" smtClean="0">
                <a:solidFill>
                  <a:schemeClr val="tx1"/>
                </a:solidFill>
                <a:effectLst/>
                <a:latin typeface="+mn-lt"/>
                <a:ea typeface="+mn-ea"/>
                <a:cs typeface="+mn-cs"/>
              </a:rPr>
              <a:t>. </a:t>
            </a:r>
            <a:endParaRPr lang="ru-RU" dirty="0" smtClean="0">
              <a:effectLst/>
            </a:endParaRPr>
          </a:p>
          <a:p>
            <a:endParaRPr lang="ru-RU" dirty="0"/>
          </a:p>
        </p:txBody>
      </p:sp>
      <p:sp>
        <p:nvSpPr>
          <p:cNvPr id="4" name="Номер слайда 3"/>
          <p:cNvSpPr>
            <a:spLocks noGrp="1"/>
          </p:cNvSpPr>
          <p:nvPr>
            <p:ph type="sldNum" sz="quarter" idx="10"/>
          </p:nvPr>
        </p:nvSpPr>
        <p:spPr/>
        <p:txBody>
          <a:bodyPr/>
          <a:lstStyle/>
          <a:p>
            <a:fld id="{A758B0D7-49AD-4DE6-AF75-7D977B38B64C}" type="slidenum">
              <a:rPr lang="ru-RU" smtClean="0"/>
              <a:t>6</a:t>
            </a:fld>
            <a:endParaRPr lang="ru-RU"/>
          </a:p>
        </p:txBody>
      </p:sp>
    </p:spTree>
    <p:extLst>
      <p:ext uri="{BB962C8B-B14F-4D97-AF65-F5344CB8AC3E}">
        <p14:creationId xmlns:p14="http://schemas.microsoft.com/office/powerpoint/2010/main" val="1227869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u="sng" dirty="0" smtClean="0">
                <a:latin typeface="Comic Sans MS" panose="030F0702030302020204" pitchFamily="66" charset="0"/>
              </a:rPr>
              <a:t>РАЗВИВАЮЩАЯ ОБРАЗОВАТЕЛЬНАЯ СРЕДА</a:t>
            </a:r>
            <a:r>
              <a:rPr lang="ru-RU" sz="1200" dirty="0" smtClean="0">
                <a:latin typeface="Comic Sans MS" panose="030F0702030302020204" pitchFamily="66" charset="0"/>
              </a:rPr>
              <a:t> СОЗДАЕТСЯ ДЛЯ ПРОФЕССИОНАЛЬНОГО РАЗВИТИЯ ПЕДАГОГА. ОНА ПРЕДПОЛАГАЕТ ТАКОЕ ОБРАЗОВАТЕЛЬНОЕ ПРОСТРАНСТВО ДЛЯ ПРОФЕССИОНАЛЬНОГО РАЗВИТИЯ ПЕДАГОГОВ, КОТОРОЕ: ПОСТОЯННО ИЗМЕНЯЕТСЯ И НЕПРЕРЫВНО СОВЕРШЕНСТВУЕТСЯ, ФОРМИРУЯ ИХ ИССЛЕДОВАТЕЛЬСКУЮ, АКТИВНОСТЬ; ПРЕДПОЛАГАЕТ РАЗНЫЕ ВАРИАНТЫ ПРИМЕНЕНИЯ ПЕДАГОГОМ СВОИХ ВОЗМОЖНОСТЕЙ, ПРЕДСТАВЛЕНИЯ РЕЗУЛЬТАТОВ ДЕЯТЕЛЬНОСТИ.</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b="1"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800" b="1" i="1" kern="1200" dirty="0" smtClean="0">
                <a:solidFill>
                  <a:schemeClr val="tx1"/>
                </a:solidFill>
                <a:effectLst/>
                <a:latin typeface="+mn-lt"/>
                <a:ea typeface="+mn-ea"/>
                <a:cs typeface="+mn-cs"/>
              </a:rPr>
              <a:t>[ЭЛЕКТРОННЫЙ РЕСУРС] </a:t>
            </a:r>
            <a:r>
              <a:rPr lang="en-US" sz="800" b="1" i="1" u="sng" kern="1200" dirty="0" smtClean="0">
                <a:solidFill>
                  <a:schemeClr val="tx1"/>
                </a:solidFill>
                <a:effectLst/>
                <a:latin typeface="+mn-lt"/>
                <a:ea typeface="+mn-ea"/>
                <a:cs typeface="+mn-cs"/>
                <a:hlinkClick r:id="rId3"/>
              </a:rPr>
              <a:t>FILE</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C</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USERS</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USER</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DESKTOP</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PROFESSIONALNOE</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RAZVITIE</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PEDAGOGA</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V</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USLOVIYAH</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SOTSIOKULTURNOY</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RAZVIVAYUSHEY</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SRED</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OBRAZOVATELNOY</a:t>
            </a:r>
            <a:r>
              <a:rPr lang="ru-RU" sz="800" b="1" i="1" u="sng" kern="1200" dirty="0" smtClean="0">
                <a:solidFill>
                  <a:schemeClr val="tx1"/>
                </a:solidFill>
                <a:effectLst/>
                <a:latin typeface="+mn-lt"/>
                <a:ea typeface="+mn-ea"/>
                <a:cs typeface="+mn-cs"/>
                <a:hlinkClick r:id="rId3"/>
              </a:rPr>
              <a:t>-</a:t>
            </a:r>
            <a:r>
              <a:rPr lang="en-US" sz="800" b="1" i="1" u="sng" kern="1200" dirty="0" smtClean="0">
                <a:solidFill>
                  <a:schemeClr val="tx1"/>
                </a:solidFill>
                <a:effectLst/>
                <a:latin typeface="+mn-lt"/>
                <a:ea typeface="+mn-ea"/>
                <a:cs typeface="+mn-cs"/>
                <a:hlinkClick r:id="rId3"/>
              </a:rPr>
              <a:t>ORGANIZATSII</a:t>
            </a:r>
            <a:r>
              <a:rPr lang="ru-RU" sz="800" b="1" i="1" kern="1200" dirty="0" smtClean="0">
                <a:solidFill>
                  <a:schemeClr val="tx1"/>
                </a:solidFill>
                <a:effectLst/>
                <a:latin typeface="+mn-lt"/>
                <a:ea typeface="+mn-ea"/>
                <a:cs typeface="+mn-cs"/>
              </a:rPr>
              <a:t> (ДАТА ОБРАЩЕНИЯ 25.03.2020 Г.).</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dirty="0" smtClean="0">
              <a:latin typeface="Comic Sans MS" panose="030F0702030302020204" pitchFamily="66" charset="0"/>
            </a:endParaRPr>
          </a:p>
          <a:p>
            <a:pPr algn="l" rtl="0" eaLnBrk="1" fontAlgn="auto" latinLnBrk="0" hangingPunct="1"/>
            <a:r>
              <a:rPr lang="ru-RU" sz="1200" b="0" i="0" kern="1200" dirty="0" smtClean="0">
                <a:solidFill>
                  <a:schemeClr val="tx1"/>
                </a:solidFill>
                <a:effectLst/>
                <a:latin typeface="+mn-lt"/>
                <a:ea typeface="+mn-ea"/>
                <a:cs typeface="+mn-cs"/>
              </a:rPr>
              <a:t>РАЗВИВАЮЩАЯ ОБРАЗОВАТЕЛЬНАЯ СРЕДА В ПЕРВУЮ ОЧЕРЕДЬ ОРИЕНТИРОВАНА НА ПРЕОБРАЗОВАНИЕ ИМЕЮЩИХСЯ У ПЕДАГОГОВ НАВЫКОВ И ВЫВЕДЕНИЕ ИХ НА КАЧЕСТВЕННО НОВЫЙ, БОЛЕЕ ВЫСОКИЙ УРОВЕНЬ.</a:t>
            </a:r>
            <a:endParaRPr lang="ru-RU" dirty="0" smtClean="0">
              <a:effectLst/>
            </a:endParaRPr>
          </a:p>
          <a:p>
            <a:pPr algn="l" rtl="0" eaLnBrk="1" fontAlgn="auto" latinLnBrk="0" hangingPunct="1"/>
            <a:r>
              <a:rPr lang="ru-RU" sz="1200" b="0" i="0" kern="1200" dirty="0" smtClean="0">
                <a:solidFill>
                  <a:schemeClr val="tx1"/>
                </a:solidFill>
                <a:effectLst/>
                <a:latin typeface="+mn-lt"/>
                <a:ea typeface="+mn-ea"/>
                <a:cs typeface="+mn-cs"/>
              </a:rPr>
              <a:t>ЛИЧНОСТНО-ПРОФЕССИОНАЛЬНОЕ САМОРАЗВИТИЕ ПЕДАГОГА ОСУЩЕСТВЛЯЕТСЯ В ОБРАЗОВАТЕЛЬНОЙ СРЕДЕ, ОПРЕДЕЛЯЮЩЕЙ ТРЕБОВАНИЯ К ДЕЯТЕЛЬНОСТИ И ЕЕ РЕЗУЛЬТАТАМ, КРИТЕРИИ ОЦЕНКИ СООТВЕТСТВИЯ РЕЗУЛЬТАТА ЦЕЛИ, НОРМЫ И ПРИНЦИПЫ, УСЛОВИЯ САМОРАЗВИТИЯ. ОБРАЗОВАТЕЛЬНАЯ СРЕДА ОБЛАДАЕТ ЗНАЧИТЕЛЬНЫМ РАЗВИВАЮЩИМ ПОТЕНЦИАЛОМ, ЯВЛЯЯСЬ НЕ ТОЛЬКО УСЛОВИЕМ, НО И СРЕДСТВОМ САМОРАЗВИТИЯ ПЕДАГОГА. ВАЖНЕЙШИМИ УПРАВЛЕНЧЕСКИМИ И НАУЧНО-МЕТОДИЧЕСКИМИ ЗАДАЧАМИ ЯВЛЯЮТСЯ СОЗДАНИЕ ТАКОЙ ОБРАЗОВАТЕЛЬНОЙ СРЕДЫ, ОРГАНИЗАЦИЯ ЕЕ РАЗВИВАЮЩИХ ВОЗМОЖНОСТЕЙ, СОПРОВОЖДЕНИЕ ПРОЦЕССА ЛИЧНОСТНО-ПРОФЕССИОНАЛЬНОГО САМОРАЗВИТИЯ ПЕДАГОГА В УСЛОВИЯХ ДАННОЙ СРЕДЫ. ПОИСКИ СПОСОБОВ РЕШЕНИЯ ЭТИХ ЗАДАЧ ОПРЕДЕЛЯЮТ НЕОБХОДИМОСТЬ В ПРОЕКТИРОВАНИИ ПРОФЕССИОНАЛЬНО-РАЗВИВАЮЩЕЙ ОБРАЗОВАТЕЛЬНОЙ СРЕДЫ.</a:t>
            </a:r>
          </a:p>
          <a:p>
            <a:pPr algn="l" rtl="0" eaLnBrk="1" fontAlgn="auto" latinLnBrk="0" hangingPunct="1"/>
            <a:r>
              <a:rPr lang="ru-RU" sz="1200" kern="1200" dirty="0" smtClean="0">
                <a:solidFill>
                  <a:schemeClr val="tx1"/>
                </a:solidFill>
                <a:effectLst/>
                <a:latin typeface="+mn-lt"/>
                <a:ea typeface="+mn-ea"/>
                <a:cs typeface="+mn-cs"/>
              </a:rPr>
              <a:t>ДЛЯ СОЗДАНИЯ РАЗВИВАЮЩЕЙ СРЕДЫ ВЕСОМЫМ ОСНОВАНИЕМ ЯВЛЯЕТСЯ ПОНИМАНИЕ ПРОБЛЕМ, СТОЯЩИХ ПЕРЕД ПЕДАГОГИЧЕСКИМ СООБЩЕСТВОМ, РУКОВОДИТЕЛЕМ ОБРАЗОВАТЕЛЬНОЙ ОРГАНИЗАЦИИ, ТАК КАК </a:t>
            </a:r>
            <a:r>
              <a:rPr lang="ru-RU" sz="1200" b="1" u="sng" kern="1200" dirty="0" smtClean="0">
                <a:solidFill>
                  <a:schemeClr val="tx1"/>
                </a:solidFill>
                <a:effectLst/>
                <a:latin typeface="+mn-lt"/>
                <a:ea typeface="+mn-ea"/>
                <a:cs typeface="+mn-cs"/>
              </a:rPr>
              <a:t>РАЗВИВАЮЩАЯ СРЕДА РЕАЛИЗУЕТСЯ ПРЕЖДЕ ВСЕГО ЧЕРЕЗ ОРГАНИЗАЦИЮ ПЛАНИРОВАНИЯ ДЕЯТЕЛЬНОСТИ</a:t>
            </a:r>
            <a:r>
              <a:rPr lang="ru-RU" sz="1200" u="sng" kern="1200" dirty="0" smtClean="0">
                <a:solidFill>
                  <a:schemeClr val="tx1"/>
                </a:solidFill>
                <a:effectLst/>
                <a:latin typeface="+mn-lt"/>
                <a:ea typeface="+mn-ea"/>
                <a:cs typeface="+mn-cs"/>
              </a:rPr>
              <a:t> </a:t>
            </a:r>
            <a:r>
              <a:rPr lang="ru-RU" sz="1200" b="1" u="sng" kern="1200" dirty="0" smtClean="0">
                <a:solidFill>
                  <a:schemeClr val="tx1"/>
                </a:solidFill>
                <a:effectLst/>
                <a:latin typeface="+mn-lt"/>
                <a:ea typeface="+mn-ea"/>
                <a:cs typeface="+mn-cs"/>
              </a:rPr>
              <a:t>ПЕДАГОГА</a:t>
            </a:r>
            <a:r>
              <a:rPr lang="ru-RU" sz="1200" kern="1200" dirty="0" smtClean="0">
                <a:solidFill>
                  <a:schemeClr val="tx1"/>
                </a:solidFill>
                <a:effectLst/>
                <a:latin typeface="+mn-lt"/>
                <a:ea typeface="+mn-ea"/>
                <a:cs typeface="+mn-cs"/>
              </a:rPr>
              <a:t>, ЧТО СПОСОБСТВУЕТ СОЗДАНИЮ ОБСТАНОВКИ СТАБИЛЬНОСТИ, КОМФОРТНОСТИ, УДОВЛЕТВОРЁННОСТИ В КОЛЛЕКТИВЕ.</a:t>
            </a:r>
            <a:endParaRPr lang="ru-RU" dirty="0" smtClean="0">
              <a:effectLst/>
            </a:endParaRPr>
          </a:p>
          <a:p>
            <a:pPr algn="l" rtl="0" eaLnBrk="1" latinLnBrk="0" hangingPunct="1"/>
            <a:endParaRPr lang="ru-RU" sz="1200" kern="1200" dirty="0" smtClean="0">
              <a:solidFill>
                <a:schemeClr val="tx1"/>
              </a:solidFill>
              <a:effectLst/>
              <a:latin typeface="+mn-lt"/>
              <a:ea typeface="+mn-ea"/>
              <a:cs typeface="+mn-cs"/>
            </a:endParaRPr>
          </a:p>
          <a:p>
            <a:pPr algn="l" rtl="0" eaLnBrk="1" latinLnBrk="0" hangingPunct="1"/>
            <a:r>
              <a:rPr lang="ru-RU" sz="1200" kern="1200" dirty="0" smtClean="0">
                <a:solidFill>
                  <a:schemeClr val="tx1"/>
                </a:solidFill>
                <a:effectLst/>
                <a:latin typeface="+mn-lt"/>
                <a:ea typeface="+mn-ea"/>
                <a:cs typeface="+mn-cs"/>
              </a:rPr>
              <a:t>РЕШИТЬ ВСЕ ПРОБЛЕМЫ РАЗОМ НЕ ПОЛУЧИТСЯ. ДАВАЙТЕ ПОПРОБУЕМ ОБСУДИТЬ КАЖДУЮ ПРОБЛЕМУ ОТДЕЛЬНО. </a:t>
            </a:r>
            <a:endParaRPr lang="ru-RU" dirty="0" smtClean="0">
              <a:effectLst/>
            </a:endParaRPr>
          </a:p>
          <a:p>
            <a:pPr algn="l" rtl="0" eaLnBrk="1" latinLnBrk="0" hangingPunct="1"/>
            <a:r>
              <a:rPr lang="ru-RU" sz="1200" kern="1200" dirty="0" smtClean="0">
                <a:solidFill>
                  <a:schemeClr val="tx1"/>
                </a:solidFill>
                <a:effectLst/>
                <a:latin typeface="+mn-lt"/>
                <a:ea typeface="+mn-ea"/>
                <a:cs typeface="+mn-cs"/>
              </a:rPr>
              <a:t>АНАЛИЗ ПРОБЛЕМ БУДЕТ СПОСОБСТВОВАТЬ ПОСТРОЕНИЮ ИНДИВИДУАЛЬНОЙ ТРАЕКТОРИИ ПРОФЕССИОНАЛЬНОГО РАЗВИТИЯ</a:t>
            </a:r>
            <a:r>
              <a:rPr lang="ru-RU" sz="1200" kern="1200" baseline="0" dirty="0" smtClean="0">
                <a:solidFill>
                  <a:schemeClr val="tx1"/>
                </a:solidFill>
                <a:effectLst/>
                <a:latin typeface="+mn-lt"/>
                <a:ea typeface="+mn-ea"/>
                <a:cs typeface="+mn-cs"/>
              </a:rPr>
              <a:t> – СОЗДАНИЮ ИНДИВИДУАЛЬНОЙ РАЗВИВАЮЩЕЙ СРЕДЫ.</a:t>
            </a:r>
            <a:endParaRPr lang="ru-RU" dirty="0" smtClean="0">
              <a:effectLst/>
            </a:endParaRPr>
          </a:p>
          <a:p>
            <a:pPr algn="l" rtl="0" eaLnBrk="1" fontAlgn="auto" latinLnBrk="0" hangingPunct="1"/>
            <a:endParaRPr lang="ru-RU" dirty="0" smtClean="0">
              <a:effectLst/>
            </a:endParaRPr>
          </a:p>
          <a:p>
            <a:pPr algn="l"/>
            <a:r>
              <a:rPr lang="ru-RU" sz="1200" kern="1200" dirty="0" smtClean="0">
                <a:solidFill>
                  <a:schemeClr val="tx1"/>
                </a:solidFill>
                <a:effectLst/>
                <a:latin typeface="+mn-lt"/>
                <a:ea typeface="+mn-ea"/>
                <a:cs typeface="+mn-cs"/>
              </a:rPr>
              <a:t> ПРОБЛЕМЫ, РЕШЕНИЮ КОТОРЫХ СПОСОБСТВУЕТ СОЗДАНИЕ РАЗВИВАЮЩЕЙ СРЕДЫ: </a:t>
            </a:r>
          </a:p>
          <a:p>
            <a:pPr algn="l"/>
            <a:r>
              <a:rPr lang="ru-RU" sz="1200" kern="1200" dirty="0" smtClean="0">
                <a:solidFill>
                  <a:schemeClr val="tx1"/>
                </a:solidFill>
                <a:effectLst/>
                <a:latin typeface="+mn-lt"/>
                <a:ea typeface="+mn-ea"/>
                <a:cs typeface="+mn-cs"/>
              </a:rPr>
              <a:t>• ИНЕРТНОСТЬ ПЕДАГОГА К ИННОВАЦИОННЫМ ПРОЦЕССАМ СОВРЕМЕННОЙ СИСТЕМЫ ОБРАЗОВАНИЯ;</a:t>
            </a:r>
          </a:p>
          <a:p>
            <a:pPr algn="l"/>
            <a:r>
              <a:rPr lang="ru-RU" sz="1200" kern="1200" dirty="0" smtClean="0">
                <a:solidFill>
                  <a:schemeClr val="tx1"/>
                </a:solidFill>
                <a:effectLst/>
                <a:latin typeface="+mn-lt"/>
                <a:ea typeface="+mn-ea"/>
                <a:cs typeface="+mn-cs"/>
              </a:rPr>
              <a:t>• НЕДОСТАТОЧНАЯ ПОДГОТОВЛЕННОСТЬ ПЕДАГОГИЧЕСКИХ КАДРОВ К РАБОТЕ В РЕЖИМЕ РЕАЛИЗАЦИИ СОВРЕМЕННЫХ ОБРАЗОВАТЕЛЬНЫХ ПРОГРАММ; </a:t>
            </a:r>
          </a:p>
          <a:p>
            <a:pPr algn="l"/>
            <a:r>
              <a:rPr lang="ru-RU" sz="1200" kern="1200" dirty="0" smtClean="0">
                <a:solidFill>
                  <a:schemeClr val="tx1"/>
                </a:solidFill>
                <a:effectLst/>
                <a:latin typeface="+mn-lt"/>
                <a:ea typeface="+mn-ea"/>
                <a:cs typeface="+mn-cs"/>
              </a:rPr>
              <a:t>• ОТСУТСТВИЕ СИСТЕМНОСТИ ПОДГОТОВКИ ПЕДАГОГИЧЕСКИХ КАДРОВ К АТТЕСТАЦИИ;</a:t>
            </a:r>
          </a:p>
          <a:p>
            <a:pPr algn="l"/>
            <a:r>
              <a:rPr lang="ru-RU" sz="1200" kern="1200" dirty="0" smtClean="0">
                <a:solidFill>
                  <a:schemeClr val="tx1"/>
                </a:solidFill>
                <a:effectLst/>
                <a:latin typeface="+mn-lt"/>
                <a:ea typeface="+mn-ea"/>
                <a:cs typeface="+mn-cs"/>
              </a:rPr>
              <a:t>• НИЗКАЯ ПОТРЕБНОСТЬ ПЕДАГОГА В ПОВЫШЕНИИ СВОЕГО ПРОФЕССИОНАЛЬНОГО МАСТЕРСТВА;</a:t>
            </a:r>
          </a:p>
          <a:p>
            <a:pPr algn="l"/>
            <a:r>
              <a:rPr lang="ru-RU" sz="1200" kern="1200" dirty="0" smtClean="0">
                <a:solidFill>
                  <a:schemeClr val="tx1"/>
                </a:solidFill>
                <a:effectLst/>
                <a:latin typeface="+mn-lt"/>
                <a:ea typeface="+mn-ea"/>
                <a:cs typeface="+mn-cs"/>
              </a:rPr>
              <a:t>• ОТСУТСТВИЕ У ПЕДАГОГА СТРЕМЛЕНИЯ К САМООБРАЗОВАТЕЛЬНОЙ ДЕЯТЕЛЬНОСТИ; </a:t>
            </a:r>
          </a:p>
          <a:p>
            <a:pPr algn="l"/>
            <a:r>
              <a:rPr lang="ru-RU" sz="1200" kern="1200" dirty="0" smtClean="0">
                <a:solidFill>
                  <a:schemeClr val="tx1"/>
                </a:solidFill>
                <a:effectLst/>
                <a:latin typeface="+mn-lt"/>
                <a:ea typeface="+mn-ea"/>
                <a:cs typeface="+mn-cs"/>
              </a:rPr>
              <a:t>• НИЗКАЯ МОТИВАЦИЯ ПЕДАГОГА К ПРОЕКТИРОВАНИЮ ТРАЕКТОРИИ СВОЕГО ПРОФЕССИОНАЛЬНОГО РАЗВИТИЯ; </a:t>
            </a:r>
          </a:p>
          <a:p>
            <a:pPr algn="l"/>
            <a:r>
              <a:rPr lang="ru-RU" sz="1200" kern="1200" dirty="0" smtClean="0">
                <a:solidFill>
                  <a:schemeClr val="tx1"/>
                </a:solidFill>
                <a:effectLst/>
                <a:latin typeface="+mn-lt"/>
                <a:ea typeface="+mn-ea"/>
                <a:cs typeface="+mn-cs"/>
              </a:rPr>
              <a:t>• НЕВОЗМОЖНОСТЬ ОБЕСПЕЧЕНИЯ ПОВЫШЕНИЯ КАЧЕСТВА ОБРАЗОВАНИЯ ВСЛЕДСТВИЕ НЕДОСТАТОЧНОЙ ПРОФЕССИОНАЛЬНОЙ КОМПЕТЕНТНОСТИ ПЕДАГОГОВ.</a:t>
            </a:r>
          </a:p>
          <a:p>
            <a:pPr algn="l"/>
            <a:endParaRPr lang="ru-RU" sz="1200" kern="1200" dirty="0" smtClean="0">
              <a:solidFill>
                <a:schemeClr val="tx1"/>
              </a:solidFill>
              <a:effectLst/>
              <a:latin typeface="+mn-lt"/>
              <a:ea typeface="+mn-ea"/>
              <a:cs typeface="+mn-cs"/>
            </a:endParaRPr>
          </a:p>
          <a:p>
            <a:pPr algn="l"/>
            <a:r>
              <a:rPr lang="ru-RU" sz="1200" b="1" i="1" kern="1200" dirty="0" smtClean="0">
                <a:solidFill>
                  <a:schemeClr val="tx1"/>
                </a:solidFill>
                <a:effectLst/>
                <a:latin typeface="+mn-lt"/>
                <a:ea typeface="+mn-ea"/>
                <a:cs typeface="+mn-cs"/>
              </a:rPr>
              <a:t>[ЭЛЕКТРОННЫЙ РЕСУРС] </a:t>
            </a:r>
            <a:r>
              <a:rPr lang="en-US" sz="1200" b="1" i="1" u="none" strike="noStrike" kern="1200" dirty="0" smtClean="0">
                <a:solidFill>
                  <a:schemeClr val="tx1"/>
                </a:solidFill>
                <a:effectLst/>
                <a:latin typeface="+mn-lt"/>
                <a:ea typeface="+mn-ea"/>
                <a:cs typeface="+mn-cs"/>
                <a:hlinkClick r:id="rId3"/>
              </a:rPr>
              <a:t>FILE</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C</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USERS</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USER</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DESKTOP</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PROFESSIONALNOE</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RAZVITIE</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PEDAGOGA</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V</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USLOVIYAH</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SOTSIOKULTURNOY</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RAZVIVAYUSHEY</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SRED</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OBRAZOVATELNOY</a:t>
            </a:r>
            <a:r>
              <a:rPr lang="ru-RU" sz="1200" b="1" i="1" u="none" strike="noStrike" kern="1200" dirty="0" smtClean="0">
                <a:solidFill>
                  <a:schemeClr val="tx1"/>
                </a:solidFill>
                <a:effectLst/>
                <a:latin typeface="+mn-lt"/>
                <a:ea typeface="+mn-ea"/>
                <a:cs typeface="+mn-cs"/>
                <a:hlinkClick r:id="rId3"/>
              </a:rPr>
              <a:t>-</a:t>
            </a:r>
            <a:r>
              <a:rPr lang="en-US" sz="1200" b="1" i="1" u="none" strike="noStrike" kern="1200" dirty="0" smtClean="0">
                <a:solidFill>
                  <a:schemeClr val="tx1"/>
                </a:solidFill>
                <a:effectLst/>
                <a:latin typeface="+mn-lt"/>
                <a:ea typeface="+mn-ea"/>
                <a:cs typeface="+mn-cs"/>
                <a:hlinkClick r:id="rId3"/>
              </a:rPr>
              <a:t>ORGANIZATSII</a:t>
            </a:r>
            <a:r>
              <a:rPr lang="ru-RU" sz="1200" b="1" i="1" kern="1200" dirty="0" smtClean="0">
                <a:solidFill>
                  <a:schemeClr val="tx1"/>
                </a:solidFill>
                <a:effectLst/>
                <a:latin typeface="+mn-lt"/>
                <a:ea typeface="+mn-ea"/>
                <a:cs typeface="+mn-cs"/>
              </a:rPr>
              <a:t> (ДАТА ОБРАЩЕНИЯ 25.03.2020 Г.).</a:t>
            </a:r>
            <a:endParaRPr lang="ru-RU" sz="1200" kern="1200" dirty="0" smtClean="0">
              <a:solidFill>
                <a:schemeClr val="tx1"/>
              </a:solidFill>
              <a:effectLst/>
              <a:latin typeface="+mn-lt"/>
              <a:ea typeface="+mn-ea"/>
              <a:cs typeface="+mn-cs"/>
            </a:endParaRPr>
          </a:p>
          <a:p>
            <a:pPr algn="l"/>
            <a:endParaRPr lang="ru-RU" dirty="0"/>
          </a:p>
        </p:txBody>
      </p:sp>
      <p:sp>
        <p:nvSpPr>
          <p:cNvPr id="4" name="Номер слайда 3"/>
          <p:cNvSpPr>
            <a:spLocks noGrp="1"/>
          </p:cNvSpPr>
          <p:nvPr>
            <p:ph type="sldNum" sz="quarter" idx="10"/>
          </p:nvPr>
        </p:nvSpPr>
        <p:spPr/>
        <p:txBody>
          <a:bodyPr/>
          <a:lstStyle/>
          <a:p>
            <a:fld id="{A758B0D7-49AD-4DE6-AF75-7D977B38B64C}" type="slidenum">
              <a:rPr lang="ru-RU" smtClean="0"/>
              <a:t>7</a:t>
            </a:fld>
            <a:endParaRPr lang="ru-RU"/>
          </a:p>
        </p:txBody>
      </p:sp>
    </p:spTree>
    <p:extLst>
      <p:ext uri="{BB962C8B-B14F-4D97-AF65-F5344CB8AC3E}">
        <p14:creationId xmlns:p14="http://schemas.microsoft.com/office/powerpoint/2010/main" val="3630784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rtl="0" eaLnBrk="1" latinLnBrk="0" hangingPunct="1"/>
            <a:r>
              <a:rPr lang="ru-RU" sz="1200" kern="1200" dirty="0" smtClean="0">
                <a:solidFill>
                  <a:schemeClr val="tx1"/>
                </a:solidFill>
                <a:effectLst/>
                <a:latin typeface="+mn-lt"/>
                <a:ea typeface="+mn-ea"/>
                <a:cs typeface="+mn-cs"/>
              </a:rPr>
              <a:t>РАССМАТРИВАЯ МЕТОДОЛОГИЧЕСКИЕ СОСТАВЛЯЮЩИЕ РАЗВИВАЮЩЕЙ ОБРАЗОВАТЕЛЬНОЙ СРЕДЫ, НЕЛЬЗЯ НЕ СКАЗАТЬ ОБ ЭТАПАХ, КОТОРЫЕ ОНА ПРОХОДИТ. </a:t>
            </a:r>
            <a:r>
              <a:rPr lang="ru-RU" sz="1200" b="1" u="sng" kern="1200" dirty="0" smtClean="0">
                <a:solidFill>
                  <a:schemeClr val="tx1"/>
                </a:solidFill>
                <a:effectLst/>
                <a:latin typeface="+mn-lt"/>
                <a:ea typeface="+mn-ea"/>
                <a:cs typeface="+mn-cs"/>
              </a:rPr>
              <a:t>ЭТО ПЛАНИРОВАНИЕ, РЕАЛИЗАЦИЯ, ПРОВЕРКА РЕЗУЛЬТАТОВ, АНАЛИЗ.</a:t>
            </a:r>
            <a:endParaRPr lang="ru-RU" dirty="0" smtClean="0">
              <a:effectLst/>
            </a:endParaRPr>
          </a:p>
          <a:p>
            <a:pPr rtl="0" eaLnBrk="1" latinLnBrk="0" hangingPunct="1"/>
            <a:r>
              <a:rPr lang="ru-RU" sz="1200" kern="1200" dirty="0" smtClean="0">
                <a:solidFill>
                  <a:schemeClr val="tx1"/>
                </a:solidFill>
                <a:effectLst/>
                <a:latin typeface="+mn-lt"/>
                <a:ea typeface="+mn-ea"/>
                <a:cs typeface="+mn-cs"/>
              </a:rPr>
              <a:t>ДЛЯ СОЗДАНИЯ УСЛОВИЙ ПРОФЕССИОНАЛЬНОГО РАЗВИТИЯ ПЕДАГОГА В ОБРАЗОВАТЕЛЬНОЙ ОРГАНИЗАЦИИ НЕОБХОДИМО РАЗРАБОТАТЬ МОДЕЛЬ РАЗВИВАЮЩЕЙ СРЕДЫ, ВКЛЮЧАЮЩУЮ ОСНОВНЫЕ НАПРАВЛЕНИЯ ИЗМЕНЕНИЙ ДЛЯ ЕГО ЭФФЕКТИВНОЙ ДЕЯТЕЛЬНОСТИ.</a:t>
            </a:r>
            <a:endParaRPr lang="ru-RU" dirty="0" smtClean="0">
              <a:effectLst/>
            </a:endParaRPr>
          </a:p>
          <a:p>
            <a:pPr rtl="0" eaLnBrk="1" latinLnBrk="0" hangingPunct="1"/>
            <a:r>
              <a:rPr lang="ru-RU" sz="1200" b="1" i="1" kern="1200" dirty="0" smtClean="0">
                <a:solidFill>
                  <a:schemeClr val="tx1"/>
                </a:solidFill>
                <a:effectLst/>
                <a:latin typeface="+mn-lt"/>
                <a:ea typeface="+mn-ea"/>
                <a:cs typeface="+mn-cs"/>
              </a:rPr>
              <a:t>[ЭЛЕКТРОННЫЙ РЕСУРС] </a:t>
            </a:r>
            <a:r>
              <a:rPr lang="en-US" sz="1200" b="1" i="1" kern="1200" dirty="0" smtClean="0">
                <a:solidFill>
                  <a:schemeClr val="tx1"/>
                </a:solidFill>
                <a:effectLst/>
                <a:latin typeface="+mn-lt"/>
                <a:ea typeface="+mn-ea"/>
                <a:cs typeface="+mn-cs"/>
                <a:hlinkClick r:id="rId3"/>
              </a:rPr>
              <a:t>FILE</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C</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USERS</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USER</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DESKTOP</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PROFESSIONALNOE</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RAZVITIE</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PEDAGOGA</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V</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USLOVIYAH</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SOTSIOKULTURNOY</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RAZVIVAYUSHEY</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SRED</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OBRAZOVATELNOY</a:t>
            </a:r>
            <a:r>
              <a:rPr lang="ru-RU" sz="1200" b="1" i="1" kern="1200" dirty="0" smtClean="0">
                <a:solidFill>
                  <a:schemeClr val="tx1"/>
                </a:solidFill>
                <a:effectLst/>
                <a:latin typeface="+mn-lt"/>
                <a:ea typeface="+mn-ea"/>
                <a:cs typeface="+mn-cs"/>
                <a:hlinkClick r:id="rId3"/>
              </a:rPr>
              <a:t>-</a:t>
            </a:r>
            <a:r>
              <a:rPr lang="en-US" sz="1200" b="1" i="1" kern="1200" dirty="0" smtClean="0">
                <a:solidFill>
                  <a:schemeClr val="tx1"/>
                </a:solidFill>
                <a:effectLst/>
                <a:latin typeface="+mn-lt"/>
                <a:ea typeface="+mn-ea"/>
                <a:cs typeface="+mn-cs"/>
                <a:hlinkClick r:id="rId3"/>
              </a:rPr>
              <a:t>ORGANIZATSII</a:t>
            </a:r>
            <a:r>
              <a:rPr lang="ru-RU" sz="1200" b="1" i="1" kern="1200" dirty="0" smtClean="0">
                <a:solidFill>
                  <a:schemeClr val="tx1"/>
                </a:solidFill>
                <a:effectLst/>
                <a:latin typeface="+mn-lt"/>
                <a:ea typeface="+mn-ea"/>
                <a:cs typeface="+mn-cs"/>
              </a:rPr>
              <a:t> (ДАТА ОБРАЩЕНИЯ 25.03.2020 Г.).</a:t>
            </a:r>
            <a:endParaRPr lang="ru-RU" dirty="0" smtClean="0">
              <a:effectLst/>
            </a:endParaRPr>
          </a:p>
          <a:p>
            <a:endParaRPr lang="ru-RU" dirty="0" smtClean="0"/>
          </a:p>
          <a:p>
            <a:r>
              <a:rPr lang="ru-RU" sz="1200" kern="1200" dirty="0" smtClean="0">
                <a:solidFill>
                  <a:schemeClr val="tx1"/>
                </a:solidFill>
                <a:effectLst/>
                <a:latin typeface="+mn-lt"/>
                <a:ea typeface="+mn-ea"/>
                <a:cs typeface="+mn-cs"/>
              </a:rPr>
              <a:t>ВО ВСЕХ ПЕРЕЧИСЛЕННЫХ НОРМАТИВНЫХ ДОКУМЕНТАХ ГОВОРИТСЯ О ТОМ, ЧТО ПЕДАГОГ </a:t>
            </a:r>
            <a:r>
              <a:rPr lang="ru-RU" sz="1200" b="1" u="sng" kern="1200" dirty="0" smtClean="0">
                <a:solidFill>
                  <a:schemeClr val="tx1"/>
                </a:solidFill>
                <a:effectLst/>
                <a:latin typeface="+mn-lt"/>
                <a:ea typeface="+mn-ea"/>
                <a:cs typeface="+mn-cs"/>
              </a:rPr>
              <a:t>ДОЛЖЕН: ЗНАТЬ, УМЕТЬ, ВЫПОЛНЯТЬ И Т.Д.  </a:t>
            </a:r>
            <a:r>
              <a:rPr lang="ru-RU" sz="1200" kern="1200" dirty="0" smtClean="0">
                <a:solidFill>
                  <a:schemeClr val="tx1"/>
                </a:solidFill>
                <a:effectLst/>
                <a:latin typeface="+mn-lt"/>
                <a:ea typeface="+mn-ea"/>
                <a:cs typeface="+mn-cs"/>
              </a:rPr>
              <a:t>А КАК СДЕЛАТЬ ТАК, ЧТОБЫ ПЕДАГОГ РЕАЛИЗОВАЛ «ВСЕ ЭТИ ЗНАТЬ, УМЕТЬ, ВЫПОЛНЯТЬ» В СВОЕЙ ДЕЯТЕЛЬНОСТИ ЭФФЕКТИВНО. ВСЕ ЭТО БУДЕТ РЕАЛИЗОВАНО ТОЛЬКО В ТОМ СЛУЧАЕ, ЕСЛИ ПЕДАГОГУ БУДЕТ ЭТО ИНТЕРЕСНО. ТОГДА НА ПЕРВЫЙ ПЛАН ВЫХОДИТ </a:t>
            </a:r>
            <a:r>
              <a:rPr lang="ru-RU" sz="1200" b="1" u="sng" kern="1200" dirty="0" smtClean="0">
                <a:solidFill>
                  <a:schemeClr val="tx1"/>
                </a:solidFill>
                <a:effectLst/>
                <a:latin typeface="+mn-lt"/>
                <a:ea typeface="+mn-ea"/>
                <a:cs typeface="+mn-cs"/>
              </a:rPr>
              <a:t>МОТИВАЦИЯ</a:t>
            </a:r>
            <a:r>
              <a:rPr lang="ru-RU" sz="1200" kern="1200" dirty="0" smtClean="0">
                <a:solidFill>
                  <a:schemeClr val="tx1"/>
                </a:solidFill>
                <a:effectLst/>
                <a:latin typeface="+mn-lt"/>
                <a:ea typeface="+mn-ea"/>
                <a:cs typeface="+mn-cs"/>
              </a:rPr>
              <a:t> ПЕДАГОГА К ДЕЯТЕЛЬНОСТИ.</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МОТИВАЦИЯ – ЭТО СОВОКУПНОСТЬ ВНУТРЕННИХ И ВНЕШНИХ ДВИЖУЩИХ СИЛ, КОТОРЫЕ ПОБУЖДАЮТ ЧЕЛОВЕКА К ДЕЯТЕЛЬНОСТИ, ЗАДАЮТ ЕЁ ГРАНИЦЫ И ФОРМЫ И ПРИДАЮТ ЭТОЙ ДЕЯТЕЛЬНОСТИ НАПРАВЛЕННОСТЬ, ОРИЕНТИРОВАННУЮ НА </a:t>
            </a:r>
            <a:r>
              <a:rPr lang="ru-RU" sz="1200" b="1" u="sng" kern="1200" dirty="0" smtClean="0">
                <a:solidFill>
                  <a:schemeClr val="tx1"/>
                </a:solidFill>
                <a:effectLst/>
                <a:latin typeface="+mn-lt"/>
                <a:ea typeface="+mn-ea"/>
                <a:cs typeface="+mn-cs"/>
              </a:rPr>
              <a:t>ДОСТИЖЕНИЕ ОПРЕДЕЛЕННЫХ ЦЕЛЕЙ.</a:t>
            </a:r>
            <a:endParaRPr lang="ru-RU" sz="1200" kern="1200" dirty="0" smtClean="0">
              <a:solidFill>
                <a:schemeClr val="tx1"/>
              </a:solidFill>
              <a:effectLst/>
              <a:latin typeface="+mn-lt"/>
              <a:ea typeface="+mn-ea"/>
              <a:cs typeface="+mn-cs"/>
            </a:endParaRPr>
          </a:p>
          <a:p>
            <a:endParaRPr lang="ru-RU" sz="1200" b="1" i="1" kern="1200" dirty="0" smtClean="0">
              <a:solidFill>
                <a:schemeClr val="tx1"/>
              </a:solidFill>
              <a:effectLst/>
              <a:latin typeface="+mn-lt"/>
              <a:ea typeface="+mn-ea"/>
              <a:cs typeface="+mn-cs"/>
            </a:endParaRPr>
          </a:p>
          <a:p>
            <a:r>
              <a:rPr lang="ru-RU" sz="1200" b="1" i="1" kern="1200" dirty="0" smtClean="0">
                <a:solidFill>
                  <a:schemeClr val="tx1"/>
                </a:solidFill>
                <a:effectLst/>
                <a:latin typeface="+mn-lt"/>
                <a:ea typeface="+mn-ea"/>
                <a:cs typeface="+mn-cs"/>
              </a:rPr>
              <a:t>[ЭЛЕКТРОННЫЙ РЕСУРС] </a:t>
            </a:r>
            <a:r>
              <a:rPr lang="ru-RU" sz="1200" b="1" i="1" u="sng" kern="1200" dirty="0" smtClean="0">
                <a:solidFill>
                  <a:schemeClr val="tx1"/>
                </a:solidFill>
                <a:effectLst/>
                <a:latin typeface="+mn-lt"/>
                <a:ea typeface="+mn-ea"/>
                <a:cs typeface="+mn-cs"/>
                <a:hlinkClick r:id="rId4"/>
              </a:rPr>
              <a:t>HTTPS://WWW.STUDOCU.COM/RU/DOCUMENT/RGPU-IM-GERTSENA/VOZRASTNAYA-PSIKHOLOGIYA/DRUGOE/MOTIVATSIYA-PROFESSIONALЬNOY-DEYATELЬNOSTI-PEDAGOGA/549196/VIEW</a:t>
            </a:r>
            <a:r>
              <a:rPr lang="ru-RU" sz="1200" b="1" i="1" kern="1200" dirty="0" smtClean="0">
                <a:solidFill>
                  <a:schemeClr val="tx1"/>
                </a:solidFill>
                <a:effectLst/>
                <a:latin typeface="+mn-lt"/>
                <a:ea typeface="+mn-ea"/>
                <a:cs typeface="+mn-cs"/>
              </a:rPr>
              <a:t> (ДАТА ОБРАЩЕНИЯ 22.05.2020 Г.).</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УСПЕШНОЙ РЕАЛИЗАЦИИ ПОСТАВЛЕННЫХ ЦЕЛЕЙ БУДЕТ СПОСОБСТВОВАТЬ ГРАМОТНО ОРГАНИЗОВАННАЯ ОБРАЗОВАТЕЛЬНАЯ СРЕДА ПЕДАГОГА. ПОСТАНОВКА ЗАВЕДОМО НЕДОСЯГАЕМОЙ ЦЕЛИ ВЕДЕТ К СНИЖЕНИЮ </a:t>
            </a:r>
            <a:r>
              <a:rPr lang="ru-RU" sz="1200" kern="1200" dirty="0" smtClean="0">
                <a:solidFill>
                  <a:schemeClr val="tx1"/>
                </a:solidFill>
                <a:effectLst/>
                <a:latin typeface="+mn-lt"/>
                <a:ea typeface="+mn-ea"/>
                <a:cs typeface="+mn-cs"/>
              </a:rPr>
              <a:t>МОТИВАЦИИ И ОТСУТСТВИЮ </a:t>
            </a:r>
            <a:r>
              <a:rPr lang="ru-RU" sz="1200" kern="1200" dirty="0" smtClean="0">
                <a:solidFill>
                  <a:schemeClr val="tx1"/>
                </a:solidFill>
                <a:effectLst/>
                <a:latin typeface="+mn-lt"/>
                <a:ea typeface="+mn-ea"/>
                <a:cs typeface="+mn-cs"/>
              </a:rPr>
              <a:t>РЕЗУЛЬТАТА. ПОЭТОМУ ОСОБОЕ ТРЕБОВАНИЕ ПРЕДЪЯВЛЯЕТСЯ К ВЫБОРУ КАЧЕСТВЕННЫХ ПОКАЗАТЕЛЕЙ ДЕЯТЕЛЬНОСТИ ПЕДАГОГА, А СЛЕДОВАТЕЛЬНО И К СОЗДАНИЮ ЕГО ОБРАЗОВАТЕЛЬНОЙ СРЕДЫ. ЕЁ СОДЕРЖАНИЕ ДОЛЖНО БЫТЬ ИНТЕРЕСНО И ПОНЯТНО ПЕДАГОГУ, НАПОЛНЕНО ЗАВЕДОМО РЕАЛИЗУЕМЫМИ ЗАДАЧАМИ.  </a:t>
            </a:r>
          </a:p>
          <a:p>
            <a:r>
              <a:rPr lang="ru-RU" sz="1200" kern="1200" dirty="0" smtClean="0">
                <a:solidFill>
                  <a:schemeClr val="tx1"/>
                </a:solidFill>
                <a:effectLst/>
                <a:latin typeface="+mn-lt"/>
                <a:ea typeface="+mn-ea"/>
                <a:cs typeface="+mn-cs"/>
              </a:rPr>
              <a:t>       </a:t>
            </a:r>
          </a:p>
          <a:p>
            <a:r>
              <a:rPr lang="ru-RU" sz="1200" b="1" kern="1200" dirty="0" smtClean="0">
                <a:solidFill>
                  <a:schemeClr val="tx1"/>
                </a:solidFill>
                <a:effectLst/>
                <a:latin typeface="+mn-lt"/>
                <a:ea typeface="+mn-ea"/>
                <a:cs typeface="+mn-cs"/>
              </a:rPr>
              <a:t>ОБРАЗОВАТЕЛЬНУЮ СРЕДУ</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ПЕДАГОГА МОЖНО РАССМАТРИВАТЬ</a:t>
            </a:r>
            <a:r>
              <a:rPr lang="ru-RU" sz="1200" kern="1200" dirty="0" smtClean="0">
                <a:solidFill>
                  <a:schemeClr val="tx1"/>
                </a:solidFill>
                <a:effectLst/>
                <a:latin typeface="+mn-lt"/>
                <a:ea typeface="+mn-ea"/>
                <a:cs typeface="+mn-cs"/>
              </a:rPr>
              <a:t> КАК КОМПЛЕКС, СПЛАНИРОВАННЫХ МЕРОПРИЯТИЙ, ПОЭТАПНАЯ РЕАЛИЗАЦИЯ КОТОРЫХ ОБЕСПЕЧИТ ЕГО ПРОФЕССИОНАЛЬНОЕ РАЗВИТИЕ. </a:t>
            </a:r>
          </a:p>
          <a:p>
            <a:endParaRPr lang="ru-RU" sz="1200" b="1" i="1" kern="1200" dirty="0" smtClean="0">
              <a:solidFill>
                <a:schemeClr val="tx1"/>
              </a:solidFill>
              <a:effectLst/>
              <a:latin typeface="+mn-lt"/>
              <a:ea typeface="+mn-ea"/>
              <a:cs typeface="+mn-cs"/>
            </a:endParaRPr>
          </a:p>
          <a:p>
            <a:r>
              <a:rPr lang="ru-RU" sz="1200" b="1" i="1" kern="1200" dirty="0" smtClean="0">
                <a:solidFill>
                  <a:schemeClr val="tx1"/>
                </a:solidFill>
                <a:effectLst/>
                <a:latin typeface="+mn-lt"/>
                <a:ea typeface="+mn-ea"/>
                <a:cs typeface="+mn-cs"/>
              </a:rPr>
              <a:t>[Электронный ресурс] </a:t>
            </a:r>
            <a:r>
              <a:rPr lang="ru-RU" sz="1200" b="1" i="1" u="sng" kern="1200" dirty="0" smtClean="0">
                <a:solidFill>
                  <a:schemeClr val="tx1"/>
                </a:solidFill>
                <a:effectLst/>
                <a:latin typeface="+mn-lt"/>
                <a:ea typeface="+mn-ea"/>
                <a:cs typeface="+mn-cs"/>
                <a:hlinkClick r:id="rId5"/>
              </a:rPr>
              <a:t>https://infourok.ru/obrazovatelnaya-sreda-eyo-opredelenie-i-komponenti-3104958</a:t>
            </a:r>
            <a:r>
              <a:rPr lang="ru-RU" sz="1200" b="1" i="1" kern="1200" dirty="0" smtClean="0">
                <a:solidFill>
                  <a:schemeClr val="tx1"/>
                </a:solidFill>
                <a:effectLst/>
                <a:latin typeface="+mn-lt"/>
                <a:ea typeface="+mn-ea"/>
                <a:cs typeface="+mn-cs"/>
              </a:rPr>
              <a:t> (Дата обращения 27.03.2020 г.).</a:t>
            </a:r>
            <a:r>
              <a:rPr lang="ru-RU" sz="1200" kern="1200" dirty="0" smtClean="0">
                <a:solidFill>
                  <a:schemeClr val="tx1"/>
                </a:solidFill>
                <a:effectLst/>
                <a:latin typeface="+mn-lt"/>
                <a:ea typeface="+mn-ea"/>
                <a:cs typeface="+mn-cs"/>
              </a:rPr>
              <a:t>В РОЛИ СПЛАНИРОВАННЫХ МЕРОПРИЯТИЙ БУДУТ </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ВЫСТУПАТЬ ПОКАЗАТЕЛИ ПРОФЕССИОНАЛЬНОЙ ДЕЯТЕЛЬНОСТИ ПЕДАГОГА.</a:t>
            </a:r>
          </a:p>
          <a:p>
            <a:r>
              <a:rPr lang="ru-RU" sz="1200" kern="1200" dirty="0" smtClean="0">
                <a:solidFill>
                  <a:schemeClr val="tx1"/>
                </a:solidFill>
                <a:effectLst/>
                <a:latin typeface="+mn-lt"/>
                <a:ea typeface="+mn-ea"/>
                <a:cs typeface="+mn-cs"/>
              </a:rPr>
              <a:t>ИХ МОЖНО УСЛОВНО РАЗДЕЛИТЬ НА ДВЕ ГРУППЫ ПОКАЗАТЕЛЕЙ, КОТОРЫЕ ВЛИЯЮТ НА УСТАНОВЛЕНИЕ КВАЛИФИКАЦИОННОЙ КАТЕГОРИИ И ПОКАЗАТЕЛИ, КОТОРЫЕ НЕ ВЛИЯЮТ НА УСТАНОВЛЕНИЕ КВАЛИФИКАЦИОННОЙ КАТЕГОРИИ, НО ЯВЛЯЮТСЯ ПОКАЗАТЕЛЯМИ ЭФФЕКТИВНОЙ ДЕЯТЕЛЬНОСТИ ПЕДАГОГА.</a:t>
            </a:r>
          </a:p>
          <a:p>
            <a:endParaRPr lang="ru-RU" sz="1200" b="1" i="1"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ПОКАЗАТЕЛИ ПРОФЕССИОНАЛЬНОЙ ДЕЯТЕЛЬНОСТИ ПЕДАГОГА</a:t>
            </a:r>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1. ПОКАЗАТЕЛИ, КОТОРЫЕ НЕ ВЛИЯЮТ НА УСТАНОВЛЕНИЕ КВАЛИФИКАЦИОННОЙ КАТЕГОРИИ, НО ЯВЛЯЮТСЯ ЗНАЧИМЫМИ ПРИ ОЦЕНКЕ ЭФФЕКТИВНОСТИ ДЕЯТЕЛЬНОСТИ ПЕДАГОГА</a:t>
            </a:r>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2. ПОКАЗАТЕЛИ, КОТОРЫЕ ВЛИЯЮТ НА УСТАНОВЛЕНИЕ КВАЛИФИКАЦИОННОЙ КАТЕГОРИИ</a:t>
            </a:r>
            <a:endParaRPr lang="ru-RU" sz="1200" kern="1200" dirty="0" smtClean="0">
              <a:solidFill>
                <a:schemeClr val="tx1"/>
              </a:solidFill>
              <a:effectLst/>
              <a:latin typeface="+mn-lt"/>
              <a:ea typeface="+mn-ea"/>
              <a:cs typeface="+mn-cs"/>
            </a:endParaRPr>
          </a:p>
          <a:p>
            <a:pPr lvl="0"/>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endParaRPr lang="ru-RU" dirty="0" smtClean="0"/>
          </a:p>
          <a:p>
            <a:endParaRPr lang="ru-RU" dirty="0" smtClean="0"/>
          </a:p>
        </p:txBody>
      </p:sp>
      <p:sp>
        <p:nvSpPr>
          <p:cNvPr id="4" name="Номер слайда 3"/>
          <p:cNvSpPr>
            <a:spLocks noGrp="1"/>
          </p:cNvSpPr>
          <p:nvPr>
            <p:ph type="sldNum" sz="quarter" idx="10"/>
          </p:nvPr>
        </p:nvSpPr>
        <p:spPr/>
        <p:txBody>
          <a:bodyPr/>
          <a:lstStyle/>
          <a:p>
            <a:fld id="{A758B0D7-49AD-4DE6-AF75-7D977B38B64C}" type="slidenum">
              <a:rPr lang="ru-RU" smtClean="0"/>
              <a:t>8</a:t>
            </a:fld>
            <a:endParaRPr lang="ru-RU"/>
          </a:p>
        </p:txBody>
      </p:sp>
    </p:spTree>
    <p:extLst>
      <p:ext uri="{BB962C8B-B14F-4D97-AF65-F5344CB8AC3E}">
        <p14:creationId xmlns:p14="http://schemas.microsoft.com/office/powerpoint/2010/main" val="1265494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ЛИЧНОСТНЫЙ РОСТ ПЕДАГОГА ПРОИСХОДИТ В ПРОЦЕССЕ РЕАЛИЗАЦИИ КАЧЕСТВЕННЫХ ПОКАЗАТЕЛЕЙ ПРОФЕССИОНАЛЬНОЙ ДЕЯТЕЛЬНОСТИ. </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РАССМОТРИМ ЭТИ ПОКАЗАТЕЛИ. МЫ ВИДИМ, ЧТО ПЕРВАЯ ГРУППА ПОКАЗАТЕЛЕЙ НЕ ТРЕБУЕТ СПЕЦИАЛЬНОЙ ПОДГОТОВКИ, ЗАТРАТЫ ВРЕМЕНИ НА ЕЁ РЕАЛИЗАЦИЮ. ОНА РЕАЛИЗУЕТСЯ В ПРОЦЕССЕ ЕЖЕДНЕВНОЙ ДЕЯТЕЛЬНОСТИ И КАЧЕСТВЕННО ВЛИЯЕТ НА ПОКАЗАТЕЛИ ЭФФЕКТИВНОСТИ ДЕЯТЕЛЬНОСТИ ВОСПИТАТЕЛЯ.</a:t>
            </a:r>
          </a:p>
          <a:p>
            <a:endParaRPr lang="ru-RU" dirty="0"/>
          </a:p>
        </p:txBody>
      </p:sp>
      <p:sp>
        <p:nvSpPr>
          <p:cNvPr id="4" name="Номер слайда 3"/>
          <p:cNvSpPr>
            <a:spLocks noGrp="1"/>
          </p:cNvSpPr>
          <p:nvPr>
            <p:ph type="sldNum" sz="quarter" idx="10"/>
          </p:nvPr>
        </p:nvSpPr>
        <p:spPr/>
        <p:txBody>
          <a:bodyPr/>
          <a:lstStyle/>
          <a:p>
            <a:fld id="{A758B0D7-49AD-4DE6-AF75-7D977B38B64C}" type="slidenum">
              <a:rPr lang="ru-RU" smtClean="0"/>
              <a:t>9</a:t>
            </a:fld>
            <a:endParaRPr lang="ru-RU"/>
          </a:p>
        </p:txBody>
      </p:sp>
    </p:spTree>
    <p:extLst>
      <p:ext uri="{BB962C8B-B14F-4D97-AF65-F5344CB8AC3E}">
        <p14:creationId xmlns:p14="http://schemas.microsoft.com/office/powerpoint/2010/main" val="3965355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31859F1-CB7D-42E8-BC67-4FB6E8284341}" type="datetimeFigureOut">
              <a:rPr lang="ru-RU" smtClean="0"/>
              <a:t>17.03.2021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AAAA32-A828-4971-9EFA-38277C1F09BB}" type="slidenum">
              <a:rPr lang="ru-RU" smtClean="0"/>
              <a:t>‹#›</a:t>
            </a:fld>
            <a:endParaRPr lang="ru-RU"/>
          </a:p>
        </p:txBody>
      </p:sp>
    </p:spTree>
    <p:extLst>
      <p:ext uri="{BB962C8B-B14F-4D97-AF65-F5344CB8AC3E}">
        <p14:creationId xmlns:p14="http://schemas.microsoft.com/office/powerpoint/2010/main" val="1147120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31859F1-CB7D-42E8-BC67-4FB6E8284341}" type="datetimeFigureOut">
              <a:rPr lang="ru-RU" smtClean="0"/>
              <a:t>17.03.2021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AAAA32-A828-4971-9EFA-38277C1F09BB}" type="slidenum">
              <a:rPr lang="ru-RU" smtClean="0"/>
              <a:t>‹#›</a:t>
            </a:fld>
            <a:endParaRPr lang="ru-RU"/>
          </a:p>
        </p:txBody>
      </p:sp>
    </p:spTree>
    <p:extLst>
      <p:ext uri="{BB962C8B-B14F-4D97-AF65-F5344CB8AC3E}">
        <p14:creationId xmlns:p14="http://schemas.microsoft.com/office/powerpoint/2010/main" val="1101926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31859F1-CB7D-42E8-BC67-4FB6E8284341}" type="datetimeFigureOut">
              <a:rPr lang="ru-RU" smtClean="0"/>
              <a:t>17.03.2021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AAAA32-A828-4971-9EFA-38277C1F09BB}" type="slidenum">
              <a:rPr lang="ru-RU" smtClean="0"/>
              <a:t>‹#›</a:t>
            </a:fld>
            <a:endParaRPr lang="ru-RU"/>
          </a:p>
        </p:txBody>
      </p:sp>
    </p:spTree>
    <p:extLst>
      <p:ext uri="{BB962C8B-B14F-4D97-AF65-F5344CB8AC3E}">
        <p14:creationId xmlns:p14="http://schemas.microsoft.com/office/powerpoint/2010/main" val="994401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31859F1-CB7D-42E8-BC67-4FB6E8284341}" type="datetimeFigureOut">
              <a:rPr lang="ru-RU" smtClean="0"/>
              <a:t>17.03.2021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AAAA32-A828-4971-9EFA-38277C1F09BB}" type="slidenum">
              <a:rPr lang="ru-RU" smtClean="0"/>
              <a:t>‹#›</a:t>
            </a:fld>
            <a:endParaRPr lang="ru-RU"/>
          </a:p>
        </p:txBody>
      </p:sp>
    </p:spTree>
    <p:extLst>
      <p:ext uri="{BB962C8B-B14F-4D97-AF65-F5344CB8AC3E}">
        <p14:creationId xmlns:p14="http://schemas.microsoft.com/office/powerpoint/2010/main" val="3333174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31859F1-CB7D-42E8-BC67-4FB6E8284341}" type="datetimeFigureOut">
              <a:rPr lang="ru-RU" smtClean="0"/>
              <a:t>17.03.2021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AAAA32-A828-4971-9EFA-38277C1F09BB}" type="slidenum">
              <a:rPr lang="ru-RU" smtClean="0"/>
              <a:t>‹#›</a:t>
            </a:fld>
            <a:endParaRPr lang="ru-RU"/>
          </a:p>
        </p:txBody>
      </p:sp>
    </p:spTree>
    <p:extLst>
      <p:ext uri="{BB962C8B-B14F-4D97-AF65-F5344CB8AC3E}">
        <p14:creationId xmlns:p14="http://schemas.microsoft.com/office/powerpoint/2010/main" val="154976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31859F1-CB7D-42E8-BC67-4FB6E8284341}" type="datetimeFigureOut">
              <a:rPr lang="ru-RU" smtClean="0"/>
              <a:t>17.03.2021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DAAAA32-A828-4971-9EFA-38277C1F09BB}" type="slidenum">
              <a:rPr lang="ru-RU" smtClean="0"/>
              <a:t>‹#›</a:t>
            </a:fld>
            <a:endParaRPr lang="ru-RU"/>
          </a:p>
        </p:txBody>
      </p:sp>
    </p:spTree>
    <p:extLst>
      <p:ext uri="{BB962C8B-B14F-4D97-AF65-F5344CB8AC3E}">
        <p14:creationId xmlns:p14="http://schemas.microsoft.com/office/powerpoint/2010/main" val="1440061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31859F1-CB7D-42E8-BC67-4FB6E8284341}" type="datetimeFigureOut">
              <a:rPr lang="ru-RU" smtClean="0"/>
              <a:t>17.03.2021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DAAAA32-A828-4971-9EFA-38277C1F09BB}" type="slidenum">
              <a:rPr lang="ru-RU" smtClean="0"/>
              <a:t>‹#›</a:t>
            </a:fld>
            <a:endParaRPr lang="ru-RU"/>
          </a:p>
        </p:txBody>
      </p:sp>
    </p:spTree>
    <p:extLst>
      <p:ext uri="{BB962C8B-B14F-4D97-AF65-F5344CB8AC3E}">
        <p14:creationId xmlns:p14="http://schemas.microsoft.com/office/powerpoint/2010/main" val="1736613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31859F1-CB7D-42E8-BC67-4FB6E8284341}" type="datetimeFigureOut">
              <a:rPr lang="ru-RU" smtClean="0"/>
              <a:t>17.03.2021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DAAAA32-A828-4971-9EFA-38277C1F09BB}" type="slidenum">
              <a:rPr lang="ru-RU" smtClean="0"/>
              <a:t>‹#›</a:t>
            </a:fld>
            <a:endParaRPr lang="ru-RU"/>
          </a:p>
        </p:txBody>
      </p:sp>
    </p:spTree>
    <p:extLst>
      <p:ext uri="{BB962C8B-B14F-4D97-AF65-F5344CB8AC3E}">
        <p14:creationId xmlns:p14="http://schemas.microsoft.com/office/powerpoint/2010/main" val="3492463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31859F1-CB7D-42E8-BC67-4FB6E8284341}" type="datetimeFigureOut">
              <a:rPr lang="ru-RU" smtClean="0"/>
              <a:t>17.03.2021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DAAAA32-A828-4971-9EFA-38277C1F09BB}" type="slidenum">
              <a:rPr lang="ru-RU" smtClean="0"/>
              <a:t>‹#›</a:t>
            </a:fld>
            <a:endParaRPr lang="ru-RU"/>
          </a:p>
        </p:txBody>
      </p:sp>
    </p:spTree>
    <p:extLst>
      <p:ext uri="{BB962C8B-B14F-4D97-AF65-F5344CB8AC3E}">
        <p14:creationId xmlns:p14="http://schemas.microsoft.com/office/powerpoint/2010/main" val="5790228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31859F1-CB7D-42E8-BC67-4FB6E8284341}" type="datetimeFigureOut">
              <a:rPr lang="ru-RU" smtClean="0"/>
              <a:t>17.03.2021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DAAAA32-A828-4971-9EFA-38277C1F09BB}" type="slidenum">
              <a:rPr lang="ru-RU" smtClean="0"/>
              <a:t>‹#›</a:t>
            </a:fld>
            <a:endParaRPr lang="ru-RU"/>
          </a:p>
        </p:txBody>
      </p:sp>
    </p:spTree>
    <p:extLst>
      <p:ext uri="{BB962C8B-B14F-4D97-AF65-F5344CB8AC3E}">
        <p14:creationId xmlns:p14="http://schemas.microsoft.com/office/powerpoint/2010/main" val="2950469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31859F1-CB7D-42E8-BC67-4FB6E8284341}" type="datetimeFigureOut">
              <a:rPr lang="ru-RU" smtClean="0"/>
              <a:t>17.03.2021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DAAAA32-A828-4971-9EFA-38277C1F09BB}" type="slidenum">
              <a:rPr lang="ru-RU" smtClean="0"/>
              <a:t>‹#›</a:t>
            </a:fld>
            <a:endParaRPr lang="ru-RU"/>
          </a:p>
        </p:txBody>
      </p:sp>
    </p:spTree>
    <p:extLst>
      <p:ext uri="{BB962C8B-B14F-4D97-AF65-F5344CB8AC3E}">
        <p14:creationId xmlns:p14="http://schemas.microsoft.com/office/powerpoint/2010/main" val="3573238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1859F1-CB7D-42E8-BC67-4FB6E8284341}" type="datetimeFigureOut">
              <a:rPr lang="ru-RU" smtClean="0"/>
              <a:t>17.03.2021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AAAA32-A828-4971-9EFA-38277C1F09BB}" type="slidenum">
              <a:rPr lang="ru-RU" smtClean="0"/>
              <a:t>‹#›</a:t>
            </a:fld>
            <a:endParaRPr lang="ru-RU"/>
          </a:p>
        </p:txBody>
      </p:sp>
    </p:spTree>
    <p:extLst>
      <p:ext uri="{BB962C8B-B14F-4D97-AF65-F5344CB8AC3E}">
        <p14:creationId xmlns:p14="http://schemas.microsoft.com/office/powerpoint/2010/main" val="20949298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76673"/>
            <a:ext cx="7772400" cy="4536503"/>
          </a:xfrm>
        </p:spPr>
        <p:txBody>
          <a:bodyPr>
            <a:noAutofit/>
          </a:bodyPr>
          <a:lstStyle/>
          <a:p>
            <a:r>
              <a:rPr lang="ru-RU" sz="4000" b="1" dirty="0" smtClean="0">
                <a:latin typeface="Comic Sans MS" panose="030F0702030302020204" pitchFamily="66" charset="0"/>
              </a:rPr>
              <a:t>ПОВЫШЕНИЕ КАЧЕСТВА ПРОФЕССИОНАЛЬНОЙ ДЕЯТЕЛЬНОСТИ ПЕДАГОГОВ</a:t>
            </a:r>
            <a:endParaRPr lang="ru-RU" sz="4000" dirty="0">
              <a:latin typeface="Comic Sans MS" panose="030F0702030302020204" pitchFamily="66" charset="0"/>
            </a:endParaRPr>
          </a:p>
        </p:txBody>
      </p:sp>
      <p:sp>
        <p:nvSpPr>
          <p:cNvPr id="3" name="Подзаголовок 2"/>
          <p:cNvSpPr>
            <a:spLocks noGrp="1"/>
          </p:cNvSpPr>
          <p:nvPr>
            <p:ph type="subTitle" idx="1"/>
          </p:nvPr>
        </p:nvSpPr>
        <p:spPr>
          <a:xfrm>
            <a:off x="1371600" y="5085184"/>
            <a:ext cx="6400800" cy="1152128"/>
          </a:xfrm>
        </p:spPr>
        <p:txBody>
          <a:bodyPr>
            <a:normAutofit/>
          </a:bodyPr>
          <a:lstStyle/>
          <a:p>
            <a:pPr algn="r"/>
            <a:r>
              <a:rPr lang="ru-RU" sz="2000" b="1" dirty="0">
                <a:solidFill>
                  <a:schemeClr val="tx1"/>
                </a:solidFill>
                <a:latin typeface="Comic Sans MS" panose="030F0702030302020204" pitchFamily="66" charset="0"/>
              </a:rPr>
              <a:t>ПЕТРОВА НИНЕЛЬ АНАТОЛЬЕВНА,</a:t>
            </a:r>
            <a:endParaRPr lang="ru-RU" sz="2000" dirty="0">
              <a:solidFill>
                <a:schemeClr val="tx1"/>
              </a:solidFill>
              <a:latin typeface="Comic Sans MS" panose="030F0702030302020204" pitchFamily="66" charset="0"/>
            </a:endParaRPr>
          </a:p>
          <a:p>
            <a:pPr algn="r"/>
            <a:r>
              <a:rPr lang="ru-RU" sz="2000" b="1" dirty="0">
                <a:solidFill>
                  <a:schemeClr val="tx1"/>
                </a:solidFill>
                <a:latin typeface="Comic Sans MS" panose="030F0702030302020204" pitchFamily="66" charset="0"/>
              </a:rPr>
              <a:t>МЕТОДИСТ МКУ СЦРО</a:t>
            </a:r>
            <a:endParaRPr lang="ru-RU" sz="200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37033883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3059832" y="2132856"/>
            <a:ext cx="3312367" cy="18722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chemeClr val="tx1"/>
                </a:solidFill>
                <a:latin typeface="Comic Sans MS" panose="030F0702030302020204" pitchFamily="66" charset="0"/>
              </a:rPr>
              <a:t>Показатели, которые </a:t>
            </a:r>
            <a:r>
              <a:rPr lang="ru-RU" sz="1600" b="1" dirty="0" smtClean="0">
                <a:solidFill>
                  <a:schemeClr val="tx1"/>
                </a:solidFill>
                <a:latin typeface="Comic Sans MS" panose="030F0702030302020204" pitchFamily="66" charset="0"/>
              </a:rPr>
              <a:t>влияют </a:t>
            </a:r>
            <a:r>
              <a:rPr lang="ru-RU" sz="1600" b="1" dirty="0">
                <a:solidFill>
                  <a:schemeClr val="tx1"/>
                </a:solidFill>
                <a:latin typeface="Comic Sans MS" panose="030F0702030302020204" pitchFamily="66" charset="0"/>
              </a:rPr>
              <a:t>на установление квалификационной </a:t>
            </a:r>
            <a:r>
              <a:rPr lang="ru-RU" sz="1600" b="1" dirty="0" smtClean="0">
                <a:solidFill>
                  <a:schemeClr val="tx1"/>
                </a:solidFill>
                <a:latin typeface="Comic Sans MS" panose="030F0702030302020204" pitchFamily="66" charset="0"/>
              </a:rPr>
              <a:t>категории</a:t>
            </a:r>
            <a:endParaRPr lang="ru-RU" sz="1600" dirty="0">
              <a:solidFill>
                <a:schemeClr val="tx1"/>
              </a:solidFill>
            </a:endParaRPr>
          </a:p>
        </p:txBody>
      </p:sp>
      <p:sp>
        <p:nvSpPr>
          <p:cNvPr id="3" name="Прямоугольник 2"/>
          <p:cNvSpPr/>
          <p:nvPr/>
        </p:nvSpPr>
        <p:spPr>
          <a:xfrm>
            <a:off x="539552" y="476672"/>
            <a:ext cx="216024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УЧАСТИЕ ВОСПИТАННИКОВ В МЕРОПРИЯТИЯХ</a:t>
            </a:r>
            <a:endParaRPr lang="ru-RU" dirty="0">
              <a:solidFill>
                <a:schemeClr val="tx1"/>
              </a:solidFill>
            </a:endParaRPr>
          </a:p>
        </p:txBody>
      </p:sp>
      <p:sp>
        <p:nvSpPr>
          <p:cNvPr id="5" name="Прямоугольник 4"/>
          <p:cNvSpPr/>
          <p:nvPr/>
        </p:nvSpPr>
        <p:spPr>
          <a:xfrm>
            <a:off x="539552" y="1869976"/>
            <a:ext cx="216024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ЭКСПЕРТНАЯ ДЕЯТЕЛЬНОСТЬ</a:t>
            </a:r>
            <a:endParaRPr lang="ru-RU" dirty="0">
              <a:solidFill>
                <a:schemeClr val="tx1"/>
              </a:solidFill>
            </a:endParaRPr>
          </a:p>
        </p:txBody>
      </p:sp>
      <p:sp>
        <p:nvSpPr>
          <p:cNvPr id="6" name="Прямоугольник 5"/>
          <p:cNvSpPr/>
          <p:nvPr/>
        </p:nvSpPr>
        <p:spPr>
          <a:xfrm>
            <a:off x="3635896" y="454103"/>
            <a:ext cx="2232247"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УЧАСТИЕ ПЕДАГОГА В МЕРОПРИЯТИЯХ</a:t>
            </a:r>
            <a:endParaRPr lang="ru-RU" dirty="0">
              <a:solidFill>
                <a:schemeClr val="tx1"/>
              </a:solidFill>
            </a:endParaRPr>
          </a:p>
        </p:txBody>
      </p:sp>
      <p:sp>
        <p:nvSpPr>
          <p:cNvPr id="7" name="Прямоугольник 6"/>
          <p:cNvSpPr/>
          <p:nvPr/>
        </p:nvSpPr>
        <p:spPr>
          <a:xfrm>
            <a:off x="560086" y="3356992"/>
            <a:ext cx="2139705"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rPr>
              <a:t>МЕТОДИЧЕСКОЕ СОПРОВОЖДЕНИЕ ОБРАЗОВАТЕЛЬНОГО ПРОЦЕССА</a:t>
            </a:r>
            <a:endParaRPr lang="ru-RU" sz="1600" dirty="0">
              <a:solidFill>
                <a:schemeClr val="tx1"/>
              </a:solidFill>
            </a:endParaRPr>
          </a:p>
        </p:txBody>
      </p:sp>
      <p:sp>
        <p:nvSpPr>
          <p:cNvPr id="8" name="Прямоугольник 7"/>
          <p:cNvSpPr/>
          <p:nvPr/>
        </p:nvSpPr>
        <p:spPr>
          <a:xfrm>
            <a:off x="560087" y="4869160"/>
            <a:ext cx="2139704"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КПК</a:t>
            </a:r>
            <a:endParaRPr lang="ru-RU" sz="2400" dirty="0">
              <a:solidFill>
                <a:schemeClr val="tx1"/>
              </a:solidFill>
            </a:endParaRPr>
          </a:p>
        </p:txBody>
      </p:sp>
      <p:sp>
        <p:nvSpPr>
          <p:cNvPr id="9" name="Прямоугольник 8"/>
          <p:cNvSpPr/>
          <p:nvPr/>
        </p:nvSpPr>
        <p:spPr>
          <a:xfrm>
            <a:off x="3491880" y="4869160"/>
            <a:ext cx="252028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Comic Sans MS" panose="030F0702030302020204" pitchFamily="66" charset="0"/>
              </a:rPr>
              <a:t>РАЗМЕЩЕНИЕ МАТЕРИАЛОВ В СМИ</a:t>
            </a:r>
            <a:endParaRPr lang="ru-RU" sz="1600" dirty="0"/>
          </a:p>
        </p:txBody>
      </p:sp>
      <p:sp>
        <p:nvSpPr>
          <p:cNvPr id="10" name="Прямоугольник 9"/>
          <p:cNvSpPr/>
          <p:nvPr/>
        </p:nvSpPr>
        <p:spPr>
          <a:xfrm>
            <a:off x="6660232" y="4869160"/>
            <a:ext cx="2185468"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Comic Sans MS" panose="030F0702030302020204" pitchFamily="66" charset="0"/>
              </a:rPr>
              <a:t>ДРУГИЕ ПОКАЗАТЕЛИ</a:t>
            </a:r>
            <a:endParaRPr lang="ru-RU" dirty="0"/>
          </a:p>
        </p:txBody>
      </p:sp>
      <p:sp>
        <p:nvSpPr>
          <p:cNvPr id="11" name="Прямоугольник 10"/>
          <p:cNvSpPr/>
          <p:nvPr/>
        </p:nvSpPr>
        <p:spPr>
          <a:xfrm>
            <a:off x="6660232" y="3356992"/>
            <a:ext cx="2185468"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1300" dirty="0" smtClean="0">
                <a:solidFill>
                  <a:schemeClr val="tx1"/>
                </a:solidFill>
                <a:latin typeface="Comic Sans MS" panose="030F0702030302020204" pitchFamily="66" charset="0"/>
              </a:rPr>
              <a:t>УЧАСТИЕ В ПРОФЕССИОНАЛЬНЫХ КОНКУРСАХ</a:t>
            </a:r>
            <a:endParaRPr lang="ru-RU" sz="1300" dirty="0">
              <a:solidFill>
                <a:schemeClr val="tx1"/>
              </a:solidFill>
              <a:latin typeface="Comic Sans MS" panose="030F0702030302020204" pitchFamily="66" charset="0"/>
            </a:endParaRPr>
          </a:p>
        </p:txBody>
      </p:sp>
      <p:sp>
        <p:nvSpPr>
          <p:cNvPr id="12" name="Прямоугольник 11"/>
          <p:cNvSpPr/>
          <p:nvPr/>
        </p:nvSpPr>
        <p:spPr>
          <a:xfrm>
            <a:off x="6660232" y="1869976"/>
            <a:ext cx="2185468"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1400" dirty="0" smtClean="0">
                <a:solidFill>
                  <a:schemeClr val="tx1"/>
                </a:solidFill>
                <a:latin typeface="Comic Sans MS" panose="030F0702030302020204" pitchFamily="66" charset="0"/>
              </a:rPr>
              <a:t>МЕТОДИЧЕСКАЯ ДЕЯТЕЛЬНОСТЬ</a:t>
            </a:r>
            <a:endParaRPr lang="ru-RU" sz="1400" dirty="0">
              <a:solidFill>
                <a:schemeClr val="tx1"/>
              </a:solidFill>
              <a:latin typeface="Comic Sans MS" panose="030F0702030302020204" pitchFamily="66" charset="0"/>
            </a:endParaRPr>
          </a:p>
        </p:txBody>
      </p:sp>
      <p:sp>
        <p:nvSpPr>
          <p:cNvPr id="13" name="Прямоугольник 12"/>
          <p:cNvSpPr/>
          <p:nvPr/>
        </p:nvSpPr>
        <p:spPr>
          <a:xfrm>
            <a:off x="6660232" y="476672"/>
            <a:ext cx="216024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1"/>
                </a:solidFill>
              </a:rPr>
              <a:t>ИННОВАЦИОННАЯ И ЭКСПЕРИМЕНТАЛЬНАЯ ДЕЯТЕЛЬНОСТЬ</a:t>
            </a:r>
            <a:endParaRPr lang="ru-RU" sz="1400" dirty="0">
              <a:solidFill>
                <a:schemeClr val="tx1"/>
              </a:solidFill>
            </a:endParaRPr>
          </a:p>
        </p:txBody>
      </p:sp>
      <p:cxnSp>
        <p:nvCxnSpPr>
          <p:cNvPr id="26" name="Прямая со стрелкой 25"/>
          <p:cNvCxnSpPr/>
          <p:nvPr/>
        </p:nvCxnSpPr>
        <p:spPr>
          <a:xfrm>
            <a:off x="4752020" y="4149080"/>
            <a:ext cx="0" cy="50405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p:nvPr/>
        </p:nvCxnSpPr>
        <p:spPr>
          <a:xfrm flipV="1">
            <a:off x="4716015" y="1556792"/>
            <a:ext cx="0" cy="31318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Прямая со стрелкой 29"/>
          <p:cNvCxnSpPr/>
          <p:nvPr/>
        </p:nvCxnSpPr>
        <p:spPr>
          <a:xfrm flipV="1">
            <a:off x="5868143" y="1556792"/>
            <a:ext cx="504056" cy="57606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5652120" y="4149080"/>
            <a:ext cx="720079" cy="50405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Прямая со стрелкой 33"/>
          <p:cNvCxnSpPr/>
          <p:nvPr/>
        </p:nvCxnSpPr>
        <p:spPr>
          <a:xfrm>
            <a:off x="6120171" y="2338028"/>
            <a:ext cx="25202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p:nvPr/>
        </p:nvCxnSpPr>
        <p:spPr>
          <a:xfrm>
            <a:off x="6012160" y="3825044"/>
            <a:ext cx="360039"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Прямая со стрелкой 37"/>
          <p:cNvCxnSpPr/>
          <p:nvPr/>
        </p:nvCxnSpPr>
        <p:spPr>
          <a:xfrm flipH="1" flipV="1">
            <a:off x="2915816" y="1556792"/>
            <a:ext cx="720080" cy="57606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Прямая со стрелкой 41"/>
          <p:cNvCxnSpPr/>
          <p:nvPr/>
        </p:nvCxnSpPr>
        <p:spPr>
          <a:xfrm flipH="1">
            <a:off x="2915816" y="2338028"/>
            <a:ext cx="36004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Прямая со стрелкой 43"/>
          <p:cNvCxnSpPr/>
          <p:nvPr/>
        </p:nvCxnSpPr>
        <p:spPr>
          <a:xfrm flipH="1">
            <a:off x="3059832" y="4005064"/>
            <a:ext cx="43204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Прямая со стрелкой 45"/>
          <p:cNvCxnSpPr/>
          <p:nvPr/>
        </p:nvCxnSpPr>
        <p:spPr>
          <a:xfrm flipH="1">
            <a:off x="3059832" y="4149080"/>
            <a:ext cx="864096" cy="50405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35220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295236355"/>
              </p:ext>
            </p:extLst>
          </p:nvPr>
        </p:nvGraphicFramePr>
        <p:xfrm>
          <a:off x="476054" y="548680"/>
          <a:ext cx="8149970" cy="6035040"/>
        </p:xfrm>
        <a:graphic>
          <a:graphicData uri="http://schemas.openxmlformats.org/drawingml/2006/table">
            <a:tbl>
              <a:tblPr firstRow="1" firstCol="1" bandRow="1"/>
              <a:tblGrid>
                <a:gridCol w="2029661">
                  <a:extLst>
                    <a:ext uri="{9D8B030D-6E8A-4147-A177-3AD203B41FA5}">
                      <a16:colId xmlns:a16="http://schemas.microsoft.com/office/drawing/2014/main" val="20000"/>
                    </a:ext>
                  </a:extLst>
                </a:gridCol>
                <a:gridCol w="2039918">
                  <a:extLst>
                    <a:ext uri="{9D8B030D-6E8A-4147-A177-3AD203B41FA5}">
                      <a16:colId xmlns:a16="http://schemas.microsoft.com/office/drawing/2014/main" val="20001"/>
                    </a:ext>
                  </a:extLst>
                </a:gridCol>
                <a:gridCol w="2039918">
                  <a:extLst>
                    <a:ext uri="{9D8B030D-6E8A-4147-A177-3AD203B41FA5}">
                      <a16:colId xmlns:a16="http://schemas.microsoft.com/office/drawing/2014/main" val="20002"/>
                    </a:ext>
                  </a:extLst>
                </a:gridCol>
                <a:gridCol w="2040473">
                  <a:extLst>
                    <a:ext uri="{9D8B030D-6E8A-4147-A177-3AD203B41FA5}">
                      <a16:colId xmlns:a16="http://schemas.microsoft.com/office/drawing/2014/main" val="20003"/>
                    </a:ext>
                  </a:extLst>
                </a:gridCol>
              </a:tblGrid>
              <a:tr h="191426">
                <a:tc gridSpan="2">
                  <a:txBody>
                    <a:bodyPr/>
                    <a:lstStyle/>
                    <a:p>
                      <a:pPr algn="l">
                        <a:spcAft>
                          <a:spcPts val="0"/>
                        </a:spcAft>
                      </a:pPr>
                      <a:r>
                        <a:rPr lang="ru-RU" sz="900" dirty="0">
                          <a:effectLst/>
                          <a:latin typeface="Comic Sans MS"/>
                          <a:ea typeface="Calibri"/>
                          <a:cs typeface="Arial"/>
                        </a:rPr>
                        <a:t>Показатели, которые не влияют на установление квалификационной категории:</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gridSpan="2">
                  <a:txBody>
                    <a:bodyPr/>
                    <a:lstStyle/>
                    <a:p>
                      <a:pPr>
                        <a:spcAft>
                          <a:spcPts val="0"/>
                        </a:spcAft>
                      </a:pPr>
                      <a:r>
                        <a:rPr lang="ru-RU" sz="900">
                          <a:effectLst/>
                          <a:latin typeface="Comic Sans MS"/>
                          <a:ea typeface="Calibri"/>
                          <a:cs typeface="Arial"/>
                        </a:rPr>
                        <a:t>Показатели, которые влияют на установление квалификационной категории:</a:t>
                      </a:r>
                      <a:endParaRPr lang="ru-RU" sz="90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extLst>
                  <a:ext uri="{0D108BD9-81ED-4DB2-BD59-A6C34878D82A}">
                    <a16:rowId xmlns:a16="http://schemas.microsoft.com/office/drawing/2014/main" val="10000"/>
                  </a:ext>
                </a:extLst>
              </a:tr>
              <a:tr h="478564">
                <a:tc>
                  <a:txBody>
                    <a:bodyPr/>
                    <a:lstStyle/>
                    <a:p>
                      <a:pPr>
                        <a:spcAft>
                          <a:spcPts val="0"/>
                        </a:spcAft>
                      </a:pPr>
                      <a:r>
                        <a:rPr lang="ru-RU" sz="900" dirty="0">
                          <a:effectLst/>
                          <a:latin typeface="Comic Sans MS"/>
                          <a:ea typeface="Times New Roman"/>
                          <a:cs typeface="Arial"/>
                        </a:rPr>
                        <a:t>Обеспечение охраны жизни и здоровья детей (наличие зарегистрированных травм у воспитанников) </a:t>
                      </a:r>
                      <a:endParaRPr lang="ru-RU" sz="900" dirty="0">
                        <a:effectLst/>
                        <a:latin typeface="Times New Roman"/>
                        <a:ea typeface="Times New Roman"/>
                        <a:cs typeface="Times New Roman"/>
                      </a:endParaRPr>
                    </a:p>
                    <a:p>
                      <a:pPr>
                        <a:spcAft>
                          <a:spcPts val="0"/>
                        </a:spcAft>
                      </a:pPr>
                      <a:r>
                        <a:rPr lang="ru-RU" sz="900" dirty="0">
                          <a:effectLst/>
                          <a:latin typeface="Comic Sans MS"/>
                          <a:ea typeface="Calibri"/>
                          <a:cs typeface="Arial"/>
                        </a:rPr>
                        <a:t> </a:t>
                      </a:r>
                      <a:endParaRPr lang="ru-RU" sz="900" dirty="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a:effectLst/>
                          <a:latin typeface="Comic Sans MS"/>
                          <a:ea typeface="Calibri"/>
                          <a:cs typeface="Arial"/>
                        </a:rPr>
                        <a:t>ПОСТОЯННО</a:t>
                      </a:r>
                      <a:endParaRPr lang="ru-RU" sz="90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a:effectLst/>
                          <a:latin typeface="Comic Sans MS"/>
                          <a:ea typeface="Calibri"/>
                          <a:cs typeface="Arial"/>
                        </a:rPr>
                        <a:t>Участие воспитанников в мероприятиях различного уровня: международных, федеральных, региональных, муниципальных</a:t>
                      </a:r>
                      <a:endParaRPr lang="ru-RU" sz="90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a:spcAft>
                          <a:spcPts val="0"/>
                        </a:spcAft>
                      </a:pPr>
                      <a:r>
                        <a:rPr lang="ru-RU" sz="900" dirty="0">
                          <a:effectLst/>
                          <a:latin typeface="Comic Sans MS"/>
                          <a:ea typeface="Calibri"/>
                          <a:cs typeface="Arial"/>
                        </a:rPr>
                        <a:t>В СООТВЕТСТВИИ С </a:t>
                      </a:r>
                      <a:r>
                        <a:rPr lang="ru-RU" sz="900" dirty="0" smtClean="0">
                          <a:effectLst/>
                          <a:latin typeface="Comic Sans MS"/>
                          <a:ea typeface="Calibri"/>
                          <a:cs typeface="Arial"/>
                        </a:rPr>
                        <a:t>ИНДИВИДУАЛЬНЫМ ПЛАНОМ</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extLst>
                  <a:ext uri="{0D108BD9-81ED-4DB2-BD59-A6C34878D82A}">
                    <a16:rowId xmlns:a16="http://schemas.microsoft.com/office/drawing/2014/main" val="10001"/>
                  </a:ext>
                </a:extLst>
              </a:tr>
              <a:tr h="765703">
                <a:tc>
                  <a:txBody>
                    <a:bodyPr/>
                    <a:lstStyle/>
                    <a:p>
                      <a:pPr>
                        <a:spcAft>
                          <a:spcPts val="0"/>
                        </a:spcAft>
                      </a:pPr>
                      <a:r>
                        <a:rPr lang="ru-RU" sz="900" dirty="0">
                          <a:effectLst/>
                          <a:latin typeface="Comic Sans MS"/>
                          <a:ea typeface="Times New Roman"/>
                          <a:cs typeface="Arial"/>
                        </a:rPr>
                        <a:t>Показатели заболеваемости воспитанников в группе</a:t>
                      </a:r>
                      <a:endParaRPr lang="ru-RU" sz="900" dirty="0">
                        <a:effectLst/>
                        <a:latin typeface="Times New Roman"/>
                        <a:ea typeface="Times New Roman"/>
                        <a:cs typeface="Times New Roman"/>
                      </a:endParaRPr>
                    </a:p>
                    <a:p>
                      <a:pPr>
                        <a:spcAft>
                          <a:spcPts val="0"/>
                        </a:spcAft>
                      </a:pPr>
                      <a:r>
                        <a:rPr lang="ru-RU" sz="900" dirty="0">
                          <a:effectLst/>
                          <a:latin typeface="Comic Sans MS"/>
                          <a:ea typeface="Calibri"/>
                          <a:cs typeface="Times New Roman"/>
                        </a:rPr>
                        <a:t> </a:t>
                      </a:r>
                      <a:endParaRPr lang="ru-RU" sz="900" dirty="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Arial"/>
                        </a:rPr>
                        <a:t>ПОСТОЯННО</a:t>
                      </a:r>
                      <a:endParaRPr lang="ru-RU" sz="900" dirty="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a:effectLst/>
                          <a:latin typeface="Comic Sans MS"/>
                          <a:ea typeface="Calibri"/>
                          <a:cs typeface="Times New Roman"/>
                        </a:rPr>
                        <a:t>Участие педагога в мероприятиях (конференции, методические объединения, мастер – классы, семинары и т.д.) различного уровня: международных, федеральных, региональных, муниципальных</a:t>
                      </a:r>
                      <a:endParaRPr lang="ru-RU" sz="90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spcAft>
                          <a:spcPts val="0"/>
                        </a:spcAft>
                      </a:pPr>
                      <a:r>
                        <a:rPr lang="ru-RU" sz="900" dirty="0" smtClean="0">
                          <a:effectLst/>
                          <a:latin typeface="Comic Sans MS"/>
                          <a:ea typeface="Calibri"/>
                          <a:cs typeface="Arial"/>
                        </a:rPr>
                        <a:t>В СООТВЕТСТВИИ С ИНДИВИДУАЛЬНЫМ ПЛАНОМ</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extLst>
                  <a:ext uri="{0D108BD9-81ED-4DB2-BD59-A6C34878D82A}">
                    <a16:rowId xmlns:a16="http://schemas.microsoft.com/office/drawing/2014/main" val="10002"/>
                  </a:ext>
                </a:extLst>
              </a:tr>
              <a:tr h="382851">
                <a:tc>
                  <a:txBody>
                    <a:bodyPr/>
                    <a:lstStyle/>
                    <a:p>
                      <a:pPr>
                        <a:spcAft>
                          <a:spcPts val="0"/>
                        </a:spcAft>
                      </a:pPr>
                      <a:r>
                        <a:rPr lang="ru-RU" sz="900">
                          <a:effectLst/>
                          <a:latin typeface="Comic Sans MS"/>
                          <a:ea typeface="Times New Roman"/>
                          <a:cs typeface="Arial"/>
                        </a:rPr>
                        <a:t>Показатели посещаемости воспитанников в группе</a:t>
                      </a:r>
                      <a:endParaRPr lang="ru-RU" sz="900">
                        <a:effectLst/>
                        <a:latin typeface="Times New Roman"/>
                        <a:ea typeface="Times New Roman"/>
                        <a:cs typeface="Times New Roman"/>
                      </a:endParaRPr>
                    </a:p>
                    <a:p>
                      <a:pPr>
                        <a:spcAft>
                          <a:spcPts val="0"/>
                        </a:spcAft>
                      </a:pPr>
                      <a:r>
                        <a:rPr lang="ru-RU" sz="900">
                          <a:effectLst/>
                          <a:latin typeface="Comic Sans MS"/>
                          <a:ea typeface="Calibri"/>
                          <a:cs typeface="Times New Roman"/>
                        </a:rPr>
                        <a:t> </a:t>
                      </a:r>
                      <a:endParaRPr lang="ru-RU" sz="90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Arial"/>
                        </a:rPr>
                        <a:t>ПОСТОЯННО</a:t>
                      </a:r>
                      <a:endParaRPr lang="ru-RU" sz="900" dirty="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a:effectLst/>
                          <a:latin typeface="Comic Sans MS"/>
                          <a:ea typeface="Calibri"/>
                          <a:cs typeface="Times New Roman"/>
                        </a:rPr>
                        <a:t>Инновационная и экспериментальная деятельность педагога в профессиональной области</a:t>
                      </a:r>
                      <a:endParaRPr lang="ru-RU" sz="90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spcAft>
                          <a:spcPts val="0"/>
                        </a:spcAft>
                      </a:pPr>
                      <a:r>
                        <a:rPr lang="ru-RU" sz="900" dirty="0">
                          <a:effectLst/>
                          <a:latin typeface="Comic Sans MS"/>
                          <a:ea typeface="Calibri"/>
                          <a:cs typeface="Arial"/>
                        </a:rPr>
                        <a:t>В СООТВЕТСТВИИ С </a:t>
                      </a:r>
                      <a:r>
                        <a:rPr lang="ru-RU" sz="900" dirty="0" smtClean="0">
                          <a:effectLst/>
                          <a:latin typeface="Comic Sans MS"/>
                          <a:ea typeface="Calibri"/>
                          <a:cs typeface="Arial"/>
                        </a:rPr>
                        <a:t>ИНДИВИДУАЛЬНЫМ  </a:t>
                      </a:r>
                      <a:r>
                        <a:rPr lang="ru-RU" sz="900" dirty="0">
                          <a:effectLst/>
                          <a:latin typeface="Comic Sans MS"/>
                          <a:ea typeface="Calibri"/>
                          <a:cs typeface="Arial"/>
                        </a:rPr>
                        <a:t>ПЛАНОМ</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extLst>
                  <a:ext uri="{0D108BD9-81ED-4DB2-BD59-A6C34878D82A}">
                    <a16:rowId xmlns:a16="http://schemas.microsoft.com/office/drawing/2014/main" val="10003"/>
                  </a:ext>
                </a:extLst>
              </a:tr>
              <a:tr h="382851">
                <a:tc>
                  <a:txBody>
                    <a:bodyPr/>
                    <a:lstStyle/>
                    <a:p>
                      <a:pPr>
                        <a:spcAft>
                          <a:spcPts val="0"/>
                        </a:spcAft>
                      </a:pPr>
                      <a:r>
                        <a:rPr lang="ru-RU" sz="900">
                          <a:effectLst/>
                          <a:latin typeface="Comic Sans MS"/>
                          <a:ea typeface="Calibri"/>
                          <a:cs typeface="Arial"/>
                        </a:rPr>
                        <a:t>Работа по обобщению и распространению передового опыта работы, самообразование педагога</a:t>
                      </a:r>
                      <a:endParaRPr lang="ru-RU" sz="90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Arial"/>
                        </a:rPr>
                        <a:t>ПОСТОЯННО</a:t>
                      </a:r>
                      <a:endParaRPr lang="ru-RU" sz="900" dirty="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Times New Roman"/>
                        </a:rPr>
                        <a:t>Участие педагога в экспертной и организационно – методической деятельности</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tc>
                  <a:txBody>
                    <a:bodyPr/>
                    <a:lstStyle/>
                    <a:p>
                      <a:pPr>
                        <a:spcAft>
                          <a:spcPts val="0"/>
                        </a:spcAft>
                      </a:pPr>
                      <a:r>
                        <a:rPr lang="ru-RU" sz="900" dirty="0">
                          <a:effectLst/>
                          <a:latin typeface="Comic Sans MS"/>
                          <a:ea typeface="Calibri"/>
                          <a:cs typeface="Arial"/>
                        </a:rPr>
                        <a:t>В СООТВЕТСТВИИ С </a:t>
                      </a:r>
                      <a:r>
                        <a:rPr lang="ru-RU" sz="900" dirty="0" smtClean="0">
                          <a:effectLst/>
                          <a:latin typeface="Comic Sans MS"/>
                          <a:ea typeface="Calibri"/>
                          <a:cs typeface="Arial"/>
                        </a:rPr>
                        <a:t>ИНДИВИДУАЛЬНЫМ ПЛАНОМ И ПРИКАЗОМ</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extLst>
                  <a:ext uri="{0D108BD9-81ED-4DB2-BD59-A6C34878D82A}">
                    <a16:rowId xmlns:a16="http://schemas.microsoft.com/office/drawing/2014/main" val="10004"/>
                  </a:ext>
                </a:extLst>
              </a:tr>
              <a:tr h="382851">
                <a:tc>
                  <a:txBody>
                    <a:bodyPr/>
                    <a:lstStyle/>
                    <a:p>
                      <a:pPr>
                        <a:spcAft>
                          <a:spcPts val="0"/>
                        </a:spcAft>
                      </a:pPr>
                      <a:r>
                        <a:rPr lang="ru-RU" sz="900">
                          <a:effectLst/>
                          <a:latin typeface="Comic Sans MS"/>
                          <a:ea typeface="Times New Roman"/>
                          <a:cs typeface="Arial"/>
                        </a:rPr>
                        <a:t>Взаимодействие с родителями воспитанников: отсутствие жалоб со стороны родителей</a:t>
                      </a:r>
                      <a:endParaRPr lang="ru-RU" sz="900">
                        <a:effectLst/>
                        <a:latin typeface="Times New Roman"/>
                        <a:ea typeface="Times New Roman"/>
                        <a:cs typeface="Times New Roman"/>
                      </a:endParaRPr>
                    </a:p>
                    <a:p>
                      <a:pPr>
                        <a:spcAft>
                          <a:spcPts val="0"/>
                        </a:spcAft>
                      </a:pPr>
                      <a:r>
                        <a:rPr lang="ru-RU" sz="900">
                          <a:effectLst/>
                          <a:latin typeface="Comic Sans MS"/>
                          <a:ea typeface="Calibri"/>
                          <a:cs typeface="Times New Roman"/>
                        </a:rPr>
                        <a:t> </a:t>
                      </a:r>
                      <a:endParaRPr lang="ru-RU" sz="90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Arial"/>
                        </a:rPr>
                        <a:t>ПОСТОЯННО</a:t>
                      </a:r>
                      <a:endParaRPr lang="ru-RU" sz="900" dirty="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Times New Roman"/>
                        </a:rPr>
                        <a:t>Консультативно – методическая деятельность педагога</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66"/>
                    </a:solidFill>
                  </a:tcPr>
                </a:tc>
                <a:tc>
                  <a:txBody>
                    <a:bodyPr/>
                    <a:lstStyle/>
                    <a:p>
                      <a:pPr>
                        <a:spcAft>
                          <a:spcPts val="0"/>
                        </a:spcAft>
                      </a:pPr>
                      <a:r>
                        <a:rPr lang="ru-RU" sz="900" dirty="0">
                          <a:effectLst/>
                          <a:latin typeface="Comic Sans MS"/>
                          <a:ea typeface="Calibri"/>
                          <a:cs typeface="Arial"/>
                        </a:rPr>
                        <a:t>В СООТВЕТСТВИИ С </a:t>
                      </a:r>
                      <a:r>
                        <a:rPr lang="ru-RU" sz="900" dirty="0" smtClean="0">
                          <a:effectLst/>
                          <a:latin typeface="Comic Sans MS"/>
                          <a:ea typeface="Calibri"/>
                          <a:cs typeface="Arial"/>
                        </a:rPr>
                        <a:t>ИНДИВИДУАЛЬНЫМ </a:t>
                      </a:r>
                      <a:r>
                        <a:rPr lang="ru-RU" sz="900" dirty="0">
                          <a:effectLst/>
                          <a:latin typeface="Comic Sans MS"/>
                          <a:ea typeface="Calibri"/>
                          <a:cs typeface="Arial"/>
                        </a:rPr>
                        <a:t>ПЛАНОМ</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66"/>
                    </a:solidFill>
                  </a:tcPr>
                </a:tc>
                <a:extLst>
                  <a:ext uri="{0D108BD9-81ED-4DB2-BD59-A6C34878D82A}">
                    <a16:rowId xmlns:a16="http://schemas.microsoft.com/office/drawing/2014/main" val="10005"/>
                  </a:ext>
                </a:extLst>
              </a:tr>
              <a:tr h="382851">
                <a:tc>
                  <a:txBody>
                    <a:bodyPr/>
                    <a:lstStyle/>
                    <a:p>
                      <a:pPr>
                        <a:spcAft>
                          <a:spcPts val="0"/>
                        </a:spcAft>
                      </a:pPr>
                      <a:r>
                        <a:rPr lang="ru-RU" sz="900">
                          <a:effectLst/>
                          <a:latin typeface="Comic Sans MS"/>
                          <a:ea typeface="Calibri"/>
                          <a:cs typeface="Arial"/>
                        </a:rPr>
                        <a:t>Сохранность оборудования в группе</a:t>
                      </a:r>
                      <a:endParaRPr lang="ru-RU" sz="90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Arial"/>
                        </a:rPr>
                        <a:t>ПОСТОЯННО</a:t>
                      </a:r>
                      <a:endParaRPr lang="ru-RU" sz="900" dirty="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Times New Roman"/>
                        </a:rPr>
                        <a:t>Участие в организационно – методической работе по повышению методической компетентности педагогов</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CC"/>
                    </a:solidFill>
                  </a:tcPr>
                </a:tc>
                <a:tc>
                  <a:txBody>
                    <a:bodyPr/>
                    <a:lstStyle/>
                    <a:p>
                      <a:pPr>
                        <a:spcAft>
                          <a:spcPts val="0"/>
                        </a:spcAft>
                      </a:pPr>
                      <a:r>
                        <a:rPr lang="ru-RU" sz="900" dirty="0">
                          <a:effectLst/>
                          <a:latin typeface="Comic Sans MS"/>
                          <a:ea typeface="Calibri"/>
                          <a:cs typeface="Arial"/>
                        </a:rPr>
                        <a:t>В СООТВЕТСТВИИ С </a:t>
                      </a:r>
                      <a:r>
                        <a:rPr lang="ru-RU" sz="900" dirty="0" smtClean="0">
                          <a:effectLst/>
                          <a:latin typeface="Comic Sans MS"/>
                          <a:ea typeface="Calibri"/>
                          <a:cs typeface="Arial"/>
                        </a:rPr>
                        <a:t>ИНДИВИДУАЛЬНЫМ </a:t>
                      </a:r>
                      <a:r>
                        <a:rPr lang="ru-RU" sz="900" dirty="0">
                          <a:effectLst/>
                          <a:latin typeface="Comic Sans MS"/>
                          <a:ea typeface="Calibri"/>
                          <a:cs typeface="Arial"/>
                        </a:rPr>
                        <a:t>ПЛАНОМ</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CC"/>
                    </a:solidFill>
                  </a:tcPr>
                </a:tc>
                <a:extLst>
                  <a:ext uri="{0D108BD9-81ED-4DB2-BD59-A6C34878D82A}">
                    <a16:rowId xmlns:a16="http://schemas.microsoft.com/office/drawing/2014/main" val="10006"/>
                  </a:ext>
                </a:extLst>
              </a:tr>
              <a:tr h="287139">
                <a:tc>
                  <a:txBody>
                    <a:bodyPr/>
                    <a:lstStyle/>
                    <a:p>
                      <a:pPr>
                        <a:spcAft>
                          <a:spcPts val="0"/>
                        </a:spcAft>
                      </a:pPr>
                      <a:r>
                        <a:rPr lang="ru-RU" sz="900">
                          <a:effectLst/>
                          <a:latin typeface="Comic Sans MS"/>
                          <a:ea typeface="Calibri"/>
                          <a:cs typeface="Arial"/>
                        </a:rPr>
                        <a:t>Участие педагога в общественной деятельности</a:t>
                      </a:r>
                      <a:endParaRPr lang="ru-RU" sz="90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Arial"/>
                        </a:rPr>
                        <a:t>ПОСТОЯННО</a:t>
                      </a:r>
                      <a:endParaRPr lang="ru-RU" sz="900" dirty="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Times New Roman"/>
                        </a:rPr>
                        <a:t>Участие педагога в разработке методического сопровождения образовательного процесса</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spcAft>
                          <a:spcPts val="0"/>
                        </a:spcAft>
                      </a:pPr>
                      <a:r>
                        <a:rPr lang="ru-RU" sz="900" dirty="0">
                          <a:effectLst/>
                          <a:latin typeface="Comic Sans MS"/>
                          <a:ea typeface="Calibri"/>
                          <a:cs typeface="Arial"/>
                        </a:rPr>
                        <a:t>В СООТВЕТСТВИИ С </a:t>
                      </a:r>
                      <a:r>
                        <a:rPr lang="ru-RU" sz="900" dirty="0" smtClean="0">
                          <a:effectLst/>
                          <a:latin typeface="Comic Sans MS"/>
                          <a:ea typeface="Calibri"/>
                          <a:cs typeface="Arial"/>
                        </a:rPr>
                        <a:t>ИНДИВИДУАЛЬНЫМ ПЛАНОМ</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extLst>
                  <a:ext uri="{0D108BD9-81ED-4DB2-BD59-A6C34878D82A}">
                    <a16:rowId xmlns:a16="http://schemas.microsoft.com/office/drawing/2014/main" val="10007"/>
                  </a:ext>
                </a:extLst>
              </a:tr>
              <a:tr h="574277">
                <a:tc>
                  <a:txBody>
                    <a:bodyPr/>
                    <a:lstStyle/>
                    <a:p>
                      <a:pPr>
                        <a:spcAft>
                          <a:spcPts val="0"/>
                        </a:spcAft>
                      </a:pPr>
                      <a:r>
                        <a:rPr lang="ru-RU" sz="900">
                          <a:effectLst/>
                          <a:latin typeface="Comic Sans MS"/>
                          <a:ea typeface="Calibri"/>
                          <a:cs typeface="Times New Roman"/>
                        </a:rPr>
                        <a:t>РППС группы и ДОО</a:t>
                      </a:r>
                      <a:endParaRPr lang="ru-RU" sz="90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a:effectLst/>
                          <a:latin typeface="Comic Sans MS"/>
                          <a:ea typeface="Calibri"/>
                          <a:cs typeface="Arial"/>
                        </a:rPr>
                        <a:t>ПОСТОЯННО</a:t>
                      </a:r>
                      <a:endParaRPr lang="ru-RU" sz="90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Times New Roman"/>
                        </a:rPr>
                        <a:t>Участие педагога в профессиональных конкурсах различного уровня: международных, федеральных, региональных, муниципальных</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99FF"/>
                    </a:solidFill>
                  </a:tcPr>
                </a:tc>
                <a:tc>
                  <a:txBody>
                    <a:bodyPr/>
                    <a:lstStyle/>
                    <a:p>
                      <a:pPr>
                        <a:spcAft>
                          <a:spcPts val="0"/>
                        </a:spcAft>
                      </a:pPr>
                      <a:r>
                        <a:rPr lang="ru-RU" sz="900" dirty="0">
                          <a:effectLst/>
                          <a:latin typeface="Comic Sans MS"/>
                          <a:ea typeface="Calibri"/>
                          <a:cs typeface="Arial"/>
                        </a:rPr>
                        <a:t>В СООТВЕТСТВИИ </a:t>
                      </a:r>
                      <a:r>
                        <a:rPr lang="ru-RU" sz="900" dirty="0" smtClean="0">
                          <a:effectLst/>
                          <a:latin typeface="Comic Sans MS"/>
                          <a:ea typeface="Calibri"/>
                          <a:cs typeface="Arial"/>
                        </a:rPr>
                        <a:t>С ИНДИВИДУАЛЬНЫМ ПЛАНОМ </a:t>
                      </a:r>
                      <a:r>
                        <a:rPr lang="ru-RU" sz="900" dirty="0">
                          <a:effectLst/>
                          <a:latin typeface="Comic Sans MS"/>
                          <a:ea typeface="Calibri"/>
                          <a:cs typeface="Arial"/>
                        </a:rPr>
                        <a:t>И ПРИКАЗОМ </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99FF"/>
                    </a:solidFill>
                  </a:tcPr>
                </a:tc>
                <a:extLst>
                  <a:ext uri="{0D108BD9-81ED-4DB2-BD59-A6C34878D82A}">
                    <a16:rowId xmlns:a16="http://schemas.microsoft.com/office/drawing/2014/main" val="10008"/>
                  </a:ext>
                </a:extLst>
              </a:tr>
              <a:tr h="287139">
                <a:tc>
                  <a:txBody>
                    <a:bodyPr/>
                    <a:lstStyle/>
                    <a:p>
                      <a:pPr>
                        <a:spcAft>
                          <a:spcPts val="0"/>
                        </a:spcAft>
                      </a:pPr>
                      <a:r>
                        <a:rPr lang="ru-RU" sz="900">
                          <a:effectLst/>
                          <a:latin typeface="Comic Sans MS"/>
                          <a:ea typeface="Calibri"/>
                          <a:cs typeface="Times New Roman"/>
                        </a:rPr>
                        <a:t>Итоги контрольных мероприятий</a:t>
                      </a:r>
                      <a:endParaRPr lang="ru-RU" sz="90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a:effectLst/>
                          <a:latin typeface="Comic Sans MS"/>
                          <a:ea typeface="Calibri"/>
                          <a:cs typeface="Arial"/>
                        </a:rPr>
                        <a:t>ПОСТОЯННО</a:t>
                      </a:r>
                      <a:endParaRPr lang="ru-RU" sz="90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Times New Roman"/>
                        </a:rPr>
                        <a:t>Повышение квалификации по профилю (направлению) деятельности педагога (КПК)</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99"/>
                    </a:solidFill>
                  </a:tcPr>
                </a:tc>
                <a:tc>
                  <a:txBody>
                    <a:bodyPr/>
                    <a:lstStyle/>
                    <a:p>
                      <a:pPr>
                        <a:spcAft>
                          <a:spcPts val="0"/>
                        </a:spcAft>
                      </a:pPr>
                      <a:r>
                        <a:rPr lang="ru-RU" sz="900" dirty="0">
                          <a:effectLst/>
                          <a:latin typeface="Comic Sans MS"/>
                          <a:ea typeface="Calibri"/>
                          <a:cs typeface="Arial"/>
                        </a:rPr>
                        <a:t>В СООТВЕТСТВИИ С ГРАФИКОМ ПРОВЕДЕНИЯ ПРОЦЕДУРЫ АТТЕСТАЦИИ</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99"/>
                    </a:solidFill>
                  </a:tcPr>
                </a:tc>
                <a:extLst>
                  <a:ext uri="{0D108BD9-81ED-4DB2-BD59-A6C34878D82A}">
                    <a16:rowId xmlns:a16="http://schemas.microsoft.com/office/drawing/2014/main" val="10009"/>
                  </a:ext>
                </a:extLst>
              </a:tr>
              <a:tr h="382851">
                <a:tc>
                  <a:txBody>
                    <a:bodyPr/>
                    <a:lstStyle/>
                    <a:p>
                      <a:pPr>
                        <a:spcAft>
                          <a:spcPts val="0"/>
                        </a:spcAft>
                      </a:pPr>
                      <a:r>
                        <a:rPr lang="ru-RU" sz="900">
                          <a:effectLst/>
                          <a:latin typeface="Comic Sans MS"/>
                          <a:ea typeface="Calibri"/>
                          <a:cs typeface="Times New Roman"/>
                        </a:rPr>
                        <a:t>И другие</a:t>
                      </a:r>
                      <a:endParaRPr lang="ru-RU" sz="900">
                        <a:effectLst/>
                        <a:latin typeface="Times New Roman"/>
                        <a:ea typeface="Calibri"/>
                        <a:cs typeface="Times New Roman"/>
                      </a:endParaRPr>
                    </a:p>
                  </a:txBody>
                  <a:tcPr marL="60475" marR="60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a:effectLst/>
                          <a:latin typeface="Comic Sans MS"/>
                          <a:ea typeface="Calibri"/>
                          <a:cs typeface="Times New Roman"/>
                        </a:rPr>
                        <a:t> </a:t>
                      </a:r>
                      <a:endParaRPr lang="ru-RU" sz="90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ru-RU" sz="900" dirty="0">
                          <a:effectLst/>
                          <a:latin typeface="Comic Sans MS"/>
                          <a:ea typeface="Calibri"/>
                          <a:cs typeface="Times New Roman"/>
                        </a:rPr>
                        <a:t>Награды за успехи в профессиональной деятельности, ученая степень, звание педагога</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66"/>
                    </a:solidFill>
                  </a:tcPr>
                </a:tc>
                <a:tc>
                  <a:txBody>
                    <a:bodyPr/>
                    <a:lstStyle/>
                    <a:p>
                      <a:pPr>
                        <a:spcAft>
                          <a:spcPts val="0"/>
                        </a:spcAft>
                      </a:pPr>
                      <a:r>
                        <a:rPr lang="ru-RU" sz="900" dirty="0">
                          <a:effectLst/>
                          <a:latin typeface="Comic Sans MS"/>
                          <a:ea typeface="Calibri"/>
                          <a:cs typeface="Times New Roman"/>
                        </a:rPr>
                        <a:t>ПО РЕЗУЛЬТАТАМ ДЕЯТЕЛЬНОСТИ</a:t>
                      </a:r>
                      <a:endParaRPr lang="ru-RU" sz="900" dirty="0">
                        <a:effectLst/>
                        <a:latin typeface="Times New Roman"/>
                        <a:ea typeface="Calibri"/>
                        <a:cs typeface="Times New Roman"/>
                      </a:endParaRPr>
                    </a:p>
                  </a:txBody>
                  <a:tcPr marL="60475" marR="604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66"/>
                    </a:solidFill>
                  </a:tcPr>
                </a:tc>
                <a:extLst>
                  <a:ext uri="{0D108BD9-81ED-4DB2-BD59-A6C34878D82A}">
                    <a16:rowId xmlns:a16="http://schemas.microsoft.com/office/drawing/2014/main" val="10010"/>
                  </a:ext>
                </a:extLst>
              </a:tr>
            </a:tbl>
          </a:graphicData>
        </a:graphic>
      </p:graphicFrame>
      <p:sp>
        <p:nvSpPr>
          <p:cNvPr id="3" name="Rectangle 1"/>
          <p:cNvSpPr>
            <a:spLocks noChangeArrowheads="1"/>
          </p:cNvSpPr>
          <p:nvPr/>
        </p:nvSpPr>
        <p:spPr bwMode="auto">
          <a:xfrm>
            <a:off x="2625287" y="78687"/>
            <a:ext cx="3851504"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539750" algn="ctr" defTabSz="914400" rtl="0" eaLnBrk="1" fontAlgn="base" latinLnBrk="0" hangingPunct="1">
              <a:lnSpc>
                <a:spcPct val="100000"/>
              </a:lnSpc>
              <a:spcBef>
                <a:spcPct val="0"/>
              </a:spcBef>
              <a:spcAft>
                <a:spcPct val="0"/>
              </a:spcAft>
              <a:buClrTx/>
              <a:buSzTx/>
              <a:buFontTx/>
              <a:buNone/>
              <a:tabLst/>
            </a:pPr>
            <a:r>
              <a:rPr kumimoji="0" lang="ru-RU" altLang="ru-RU" sz="2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ПОКАЗАТЕЛЕЙ </a:t>
            </a:r>
            <a:endParaRPr kumimoji="0" lang="ru-RU" alt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53975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6913902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Autofit/>
          </a:bodyPr>
          <a:lstStyle/>
          <a:p>
            <a:r>
              <a:rPr lang="ru-RU" sz="2400" dirty="0">
                <a:latin typeface="Comic Sans MS" panose="030F0702030302020204" pitchFamily="66" charset="0"/>
              </a:rPr>
              <a:t>ПРИМЕРНЫЙ ПЛАН УЧАСТИЯ В ЕЖЕГОДНЫХ КОНКУРСАХ</a:t>
            </a:r>
            <a:br>
              <a:rPr lang="ru-RU" sz="2400" dirty="0">
                <a:latin typeface="Comic Sans MS" panose="030F0702030302020204" pitchFamily="66" charset="0"/>
              </a:rPr>
            </a:br>
            <a:endParaRPr lang="ru-RU" sz="2400" dirty="0">
              <a:latin typeface="Comic Sans MS" panose="030F0702030302020204" pitchFamily="66"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3572726082"/>
              </p:ext>
            </p:extLst>
          </p:nvPr>
        </p:nvGraphicFramePr>
        <p:xfrm>
          <a:off x="2083552" y="1124746"/>
          <a:ext cx="4976895" cy="5400598"/>
        </p:xfrm>
        <a:graphic>
          <a:graphicData uri="http://schemas.openxmlformats.org/drawingml/2006/table">
            <a:tbl>
              <a:tblPr firstRow="1" firstCol="1" bandRow="1"/>
              <a:tblGrid>
                <a:gridCol w="1450546">
                  <a:extLst>
                    <a:ext uri="{9D8B030D-6E8A-4147-A177-3AD203B41FA5}">
                      <a16:colId xmlns:a16="http://schemas.microsoft.com/office/drawing/2014/main" val="20000"/>
                    </a:ext>
                  </a:extLst>
                </a:gridCol>
                <a:gridCol w="891813">
                  <a:extLst>
                    <a:ext uri="{9D8B030D-6E8A-4147-A177-3AD203B41FA5}">
                      <a16:colId xmlns:a16="http://schemas.microsoft.com/office/drawing/2014/main" val="20001"/>
                    </a:ext>
                  </a:extLst>
                </a:gridCol>
                <a:gridCol w="1018124">
                  <a:extLst>
                    <a:ext uri="{9D8B030D-6E8A-4147-A177-3AD203B41FA5}">
                      <a16:colId xmlns:a16="http://schemas.microsoft.com/office/drawing/2014/main" val="20002"/>
                    </a:ext>
                  </a:extLst>
                </a:gridCol>
                <a:gridCol w="1083302">
                  <a:extLst>
                    <a:ext uri="{9D8B030D-6E8A-4147-A177-3AD203B41FA5}">
                      <a16:colId xmlns:a16="http://schemas.microsoft.com/office/drawing/2014/main" val="20003"/>
                    </a:ext>
                  </a:extLst>
                </a:gridCol>
                <a:gridCol w="533110">
                  <a:extLst>
                    <a:ext uri="{9D8B030D-6E8A-4147-A177-3AD203B41FA5}">
                      <a16:colId xmlns:a16="http://schemas.microsoft.com/office/drawing/2014/main" val="20004"/>
                    </a:ext>
                  </a:extLst>
                </a:gridCol>
              </a:tblGrid>
              <a:tr h="326905">
                <a:tc>
                  <a:txBody>
                    <a:bodyPr/>
                    <a:lstStyle/>
                    <a:p>
                      <a:pPr algn="ctr">
                        <a:spcAft>
                          <a:spcPts val="0"/>
                        </a:spcAft>
                      </a:pPr>
                      <a:r>
                        <a:rPr lang="ru-RU" sz="600" dirty="0">
                          <a:effectLst/>
                          <a:latin typeface="Comic Sans MS"/>
                          <a:ea typeface="Calibri"/>
                          <a:cs typeface="Times New Roman"/>
                        </a:rPr>
                        <a:t>КОНКУРСЫ</a:t>
                      </a:r>
                      <a:endParaRPr lang="ru-RU" sz="800" dirty="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ВРЕМЯ ПРОВЕДЕНИЯ</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УРОВЕНЬ КОНКУРСА</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ИНФОРМАЦИЯ ОБ ОРГАНИЗАЦИИ КОНКУРСА</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УЧАСТИЕ</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88082">
                <a:tc>
                  <a:txBody>
                    <a:bodyPr/>
                    <a:lstStyle/>
                    <a:p>
                      <a:pPr algn="l">
                        <a:spcAft>
                          <a:spcPts val="0"/>
                        </a:spcAft>
                      </a:pPr>
                      <a:r>
                        <a:rPr lang="ru-RU" sz="600">
                          <a:effectLst/>
                          <a:latin typeface="Comic Sans MS"/>
                          <a:ea typeface="Calibri"/>
                          <a:cs typeface="Times New Roman"/>
                        </a:rPr>
                        <a:t>КОНКУРС ИННОВАЦИОННЫХ И СОЦИАЛЬНО-ЗНАЧИМЫХ ПРОЕКТОВ</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СЕНТЯБРЬ - ДЕКАБРЬ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dirty="0">
                          <a:effectLst/>
                          <a:latin typeface="Comic Sans MS"/>
                          <a:ea typeface="Calibri"/>
                          <a:cs typeface="Times New Roman"/>
                        </a:rPr>
                        <a:t>МУНИЦИПАЛЬНЫЙ</a:t>
                      </a:r>
                      <a:endParaRPr lang="ru-RU" sz="800" dirty="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dirty="0">
                          <a:effectLst/>
                          <a:latin typeface="Comic Sans MS"/>
                          <a:ea typeface="Calibri"/>
                          <a:cs typeface="Times New Roman"/>
                        </a:rPr>
                        <a:t> </a:t>
                      </a:r>
                      <a:endParaRPr lang="ru-RU" sz="800" dirty="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0194">
                <a:tc>
                  <a:txBody>
                    <a:bodyPr/>
                    <a:lstStyle/>
                    <a:p>
                      <a:pPr algn="l">
                        <a:spcAft>
                          <a:spcPts val="0"/>
                        </a:spcAft>
                      </a:pPr>
                      <a:r>
                        <a:rPr lang="ru-RU" sz="600">
                          <a:effectLst/>
                          <a:latin typeface="Comic Sans MS"/>
                          <a:ea typeface="Calibri"/>
                          <a:cs typeface="Times New Roman"/>
                        </a:rPr>
                        <a:t>РАБОТАЕМ ПО СТАНДАРТУ</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ОКТЯБРЬ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dirty="0">
                          <a:effectLst/>
                          <a:latin typeface="Comic Sans MS"/>
                          <a:ea typeface="Calibri"/>
                          <a:cs typeface="Times New Roman"/>
                        </a:rPr>
                        <a:t> </a:t>
                      </a:r>
                      <a:r>
                        <a:rPr lang="ru-RU" sz="600" dirty="0" smtClean="0">
                          <a:effectLst/>
                          <a:latin typeface="Comic Sans MS"/>
                          <a:ea typeface="Calibri"/>
                          <a:cs typeface="Times New Roman"/>
                        </a:rPr>
                        <a:t>ДА</a:t>
                      </a:r>
                      <a:endParaRPr lang="ru-RU" sz="800" dirty="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8229">
                <a:tc>
                  <a:txBody>
                    <a:bodyPr/>
                    <a:lstStyle/>
                    <a:p>
                      <a:pPr algn="l">
                        <a:spcAft>
                          <a:spcPts val="0"/>
                        </a:spcAft>
                      </a:pPr>
                      <a:r>
                        <a:rPr lang="ru-RU" sz="600" b="1">
                          <a:effectLst/>
                          <a:latin typeface="Comic Sans MS"/>
                          <a:ea typeface="Calibri"/>
                          <a:cs typeface="Times New Roman"/>
                        </a:rPr>
                        <a:t>ВОСПИТАТЕЛЬ ГОДА СОЧИ</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ОКТЯБРЬ - НОЯБРЬ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60194">
                <a:tc>
                  <a:txBody>
                    <a:bodyPr/>
                    <a:lstStyle/>
                    <a:p>
                      <a:pPr algn="l">
                        <a:spcAft>
                          <a:spcPts val="0"/>
                        </a:spcAft>
                      </a:pPr>
                      <a:r>
                        <a:rPr lang="ru-RU" sz="600">
                          <a:effectLst/>
                          <a:latin typeface="Comic Sans MS"/>
                          <a:ea typeface="Calibri"/>
                          <a:cs typeface="Times New Roman"/>
                        </a:rPr>
                        <a:t>МОЙ ЛУЧШИЙ УРОК</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ОКТЯБРЬ - НОЯБРЬ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60194">
                <a:tc>
                  <a:txBody>
                    <a:bodyPr/>
                    <a:lstStyle/>
                    <a:p>
                      <a:pPr algn="l">
                        <a:spcAft>
                          <a:spcPts val="0"/>
                        </a:spcAft>
                      </a:pPr>
                      <a:r>
                        <a:rPr lang="ru-RU" sz="600">
                          <a:effectLst/>
                          <a:latin typeface="Comic Sans MS"/>
                          <a:ea typeface="Calibri"/>
                          <a:cs typeface="Times New Roman"/>
                        </a:rPr>
                        <a:t>МОЯ РОДИНА</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НОЯБРЬ - ДЕКАБРЬ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МУНИЦИПАЛЬНЫЙ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60194">
                <a:tc>
                  <a:txBody>
                    <a:bodyPr/>
                    <a:lstStyle/>
                    <a:p>
                      <a:pPr algn="l">
                        <a:spcAft>
                          <a:spcPts val="0"/>
                        </a:spcAft>
                      </a:pPr>
                      <a:r>
                        <a:rPr lang="ru-RU" sz="600">
                          <a:effectLst/>
                          <a:latin typeface="Comic Sans MS"/>
                          <a:ea typeface="Calibri"/>
                          <a:cs typeface="Times New Roman"/>
                        </a:rPr>
                        <a:t>Я-ИССЛЕДОВАТЕЛЬ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ДЕКАБРЬ - ЯНВАРЬ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МУНИЦИПАЛЬНЫЙ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19852">
                <a:tc>
                  <a:txBody>
                    <a:bodyPr/>
                    <a:lstStyle/>
                    <a:p>
                      <a:pPr algn="l">
                        <a:spcAft>
                          <a:spcPts val="0"/>
                        </a:spcAft>
                      </a:pPr>
                      <a:r>
                        <a:rPr lang="ru-RU" sz="600">
                          <a:effectLst/>
                          <a:latin typeface="Comic Sans MS"/>
                          <a:ea typeface="Calibri"/>
                          <a:cs typeface="Times New Roman"/>
                        </a:rPr>
                        <a:t>ЗА НРАВСТВЕННЫЙ ПОДВИГ УЧИТЕЛЯ</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ЯНВАРЬ - МАРТ</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p>
                      <a:pPr algn="ctr">
                        <a:spcAft>
                          <a:spcPts val="0"/>
                        </a:spcAft>
                      </a:pPr>
                      <a:r>
                        <a:rPr lang="en-US" sz="600">
                          <a:effectLst/>
                          <a:latin typeface="Comic Sans MS"/>
                          <a:ea typeface="Calibri"/>
                          <a:cs typeface="Times New Roman"/>
                        </a:rPr>
                        <a:t>https</a:t>
                      </a:r>
                      <a:r>
                        <a:rPr lang="ru-RU" sz="600">
                          <a:effectLst/>
                          <a:latin typeface="Comic Sans MS"/>
                          <a:ea typeface="Calibri"/>
                          <a:cs typeface="Times New Roman"/>
                        </a:rPr>
                        <a:t>://</a:t>
                      </a:r>
                      <a:r>
                        <a:rPr lang="en-US" sz="600">
                          <a:effectLst/>
                          <a:latin typeface="Comic Sans MS"/>
                          <a:ea typeface="Calibri"/>
                          <a:cs typeface="Times New Roman"/>
                        </a:rPr>
                        <a:t>pravobraz</a:t>
                      </a:r>
                      <a:r>
                        <a:rPr lang="ru-RU" sz="600">
                          <a:effectLst/>
                          <a:latin typeface="Comic Sans MS"/>
                          <a:ea typeface="Calibri"/>
                          <a:cs typeface="Times New Roman"/>
                        </a:rPr>
                        <a:t>.</a:t>
                      </a:r>
                      <a:r>
                        <a:rPr lang="en-US" sz="600">
                          <a:effectLst/>
                          <a:latin typeface="Comic Sans MS"/>
                          <a:ea typeface="Calibri"/>
                          <a:cs typeface="Times New Roman"/>
                        </a:rPr>
                        <a:t>ru</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31451">
                <a:tc>
                  <a:txBody>
                    <a:bodyPr/>
                    <a:lstStyle/>
                    <a:p>
                      <a:pPr algn="l">
                        <a:spcAft>
                          <a:spcPts val="0"/>
                        </a:spcAft>
                      </a:pPr>
                      <a:r>
                        <a:rPr lang="ru-RU" sz="600">
                          <a:effectLst/>
                          <a:latin typeface="Comic Sans MS"/>
                          <a:ea typeface="Calibri"/>
                          <a:cs typeface="Times New Roman"/>
                        </a:rPr>
                        <a:t>МЫ - ТВОИ ДРУЗЬЯ</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ДЕКАБРЬ ФЕВРАЛЬ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p>
                      <a:pPr algn="ctr">
                        <a:spcAft>
                          <a:spcPts val="0"/>
                        </a:spcAft>
                      </a:pPr>
                      <a:r>
                        <a:rPr lang="en-US" sz="600">
                          <a:effectLst/>
                          <a:latin typeface="Comic Sans MS"/>
                          <a:ea typeface="Calibri"/>
                          <a:cs typeface="Times New Roman"/>
                        </a:rPr>
                        <a:t>www</a:t>
                      </a:r>
                      <a:r>
                        <a:rPr lang="ru-RU" sz="600">
                          <a:effectLst/>
                          <a:latin typeface="Comic Sans MS"/>
                          <a:ea typeface="Calibri"/>
                          <a:cs typeface="Times New Roman"/>
                        </a:rPr>
                        <a:t>.</a:t>
                      </a:r>
                      <a:r>
                        <a:rPr lang="en-US" sz="600">
                          <a:effectLst/>
                          <a:latin typeface="Comic Sans MS"/>
                          <a:ea typeface="Calibri"/>
                          <a:cs typeface="Times New Roman"/>
                        </a:rPr>
                        <a:t>pet</a:t>
                      </a:r>
                      <a:r>
                        <a:rPr lang="ru-RU" sz="600">
                          <a:effectLst/>
                          <a:latin typeface="Comic Sans MS"/>
                          <a:ea typeface="Calibri"/>
                          <a:cs typeface="Times New Roman"/>
                        </a:rPr>
                        <a:t>-</a:t>
                      </a:r>
                      <a:r>
                        <a:rPr lang="en-US" sz="600">
                          <a:effectLst/>
                          <a:latin typeface="Comic Sans MS"/>
                          <a:ea typeface="Calibri"/>
                          <a:cs typeface="Times New Roman"/>
                        </a:rPr>
                        <a:t>school</a:t>
                      </a:r>
                      <a:r>
                        <a:rPr lang="ru-RU" sz="600">
                          <a:effectLst/>
                          <a:latin typeface="Comic Sans MS"/>
                          <a:ea typeface="Calibri"/>
                          <a:cs typeface="Times New Roman"/>
                        </a:rPr>
                        <a:t>.</a:t>
                      </a:r>
                      <a:r>
                        <a:rPr lang="en-US" sz="600">
                          <a:effectLst/>
                          <a:latin typeface="Comic Sans MS"/>
                          <a:ea typeface="Calibri"/>
                          <a:cs typeface="Times New Roman"/>
                        </a:rPr>
                        <a:t>ru</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dirty="0" smtClean="0">
                          <a:effectLst/>
                          <a:latin typeface="Comic Sans MS"/>
                          <a:ea typeface="Calibri"/>
                          <a:cs typeface="Times New Roman"/>
                        </a:rPr>
                        <a:t>ДА</a:t>
                      </a:r>
                      <a:r>
                        <a:rPr lang="ru-RU" sz="600" dirty="0">
                          <a:effectLst/>
                          <a:latin typeface="Comic Sans MS"/>
                          <a:ea typeface="Calibri"/>
                          <a:cs typeface="Times New Roman"/>
                        </a:rPr>
                        <a:t> </a:t>
                      </a:r>
                      <a:endParaRPr lang="ru-RU" sz="800" dirty="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19852">
                <a:tc>
                  <a:txBody>
                    <a:bodyPr/>
                    <a:lstStyle/>
                    <a:p>
                      <a:pPr algn="l">
                        <a:spcAft>
                          <a:spcPts val="0"/>
                        </a:spcAft>
                      </a:pPr>
                      <a:r>
                        <a:rPr lang="ru-RU" sz="600">
                          <a:effectLst/>
                          <a:latin typeface="Comic Sans MS"/>
                          <a:ea typeface="Calibri"/>
                          <a:cs typeface="Times New Roman"/>
                        </a:rPr>
                        <a:t>РАЗГОВОР О ПРАВИЛЬНОМ ПИТАНИИ</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ФЕВРАЛЬ - МАРТ</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dirty="0">
                          <a:effectLst/>
                          <a:latin typeface="Comic Sans MS"/>
                          <a:ea typeface="Calibri"/>
                          <a:cs typeface="Times New Roman"/>
                        </a:rPr>
                        <a:t>ПРИКАЗ УОН</a:t>
                      </a:r>
                      <a:endParaRPr lang="ru-RU" sz="800" dirty="0">
                        <a:effectLst/>
                        <a:latin typeface="Calibri"/>
                        <a:ea typeface="Calibri"/>
                        <a:cs typeface="Times New Roman"/>
                      </a:endParaRPr>
                    </a:p>
                    <a:p>
                      <a:pPr algn="ctr">
                        <a:spcAft>
                          <a:spcPts val="0"/>
                        </a:spcAft>
                      </a:pPr>
                      <a:r>
                        <a:rPr lang="en-US" sz="600" dirty="0">
                          <a:effectLst/>
                          <a:latin typeface="Comic Sans MS"/>
                          <a:ea typeface="Calibri"/>
                          <a:cs typeface="Times New Roman"/>
                        </a:rPr>
                        <a:t>www</a:t>
                      </a:r>
                      <a:r>
                        <a:rPr lang="ru-RU" sz="600" dirty="0">
                          <a:effectLst/>
                          <a:latin typeface="Comic Sans MS"/>
                          <a:ea typeface="Calibri"/>
                          <a:cs typeface="Times New Roman"/>
                        </a:rPr>
                        <a:t>.</a:t>
                      </a:r>
                      <a:r>
                        <a:rPr lang="en-US" sz="600" dirty="0" err="1">
                          <a:effectLst/>
                          <a:latin typeface="Comic Sans MS"/>
                          <a:ea typeface="Calibri"/>
                          <a:cs typeface="Times New Roman"/>
                        </a:rPr>
                        <a:t>prav</a:t>
                      </a:r>
                      <a:r>
                        <a:rPr lang="ru-RU" sz="600" dirty="0">
                          <a:effectLst/>
                          <a:latin typeface="Comic Sans MS"/>
                          <a:ea typeface="Calibri"/>
                          <a:cs typeface="Times New Roman"/>
                        </a:rPr>
                        <a:t>-</a:t>
                      </a:r>
                      <a:r>
                        <a:rPr lang="en-US" sz="600" dirty="0">
                          <a:effectLst/>
                          <a:latin typeface="Comic Sans MS"/>
                          <a:ea typeface="Calibri"/>
                          <a:cs typeface="Times New Roman"/>
                        </a:rPr>
                        <a:t>pit</a:t>
                      </a:r>
                      <a:r>
                        <a:rPr lang="ru-RU" sz="600" dirty="0">
                          <a:effectLst/>
                          <a:latin typeface="Comic Sans MS"/>
                          <a:ea typeface="Calibri"/>
                          <a:cs typeface="Times New Roman"/>
                        </a:rPr>
                        <a:t>.</a:t>
                      </a:r>
                      <a:r>
                        <a:rPr lang="en-US" sz="600" dirty="0" err="1">
                          <a:effectLst/>
                          <a:latin typeface="Comic Sans MS"/>
                          <a:ea typeface="Calibri"/>
                          <a:cs typeface="Times New Roman"/>
                        </a:rPr>
                        <a:t>ru</a:t>
                      </a:r>
                      <a:endParaRPr lang="ru-RU" sz="800" dirty="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47175">
                <a:tc>
                  <a:txBody>
                    <a:bodyPr/>
                    <a:lstStyle/>
                    <a:p>
                      <a:pPr algn="l">
                        <a:spcAft>
                          <a:spcPts val="0"/>
                        </a:spcAft>
                      </a:pPr>
                      <a:r>
                        <a:rPr lang="ru-RU" sz="600">
                          <a:effectLst/>
                          <a:latin typeface="Comic Sans MS"/>
                          <a:ea typeface="Calibri"/>
                          <a:cs typeface="Times New Roman"/>
                        </a:rPr>
                        <a:t>ЛИДЕРЫ ОТРАСЛИ. РФ</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ОКТЯБРЬ МАРТ</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p>
                      <a:pPr algn="ctr">
                        <a:spcAft>
                          <a:spcPts val="0"/>
                        </a:spcAft>
                      </a:pPr>
                      <a:r>
                        <a:rPr lang="en-US" sz="600">
                          <a:effectLst/>
                          <a:latin typeface="Comic Sans MS"/>
                          <a:ea typeface="Calibri"/>
                          <a:cs typeface="Times New Roman"/>
                        </a:rPr>
                        <a:t>https</a:t>
                      </a:r>
                      <a:r>
                        <a:rPr lang="ru-RU" sz="600">
                          <a:effectLst/>
                          <a:latin typeface="Comic Sans MS"/>
                          <a:ea typeface="Calibri"/>
                          <a:cs typeface="Times New Roman"/>
                        </a:rPr>
                        <a:t>://лидерыотрасли.рф</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47175">
                <a:tc>
                  <a:txBody>
                    <a:bodyPr/>
                    <a:lstStyle/>
                    <a:p>
                      <a:pPr algn="l">
                        <a:spcAft>
                          <a:spcPts val="0"/>
                        </a:spcAft>
                      </a:pPr>
                      <a:r>
                        <a:rPr lang="ru-RU" sz="600" dirty="0">
                          <a:effectLst/>
                          <a:latin typeface="Comic Sans MS"/>
                          <a:ea typeface="Calibri"/>
                          <a:cs typeface="Times New Roman"/>
                        </a:rPr>
                        <a:t>ОБРАЗЦОВЫЙ ДЕТСКИЙ САД</a:t>
                      </a:r>
                      <a:endParaRPr lang="ru-RU" sz="800" dirty="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НОЯБРЬ - МАРТ</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p>
                      <a:pPr algn="ctr">
                        <a:spcAft>
                          <a:spcPts val="0"/>
                        </a:spcAft>
                      </a:pPr>
                      <a:r>
                        <a:rPr lang="en-US" sz="600">
                          <a:effectLst/>
                          <a:latin typeface="Comic Sans MS"/>
                          <a:ea typeface="Calibri"/>
                          <a:cs typeface="Times New Roman"/>
                        </a:rPr>
                        <a:t>https</a:t>
                      </a:r>
                      <a:r>
                        <a:rPr lang="ru-RU" sz="600">
                          <a:effectLst/>
                          <a:latin typeface="Comic Sans MS"/>
                          <a:ea typeface="Calibri"/>
                          <a:cs typeface="Times New Roman"/>
                        </a:rPr>
                        <a:t>://ПрезентацияЛучших.РФ</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656312">
                <a:tc>
                  <a:txBody>
                    <a:bodyPr/>
                    <a:lstStyle/>
                    <a:p>
                      <a:pPr algn="l">
                        <a:spcAft>
                          <a:spcPts val="0"/>
                        </a:spcAft>
                      </a:pPr>
                      <a:r>
                        <a:rPr lang="en-US" sz="600">
                          <a:effectLst/>
                          <a:latin typeface="Comic Sans MS"/>
                          <a:ea typeface="Calibri"/>
                          <a:cs typeface="Times New Roman"/>
                        </a:rPr>
                        <a:t>V</a:t>
                      </a:r>
                      <a:r>
                        <a:rPr lang="ru-RU" sz="600">
                          <a:effectLst/>
                          <a:latin typeface="Comic Sans MS"/>
                          <a:ea typeface="Calibri"/>
                          <a:cs typeface="Times New Roman"/>
                        </a:rPr>
                        <a:t> ОТКРЫТЫЙ ПУБЛИЧНЫЙ ВСЕРОССИЙСКИЙ СМОТР ОБРАЗОВАТЕЛЬНЫХ ОРГАНИЗАЦИЙ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ФЕВРАЛЬ - ИЮНЬ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 </a:t>
                      </a:r>
                      <a:endParaRPr lang="ru-RU" sz="800">
                        <a:effectLst/>
                        <a:latin typeface="Calibri"/>
                        <a:ea typeface="Calibri"/>
                        <a:cs typeface="Times New Roman"/>
                      </a:endParaRPr>
                    </a:p>
                    <a:p>
                      <a:pPr algn="ctr">
                        <a:spcAft>
                          <a:spcPts val="0"/>
                        </a:spcAft>
                      </a:pPr>
                      <a:r>
                        <a:rPr lang="ru-RU" sz="600">
                          <a:effectLst/>
                          <a:latin typeface="Comic Sans MS"/>
                          <a:ea typeface="Calibri"/>
                          <a:cs typeface="Times New Roman"/>
                        </a:rPr>
                        <a:t>ОбрНаука.РФ</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47175">
                <a:tc>
                  <a:txBody>
                    <a:bodyPr/>
                    <a:lstStyle/>
                    <a:p>
                      <a:pPr algn="l">
                        <a:spcAft>
                          <a:spcPts val="0"/>
                        </a:spcAft>
                      </a:pPr>
                      <a:r>
                        <a:rPr lang="ru-RU" sz="600">
                          <a:effectLst/>
                          <a:latin typeface="Comic Sans MS"/>
                          <a:ea typeface="Calibri"/>
                          <a:cs typeface="Times New Roman"/>
                        </a:rPr>
                        <a:t>ВСЕРОССИЙСКИЙ СМОТР КОНКУРС  ИМ. Л.С. ВЫГОТСКОГО</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НОЯБРЬ - ЯНВАРЬ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 </a:t>
                      </a:r>
                      <a:endParaRPr lang="ru-RU" sz="800">
                        <a:effectLst/>
                        <a:latin typeface="Calibri"/>
                        <a:ea typeface="Calibri"/>
                        <a:cs typeface="Times New Roman"/>
                      </a:endParaRPr>
                    </a:p>
                    <a:p>
                      <a:pPr algn="ctr">
                        <a:spcAft>
                          <a:spcPts val="0"/>
                        </a:spcAft>
                      </a:pPr>
                      <a:r>
                        <a:rPr lang="en-US" sz="600">
                          <a:effectLst/>
                          <a:latin typeface="Comic Sans MS"/>
                          <a:ea typeface="Calibri"/>
                          <a:cs typeface="Times New Roman"/>
                        </a:rPr>
                        <a:t>rybakovpreschoolaward</a:t>
                      </a:r>
                      <a:r>
                        <a:rPr lang="ru-RU" sz="600">
                          <a:effectLst/>
                          <a:latin typeface="Comic Sans MS"/>
                          <a:ea typeface="Calibri"/>
                          <a:cs typeface="Times New Roman"/>
                        </a:rPr>
                        <a:t>.</a:t>
                      </a:r>
                      <a:r>
                        <a:rPr lang="en-US" sz="600">
                          <a:effectLst/>
                          <a:latin typeface="Comic Sans MS"/>
                          <a:ea typeface="Calibri"/>
                          <a:cs typeface="Times New Roman"/>
                        </a:rPr>
                        <a:t>ru</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27888">
                <a:tc>
                  <a:txBody>
                    <a:bodyPr/>
                    <a:lstStyle/>
                    <a:p>
                      <a:pPr algn="l">
                        <a:spcAft>
                          <a:spcPts val="0"/>
                        </a:spcAft>
                      </a:pPr>
                      <a:r>
                        <a:rPr lang="ru-RU" sz="600">
                          <a:effectLst/>
                          <a:latin typeface="Comic Sans MS"/>
                          <a:ea typeface="Calibri"/>
                          <a:cs typeface="Times New Roman"/>
                        </a:rPr>
                        <a:t>ЛУЧШИЕ ПЕДАГОГИЧЕСКИЕ РАБОТНИКИ</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МАРТ - МАЙ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319852">
                <a:tc>
                  <a:txBody>
                    <a:bodyPr/>
                    <a:lstStyle/>
                    <a:p>
                      <a:pPr algn="l">
                        <a:spcAft>
                          <a:spcPts val="0"/>
                        </a:spcAft>
                      </a:pPr>
                      <a:r>
                        <a:rPr lang="ru-RU" sz="600">
                          <a:effectLst/>
                          <a:latin typeface="Comic Sans MS"/>
                          <a:ea typeface="Calibri"/>
                          <a:cs typeface="Times New Roman"/>
                        </a:rPr>
                        <a:t>ДРУГИЕ ЕЖЕГОДНЫЕ КОНКУРСЫ</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31451">
                <a:tc>
                  <a:txBody>
                    <a:bodyPr/>
                    <a:lstStyle/>
                    <a:p>
                      <a:pPr algn="l">
                        <a:spcAft>
                          <a:spcPts val="0"/>
                        </a:spcAft>
                      </a:pPr>
                      <a:r>
                        <a:rPr lang="ru-RU" sz="600">
                          <a:effectLst/>
                          <a:latin typeface="Comic Sans MS"/>
                          <a:ea typeface="Calibri"/>
                          <a:cs typeface="Times New Roman"/>
                        </a:rPr>
                        <a:t>ТВОРЧЕСКИЙ ВОСПИТАТЕЛЬ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ЯНВАРЬ - НОЯБРЬ</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p>
                      <a:pPr algn="ctr">
                        <a:spcAft>
                          <a:spcPts val="0"/>
                        </a:spcAft>
                      </a:pPr>
                      <a:r>
                        <a:rPr lang="en-US" sz="600">
                          <a:effectLst/>
                          <a:latin typeface="Comic Sans MS"/>
                          <a:ea typeface="Calibri"/>
                          <a:cs typeface="Times New Roman"/>
                        </a:rPr>
                        <a:t>https</a:t>
                      </a:r>
                      <a:r>
                        <a:rPr lang="ru-RU" sz="600">
                          <a:effectLst/>
                          <a:latin typeface="Comic Sans MS"/>
                          <a:ea typeface="Calibri"/>
                          <a:cs typeface="Times New Roman"/>
                        </a:rPr>
                        <a:t>://</a:t>
                      </a:r>
                      <a:r>
                        <a:rPr lang="en-US" sz="600">
                          <a:effectLst/>
                          <a:latin typeface="Comic Sans MS"/>
                          <a:ea typeface="Calibri"/>
                          <a:cs typeface="Times New Roman"/>
                        </a:rPr>
                        <a:t>www</a:t>
                      </a:r>
                      <a:r>
                        <a:rPr lang="ru-RU" sz="600">
                          <a:effectLst/>
                          <a:latin typeface="Comic Sans MS"/>
                          <a:ea typeface="Calibri"/>
                          <a:cs typeface="Times New Roman"/>
                        </a:rPr>
                        <a:t>.1</a:t>
                      </a:r>
                      <a:r>
                        <a:rPr lang="en-US" sz="600">
                          <a:effectLst/>
                          <a:latin typeface="Comic Sans MS"/>
                          <a:ea typeface="Calibri"/>
                          <a:cs typeface="Times New Roman"/>
                        </a:rPr>
                        <a:t>urok</a:t>
                      </a:r>
                      <a:r>
                        <a:rPr lang="ru-RU" sz="600">
                          <a:effectLst/>
                          <a:latin typeface="Comic Sans MS"/>
                          <a:ea typeface="Calibri"/>
                          <a:cs typeface="Times New Roman"/>
                        </a:rPr>
                        <a:t>.</a:t>
                      </a:r>
                      <a:r>
                        <a:rPr lang="en-US" sz="600">
                          <a:effectLst/>
                          <a:latin typeface="Comic Sans MS"/>
                          <a:ea typeface="Calibri"/>
                          <a:cs typeface="Times New Roman"/>
                        </a:rPr>
                        <a:t>ru</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dirty="0" smtClean="0">
                          <a:effectLst/>
                          <a:latin typeface="Comic Sans MS"/>
                          <a:ea typeface="Calibri"/>
                          <a:cs typeface="Times New Roman"/>
                        </a:rPr>
                        <a:t>ДА</a:t>
                      </a:r>
                      <a:r>
                        <a:rPr lang="ru-RU" sz="600" dirty="0">
                          <a:effectLst/>
                          <a:latin typeface="Comic Sans MS"/>
                          <a:ea typeface="Calibri"/>
                          <a:cs typeface="Times New Roman"/>
                        </a:rPr>
                        <a:t> </a:t>
                      </a:r>
                      <a:endParaRPr lang="ru-RU" sz="800" dirty="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68229">
                <a:tc>
                  <a:txBody>
                    <a:bodyPr/>
                    <a:lstStyle/>
                    <a:p>
                      <a:pPr algn="l">
                        <a:spcAft>
                          <a:spcPts val="0"/>
                        </a:spcAft>
                      </a:pPr>
                      <a:r>
                        <a:rPr lang="ru-RU" sz="600">
                          <a:effectLst/>
                          <a:latin typeface="Comic Sans MS"/>
                          <a:ea typeface="Calibri"/>
                          <a:cs typeface="Times New Roman"/>
                        </a:rPr>
                        <a:t>ДИСТАНЦИОННЫЙ УРОК</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ЯНВАРЬ - МАРТ</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ПРИКАЗ УОН</a:t>
                      </a:r>
                      <a:endParaRPr lang="ru-RU" sz="800">
                        <a:effectLst/>
                        <a:latin typeface="Calibri"/>
                        <a:ea typeface="Calibri"/>
                        <a:cs typeface="Times New Roman"/>
                      </a:endParaRPr>
                    </a:p>
                  </a:txBody>
                  <a:tcPr marL="48555" marR="48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 </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160194">
                <a:tc>
                  <a:txBody>
                    <a:bodyPr/>
                    <a:lstStyle/>
                    <a:p>
                      <a:pPr algn="l">
                        <a:spcAft>
                          <a:spcPts val="0"/>
                        </a:spcAft>
                      </a:pPr>
                      <a:r>
                        <a:rPr lang="ru-RU" sz="600">
                          <a:effectLst/>
                          <a:latin typeface="Comic Sans MS"/>
                          <a:ea typeface="Calibri"/>
                          <a:cs typeface="Times New Roman"/>
                        </a:rPr>
                        <a:t>ПЕДАГОГИЧЕСКИЕ СЕКРЕТЫ</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ЯНВАРЬ - МАЙ</a:t>
                      </a:r>
                      <a:endParaRPr lang="ru-RU" sz="80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effectLst/>
                          <a:latin typeface="Comic Sans MS"/>
                          <a:ea typeface="Calibri"/>
                          <a:cs typeface="Times New Roman"/>
                        </a:rPr>
                        <a:t>ФЕДЕРАЛЬНЫЙ</a:t>
                      </a:r>
                      <a:endParaRPr lang="ru-RU" sz="800">
                        <a:effectLst/>
                        <a:latin typeface="Calibri"/>
                        <a:ea typeface="Calibri"/>
                        <a:cs typeface="Times New Roman"/>
                      </a:endParaRPr>
                    </a:p>
                  </a:txBody>
                  <a:tcPr marL="48555" marR="48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600">
                          <a:effectLst/>
                          <a:latin typeface="Comic Sans MS"/>
                          <a:ea typeface="Calibri"/>
                          <a:cs typeface="Times New Roman"/>
                        </a:rPr>
                        <a:t>https</a:t>
                      </a:r>
                      <a:r>
                        <a:rPr lang="ru-RU" sz="600">
                          <a:effectLst/>
                          <a:latin typeface="Comic Sans MS"/>
                          <a:ea typeface="Calibri"/>
                          <a:cs typeface="Times New Roman"/>
                        </a:rPr>
                        <a:t>:</a:t>
                      </a:r>
                      <a:r>
                        <a:rPr lang="en-US" sz="600">
                          <a:effectLst/>
                          <a:latin typeface="Comic Sans MS"/>
                          <a:ea typeface="Calibri"/>
                          <a:cs typeface="Times New Roman"/>
                        </a:rPr>
                        <a:t>//www.1urok.ru</a:t>
                      </a:r>
                      <a:endParaRPr lang="ru-RU" sz="800">
                        <a:effectLst/>
                        <a:latin typeface="Calibri"/>
                        <a:ea typeface="Calibri"/>
                        <a:cs typeface="Times New Roman"/>
                      </a:endParaRPr>
                    </a:p>
                  </a:txBody>
                  <a:tcPr marL="48555" marR="48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dirty="0">
                          <a:effectLst/>
                          <a:latin typeface="Comic Sans MS"/>
                          <a:ea typeface="Calibri"/>
                          <a:cs typeface="Times New Roman"/>
                        </a:rPr>
                        <a:t> </a:t>
                      </a:r>
                      <a:endParaRPr lang="ru-RU" sz="800" dirty="0">
                        <a:effectLst/>
                        <a:latin typeface="Calibri"/>
                        <a:ea typeface="Calibri"/>
                        <a:cs typeface="Times New Roman"/>
                      </a:endParaRPr>
                    </a:p>
                  </a:txBody>
                  <a:tcPr marL="48555" marR="48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bl>
          </a:graphicData>
        </a:graphic>
      </p:graphicFrame>
    </p:spTree>
    <p:extLst>
      <p:ext uri="{BB962C8B-B14F-4D97-AF65-F5344CB8AC3E}">
        <p14:creationId xmlns:p14="http://schemas.microsoft.com/office/powerpoint/2010/main" val="11303009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15616" y="404664"/>
            <a:ext cx="7056784" cy="4840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tx1"/>
                </a:solidFill>
                <a:latin typeface="Comic Sans MS" panose="030F0702030302020204" pitchFamily="66" charset="0"/>
              </a:rPr>
              <a:t>ОБРАЗОВАТЕЛЬНАЯ СРЕДА ПЕДАГОГА</a:t>
            </a:r>
            <a:endParaRPr lang="ru-RU" sz="2000" dirty="0">
              <a:solidFill>
                <a:schemeClr val="tx1"/>
              </a:solidFill>
              <a:latin typeface="Comic Sans MS" panose="030F0702030302020204" pitchFamily="66" charset="0"/>
            </a:endParaRPr>
          </a:p>
        </p:txBody>
      </p:sp>
      <p:sp>
        <p:nvSpPr>
          <p:cNvPr id="4" name="Прямоугольник 3"/>
          <p:cNvSpPr/>
          <p:nvPr/>
        </p:nvSpPr>
        <p:spPr>
          <a:xfrm>
            <a:off x="1540040" y="1005918"/>
            <a:ext cx="2232248"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chemeClr val="tx1"/>
                </a:solidFill>
                <a:latin typeface="Comic Sans MS" panose="030F0702030302020204" pitchFamily="66" charset="0"/>
              </a:rPr>
              <a:t>КПК</a:t>
            </a:r>
            <a:endParaRPr lang="ru-RU" sz="3200" dirty="0">
              <a:solidFill>
                <a:schemeClr val="tx1"/>
              </a:solidFill>
              <a:latin typeface="Comic Sans MS" panose="030F0702030302020204" pitchFamily="66" charset="0"/>
            </a:endParaRPr>
          </a:p>
        </p:txBody>
      </p:sp>
      <p:sp>
        <p:nvSpPr>
          <p:cNvPr id="5" name="Прямоугольник 4"/>
          <p:cNvSpPr/>
          <p:nvPr/>
        </p:nvSpPr>
        <p:spPr>
          <a:xfrm>
            <a:off x="2626319" y="1484784"/>
            <a:ext cx="2232248"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tx1"/>
                </a:solidFill>
                <a:latin typeface="Comic Sans MS" panose="030F0702030302020204" pitchFamily="66" charset="0"/>
              </a:rPr>
              <a:t>ЗАБОЛЕВАЕМОСТЬ</a:t>
            </a:r>
            <a:endParaRPr lang="ru-RU" sz="2000" dirty="0">
              <a:solidFill>
                <a:schemeClr val="tx1"/>
              </a:solidFill>
              <a:latin typeface="Comic Sans MS" panose="030F0702030302020204" pitchFamily="66" charset="0"/>
            </a:endParaRPr>
          </a:p>
        </p:txBody>
      </p:sp>
      <p:sp>
        <p:nvSpPr>
          <p:cNvPr id="6" name="Прямоугольник 5"/>
          <p:cNvSpPr/>
          <p:nvPr/>
        </p:nvSpPr>
        <p:spPr>
          <a:xfrm>
            <a:off x="3691918" y="1988840"/>
            <a:ext cx="2232248"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Comic Sans MS" panose="030F0702030302020204" pitchFamily="66" charset="0"/>
              </a:rPr>
              <a:t>РОДИТЕЛЬСКАЯ ПЛАТА</a:t>
            </a:r>
            <a:endParaRPr lang="ru-RU" dirty="0">
              <a:solidFill>
                <a:schemeClr val="tx1"/>
              </a:solidFill>
              <a:latin typeface="Comic Sans MS" panose="030F0702030302020204" pitchFamily="66" charset="0"/>
            </a:endParaRPr>
          </a:p>
        </p:txBody>
      </p:sp>
      <p:sp>
        <p:nvSpPr>
          <p:cNvPr id="7" name="Прямоугольник 6"/>
          <p:cNvSpPr/>
          <p:nvPr/>
        </p:nvSpPr>
        <p:spPr>
          <a:xfrm>
            <a:off x="4495960" y="2707196"/>
            <a:ext cx="2232248"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Comic Sans MS" panose="030F0702030302020204" pitchFamily="66" charset="0"/>
              </a:rPr>
              <a:t>УЧАСТИЕ В МЕТОДИЧЕСКОЙ ДЕЯТЕЛЬНОСТИ: ВЫСТУПЛЕНИЕ НА СЕМИНАРЕ </a:t>
            </a:r>
            <a:endParaRPr lang="ru-RU" sz="1600" dirty="0">
              <a:solidFill>
                <a:schemeClr val="tx1"/>
              </a:solidFill>
              <a:latin typeface="Comic Sans MS" panose="030F0702030302020204" pitchFamily="66" charset="0"/>
            </a:endParaRPr>
          </a:p>
        </p:txBody>
      </p:sp>
      <p:sp>
        <p:nvSpPr>
          <p:cNvPr id="8" name="Прямоугольник 7"/>
          <p:cNvSpPr/>
          <p:nvPr/>
        </p:nvSpPr>
        <p:spPr>
          <a:xfrm>
            <a:off x="5615820" y="3573016"/>
            <a:ext cx="2232248"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1"/>
                </a:solidFill>
                <a:latin typeface="Comic Sans MS" panose="030F0702030302020204" pitchFamily="66" charset="0"/>
              </a:rPr>
              <a:t>УЧАСТИЕ В ПРОФЕССИОНАЛЬНОМ КОНКУРСЕ  «МОЙ ЛУЧШИЙ УРОК»</a:t>
            </a:r>
            <a:endParaRPr lang="ru-RU" sz="1400" dirty="0">
              <a:solidFill>
                <a:schemeClr val="tx1"/>
              </a:solidFill>
              <a:latin typeface="Comic Sans MS" panose="030F0702030302020204" pitchFamily="66" charset="0"/>
            </a:endParaRPr>
          </a:p>
        </p:txBody>
      </p:sp>
      <p:sp>
        <p:nvSpPr>
          <p:cNvPr id="9" name="Прямоугольник 8"/>
          <p:cNvSpPr/>
          <p:nvPr/>
        </p:nvSpPr>
        <p:spPr>
          <a:xfrm>
            <a:off x="6516216" y="4653136"/>
            <a:ext cx="2232248"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Comic Sans MS" panose="030F0702030302020204" pitchFamily="66" charset="0"/>
              </a:rPr>
              <a:t>УЧАСТИЕ В РЕГИОНАЛЬНОМ ПРОЕКТЕ «БЕЗОПАСНЫЕ ДОРОГИ»</a:t>
            </a:r>
            <a:endParaRPr lang="ru-RU" sz="160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3201770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latin typeface="Comic Sans MS" panose="030F0702030302020204" pitchFamily="66" charset="0"/>
              </a:rPr>
              <a:t>ПРИМЕРНЫЙ ПЛАН ПОВЫШЕНИЯ КАЧЕСТВА ПРОФЕССИОНАЛЬНОЙ ДЕЯТЕЛЬНОСТИ</a:t>
            </a:r>
            <a:endParaRPr lang="ru-RU" sz="2000" dirty="0">
              <a:latin typeface="Comic Sans MS" panose="030F0702030302020204" pitchFamily="66"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51674437"/>
              </p:ext>
            </p:extLst>
          </p:nvPr>
        </p:nvGraphicFramePr>
        <p:xfrm>
          <a:off x="755576" y="1628800"/>
          <a:ext cx="7571184" cy="3786474"/>
        </p:xfrm>
        <a:graphic>
          <a:graphicData uri="http://schemas.openxmlformats.org/drawingml/2006/table">
            <a:tbl>
              <a:tblPr firstRow="1" bandRow="1">
                <a:tableStyleId>{5C22544A-7EE6-4342-B048-85BDC9FD1C3A}</a:tableStyleId>
              </a:tblPr>
              <a:tblGrid>
                <a:gridCol w="3240360">
                  <a:extLst>
                    <a:ext uri="{9D8B030D-6E8A-4147-A177-3AD203B41FA5}">
                      <a16:colId xmlns:a16="http://schemas.microsoft.com/office/drawing/2014/main" val="20000"/>
                    </a:ext>
                  </a:extLst>
                </a:gridCol>
                <a:gridCol w="1807096">
                  <a:extLst>
                    <a:ext uri="{9D8B030D-6E8A-4147-A177-3AD203B41FA5}">
                      <a16:colId xmlns:a16="http://schemas.microsoft.com/office/drawing/2014/main" val="20001"/>
                    </a:ext>
                  </a:extLst>
                </a:gridCol>
                <a:gridCol w="2523728">
                  <a:extLst>
                    <a:ext uri="{9D8B030D-6E8A-4147-A177-3AD203B41FA5}">
                      <a16:colId xmlns:a16="http://schemas.microsoft.com/office/drawing/2014/main" val="20002"/>
                    </a:ext>
                  </a:extLst>
                </a:gridCol>
              </a:tblGrid>
              <a:tr h="403194">
                <a:tc>
                  <a:txBody>
                    <a:bodyPr/>
                    <a:lstStyle/>
                    <a:p>
                      <a:pPr algn="ctr"/>
                      <a:r>
                        <a:rPr lang="ru-RU" sz="1600" dirty="0" smtClean="0">
                          <a:solidFill>
                            <a:schemeClr val="tx1"/>
                          </a:solidFill>
                          <a:latin typeface="Comic Sans MS" panose="030F0702030302020204" pitchFamily="66" charset="0"/>
                        </a:rPr>
                        <a:t>СОДЕРЖАНИЕ ДЕЯТЕЛЬНОСТИ</a:t>
                      </a:r>
                      <a:endParaRPr lang="ru-RU" sz="1600" dirty="0">
                        <a:solidFill>
                          <a:schemeClr val="tx1"/>
                        </a:solidFill>
                        <a:latin typeface="Comic Sans MS" panose="030F0702030302020204" pitchFamily="66"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ru-RU" sz="1600" dirty="0" smtClean="0">
                          <a:solidFill>
                            <a:schemeClr val="tx1"/>
                          </a:solidFill>
                          <a:latin typeface="Comic Sans MS" panose="030F0702030302020204" pitchFamily="66" charset="0"/>
                        </a:rPr>
                        <a:t>СРОКИ</a:t>
                      </a:r>
                      <a:endParaRPr lang="ru-RU" sz="1600" dirty="0">
                        <a:solidFill>
                          <a:schemeClr val="tx1"/>
                        </a:solidFill>
                        <a:latin typeface="Comic Sans MS" panose="030F0702030302020204" pitchFamily="66"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ru-RU" sz="1600" dirty="0" smtClean="0">
                          <a:solidFill>
                            <a:schemeClr val="tx1"/>
                          </a:solidFill>
                          <a:latin typeface="Comic Sans MS" panose="030F0702030302020204" pitchFamily="66" charset="0"/>
                        </a:rPr>
                        <a:t>РЕЗУЛЬТАТ</a:t>
                      </a:r>
                      <a:endParaRPr lang="ru-RU" sz="1600" dirty="0">
                        <a:solidFill>
                          <a:schemeClr val="tx1"/>
                        </a:solidFill>
                        <a:latin typeface="Comic Sans MS" panose="030F0702030302020204" pitchFamily="66"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3194">
                <a:tc>
                  <a:txBody>
                    <a:bodyPr/>
                    <a:lstStyle/>
                    <a:p>
                      <a:pPr algn="l"/>
                      <a:r>
                        <a:rPr lang="ru-RU" sz="1400" dirty="0" smtClean="0">
                          <a:latin typeface="Comic Sans MS" panose="030F0702030302020204" pitchFamily="66" charset="0"/>
                        </a:rPr>
                        <a:t>Курсы повышения квалификации</a:t>
                      </a:r>
                      <a:endParaRPr lang="ru-RU" sz="14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Comic Sans MS" panose="030F0702030302020204" pitchFamily="66" charset="0"/>
                        </a:rPr>
                        <a:t>Декабрь  2020</a:t>
                      </a:r>
                      <a:endParaRPr lang="ru-RU" sz="14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Comic Sans MS" panose="030F0702030302020204" pitchFamily="66" charset="0"/>
                        </a:rPr>
                        <a:t>Удостоверение</a:t>
                      </a:r>
                      <a:endParaRPr lang="ru-RU" sz="14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03194">
                <a:tc>
                  <a:txBody>
                    <a:bodyPr/>
                    <a:lstStyle/>
                    <a:p>
                      <a:pPr algn="l"/>
                      <a:r>
                        <a:rPr lang="ru-RU" sz="1400" dirty="0" smtClean="0">
                          <a:latin typeface="Comic Sans MS" panose="030F0702030302020204" pitchFamily="66" charset="0"/>
                        </a:rPr>
                        <a:t>Снижение уровня заболеваемости воспитанников в группе</a:t>
                      </a:r>
                      <a:endParaRPr lang="ru-RU" sz="1400" dirty="0">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Comic Sans MS" panose="030F0702030302020204" pitchFamily="66" charset="0"/>
                        </a:rPr>
                        <a:t>Апрель – май 2021</a:t>
                      </a:r>
                      <a:endParaRPr lang="ru-RU" sz="1400" dirty="0">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4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03194">
                <a:tc>
                  <a:txBody>
                    <a:bodyPr/>
                    <a:lstStyle/>
                    <a:p>
                      <a:pPr algn="l"/>
                      <a:r>
                        <a:rPr lang="ru-RU" sz="1400" dirty="0" smtClean="0">
                          <a:latin typeface="Comic Sans MS" panose="030F0702030302020204" pitchFamily="66" charset="0"/>
                        </a:rPr>
                        <a:t>Ликвидация задолженности по родительской плате</a:t>
                      </a:r>
                      <a:endParaRPr lang="ru-RU" sz="1400" dirty="0">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Comic Sans MS" panose="030F0702030302020204" pitchFamily="66" charset="0"/>
                        </a:rPr>
                        <a:t>Апрель 2021</a:t>
                      </a:r>
                      <a:endParaRPr lang="ru-RU" sz="1400" dirty="0">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4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03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smtClean="0">
                          <a:solidFill>
                            <a:schemeClr val="tx1"/>
                          </a:solidFill>
                          <a:latin typeface="Comic Sans MS" panose="030F0702030302020204" pitchFamily="66" charset="0"/>
                        </a:rPr>
                        <a:t>Участие в методической деятельности: выступление на семинаре </a:t>
                      </a:r>
                      <a:endParaRPr lang="ru-RU" sz="1400" dirty="0">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Comic Sans MS" panose="030F0702030302020204" pitchFamily="66" charset="0"/>
                        </a:rPr>
                        <a:t>Май 2021</a:t>
                      </a:r>
                      <a:endParaRPr lang="ru-RU" sz="1400" dirty="0">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4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03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smtClean="0">
                          <a:solidFill>
                            <a:schemeClr val="tx1"/>
                          </a:solidFill>
                          <a:latin typeface="Comic Sans MS" panose="030F0702030302020204" pitchFamily="66" charset="0"/>
                        </a:rPr>
                        <a:t>Участие в профессиональном конкурсе  «Мой лучший урок»</a:t>
                      </a:r>
                      <a:endParaRPr lang="ru-RU" sz="1400" dirty="0">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Comic Sans MS" panose="030F0702030302020204" pitchFamily="66" charset="0"/>
                        </a:rPr>
                        <a:t>Октябрь 2020</a:t>
                      </a:r>
                      <a:endParaRPr lang="ru-RU" sz="1400" dirty="0">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Comic Sans MS" panose="030F0702030302020204" pitchFamily="66" charset="0"/>
                        </a:rPr>
                        <a:t>Лауреат</a:t>
                      </a:r>
                      <a:endParaRPr lang="ru-RU" sz="1400" dirty="0">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03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smtClean="0">
                          <a:solidFill>
                            <a:schemeClr val="tx1"/>
                          </a:solidFill>
                          <a:latin typeface="Comic Sans MS" panose="030F0702030302020204" pitchFamily="66" charset="0"/>
                        </a:rPr>
                        <a:t>Участие в региональном проекте «Безопасные дороги»</a:t>
                      </a:r>
                      <a:endParaRPr lang="ru-RU" sz="1400" dirty="0">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Comic Sans MS" panose="030F0702030302020204" pitchFamily="66" charset="0"/>
                        </a:rPr>
                        <a:t>В течение учебного года</a:t>
                      </a:r>
                      <a:endParaRPr lang="ru-RU" sz="1400" dirty="0">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4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1520836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74042"/>
          </a:xfrm>
        </p:spPr>
        <p:txBody>
          <a:bodyPr>
            <a:normAutofit fontScale="90000"/>
          </a:bodyPr>
          <a:lstStyle/>
          <a:p>
            <a:r>
              <a:rPr lang="ru-RU" sz="1200" b="1" dirty="0" smtClean="0">
                <a:latin typeface="Comic Sans MS" panose="030F0702030302020204" pitchFamily="66" charset="0"/>
              </a:rPr>
              <a:t>ПРИМЕРНЫЙ ПЛАН ПОВЫШЕНИЯ КАЧЕСТВА ПРОФЕССИОНАЛЬНОЙ ДЕЯТЕЛЬНОСТИ </a:t>
            </a:r>
            <a:r>
              <a:rPr lang="ru-RU" sz="1200" b="1" dirty="0">
                <a:latin typeface="Comic Sans MS" panose="030F0702030302020204" pitchFamily="66" charset="0"/>
              </a:rPr>
              <a:t>ПЕДАГОГА</a:t>
            </a:r>
            <a:endParaRPr lang="ru-RU" sz="1200" b="1"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886417466"/>
              </p:ext>
            </p:extLst>
          </p:nvPr>
        </p:nvGraphicFramePr>
        <p:xfrm>
          <a:off x="1691681" y="620686"/>
          <a:ext cx="5616624" cy="6064377"/>
        </p:xfrm>
        <a:graphic>
          <a:graphicData uri="http://schemas.openxmlformats.org/drawingml/2006/table">
            <a:tbl>
              <a:tblPr firstRow="1" firstCol="1" bandRow="1"/>
              <a:tblGrid>
                <a:gridCol w="3098668">
                  <a:extLst>
                    <a:ext uri="{9D8B030D-6E8A-4147-A177-3AD203B41FA5}">
                      <a16:colId xmlns:a16="http://schemas.microsoft.com/office/drawing/2014/main" val="20000"/>
                    </a:ext>
                  </a:extLst>
                </a:gridCol>
                <a:gridCol w="2102722">
                  <a:extLst>
                    <a:ext uri="{9D8B030D-6E8A-4147-A177-3AD203B41FA5}">
                      <a16:colId xmlns:a16="http://schemas.microsoft.com/office/drawing/2014/main" val="20001"/>
                    </a:ext>
                  </a:extLst>
                </a:gridCol>
                <a:gridCol w="415234">
                  <a:extLst>
                    <a:ext uri="{9D8B030D-6E8A-4147-A177-3AD203B41FA5}">
                      <a16:colId xmlns:a16="http://schemas.microsoft.com/office/drawing/2014/main" val="20002"/>
                    </a:ext>
                  </a:extLst>
                </a:gridCol>
              </a:tblGrid>
              <a:tr h="125647">
                <a:tc>
                  <a:txBody>
                    <a:bodyPr/>
                    <a:lstStyle/>
                    <a:p>
                      <a:pPr algn="ctr">
                        <a:spcAft>
                          <a:spcPts val="0"/>
                        </a:spcAft>
                      </a:pPr>
                      <a:r>
                        <a:rPr lang="ru-RU" sz="700" dirty="0">
                          <a:effectLst/>
                          <a:latin typeface="Comic Sans MS"/>
                          <a:ea typeface="Calibri"/>
                          <a:cs typeface="Times New Roman"/>
                        </a:rPr>
                        <a:t>Показатели эффективности</a:t>
                      </a:r>
                      <a:endParaRPr lang="ru-RU" sz="800" dirty="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700" kern="1200" dirty="0" smtClean="0">
                          <a:solidFill>
                            <a:schemeClr val="tx1"/>
                          </a:solidFill>
                          <a:effectLst/>
                          <a:latin typeface="Comic Sans MS" panose="030F0702030302020204" pitchFamily="66" charset="0"/>
                          <a:ea typeface="+mn-ea"/>
                          <a:cs typeface="+mn-cs"/>
                        </a:rPr>
                        <a:t>Мероприятия, направленные на реализацию показателей</a:t>
                      </a:r>
                      <a:r>
                        <a:rPr lang="ru-RU" sz="700" dirty="0">
                          <a:effectLst/>
                          <a:latin typeface="Comic Sans MS" panose="030F0702030302020204" pitchFamily="66" charset="0"/>
                          <a:ea typeface="Calibri"/>
                          <a:cs typeface="Times New Roman"/>
                        </a:rPr>
                        <a:t> </a:t>
                      </a: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7698">
                <a:tc>
                  <a:txBody>
                    <a:bodyPr/>
                    <a:lstStyle/>
                    <a:p>
                      <a:pPr>
                        <a:spcAft>
                          <a:spcPts val="0"/>
                        </a:spcAft>
                      </a:pPr>
                      <a:r>
                        <a:rPr lang="ru-RU" sz="600">
                          <a:solidFill>
                            <a:srgbClr val="000000"/>
                          </a:solidFill>
                          <a:effectLst/>
                          <a:latin typeface="Comic Sans MS"/>
                          <a:ea typeface="Times New Roman"/>
                          <a:cs typeface="Times New Roman"/>
                        </a:rPr>
                        <a:t>КПК: дата по сертификату (чч.мм.гггг)</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dirty="0" smtClean="0">
                          <a:effectLst/>
                          <a:latin typeface="Comic Sans MS"/>
                          <a:ea typeface="Calibri"/>
                          <a:cs typeface="Times New Roman"/>
                        </a:rPr>
                        <a:t>22.03.2021 </a:t>
                      </a:r>
                      <a:r>
                        <a:rPr lang="ru-RU" sz="500" dirty="0">
                          <a:effectLst/>
                          <a:latin typeface="Comic Sans MS"/>
                          <a:ea typeface="Calibri"/>
                          <a:cs typeface="Times New Roman"/>
                        </a:rPr>
                        <a:t>г.</a:t>
                      </a:r>
                      <a:endParaRPr lang="ru-RU" sz="800" dirty="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dirty="0">
                          <a:effectLst/>
                          <a:latin typeface="Comic Sans MS"/>
                          <a:ea typeface="Calibri"/>
                          <a:cs typeface="Times New Roman"/>
                        </a:rPr>
                        <a:t>1</a:t>
                      </a:r>
                      <a:endParaRPr lang="ru-RU" sz="800" dirty="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4322">
                <a:tc>
                  <a:txBody>
                    <a:bodyPr/>
                    <a:lstStyle/>
                    <a:p>
                      <a:pPr>
                        <a:spcAft>
                          <a:spcPts val="0"/>
                        </a:spcAft>
                      </a:pPr>
                      <a:r>
                        <a:rPr lang="ru-RU" sz="600" dirty="0">
                          <a:solidFill>
                            <a:srgbClr val="000000"/>
                          </a:solidFill>
                          <a:effectLst/>
                          <a:latin typeface="Comic Sans MS"/>
                          <a:ea typeface="Times New Roman"/>
                          <a:cs typeface="Times New Roman"/>
                        </a:rPr>
                        <a:t>Аттестация: категория (</a:t>
                      </a:r>
                      <a:r>
                        <a:rPr lang="ru-RU" sz="600" dirty="0" err="1">
                          <a:solidFill>
                            <a:srgbClr val="000000"/>
                          </a:solidFill>
                          <a:effectLst/>
                          <a:latin typeface="Comic Sans MS"/>
                          <a:ea typeface="Times New Roman"/>
                          <a:cs typeface="Times New Roman"/>
                        </a:rPr>
                        <a:t>чч.мм.гггг</a:t>
                      </a:r>
                      <a:r>
                        <a:rPr lang="ru-RU" sz="600" dirty="0">
                          <a:solidFill>
                            <a:srgbClr val="000000"/>
                          </a:solidFill>
                          <a:effectLst/>
                          <a:latin typeface="Comic Sans MS"/>
                          <a:ea typeface="Times New Roman"/>
                          <a:cs typeface="Times New Roman"/>
                        </a:rPr>
                        <a:t> - присвоения категории)</a:t>
                      </a:r>
                      <a:endParaRPr lang="ru-RU" sz="800" dirty="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dirty="0">
                          <a:effectLst/>
                          <a:latin typeface="Comic Sans MS"/>
                          <a:ea typeface="Calibri"/>
                          <a:cs typeface="Times New Roman"/>
                        </a:rPr>
                        <a:t>Первая, декабрь 2019 г.</a:t>
                      </a:r>
                      <a:endParaRPr lang="ru-RU" sz="800" dirty="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dirty="0">
                          <a:effectLst/>
                          <a:latin typeface="Comic Sans MS"/>
                          <a:ea typeface="Calibri"/>
                          <a:cs typeface="Times New Roman"/>
                        </a:rPr>
                        <a:t>1</a:t>
                      </a:r>
                      <a:endParaRPr lang="ru-RU" sz="800" dirty="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7698">
                <a:tc>
                  <a:txBody>
                    <a:bodyPr/>
                    <a:lstStyle/>
                    <a:p>
                      <a:pPr>
                        <a:spcAft>
                          <a:spcPts val="0"/>
                        </a:spcAft>
                      </a:pPr>
                      <a:r>
                        <a:rPr lang="ru-RU" sz="600">
                          <a:solidFill>
                            <a:srgbClr val="000000"/>
                          </a:solidFill>
                          <a:effectLst/>
                          <a:latin typeface="Comic Sans MS"/>
                          <a:ea typeface="Times New Roman"/>
                          <a:cs typeface="Times New Roman"/>
                        </a:rPr>
                        <a:t>Посещаемость (по итогам за месяц не менее 70%)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65 %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7698">
                <a:tc>
                  <a:txBody>
                    <a:bodyPr/>
                    <a:lstStyle/>
                    <a:p>
                      <a:pPr>
                        <a:spcAft>
                          <a:spcPts val="0"/>
                        </a:spcAft>
                      </a:pPr>
                      <a:r>
                        <a:rPr lang="ru-RU" sz="600">
                          <a:solidFill>
                            <a:srgbClr val="000000"/>
                          </a:solidFill>
                          <a:effectLst/>
                          <a:latin typeface="Comic Sans MS"/>
                          <a:ea typeface="Times New Roman"/>
                          <a:cs typeface="Times New Roman"/>
                        </a:rPr>
                        <a:t>Заболеваемость (по итогам за месяц менее 20%)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15 %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5395">
                <a:tc>
                  <a:txBody>
                    <a:bodyPr/>
                    <a:lstStyle/>
                    <a:p>
                      <a:pPr>
                        <a:spcAft>
                          <a:spcPts val="0"/>
                        </a:spcAft>
                      </a:pPr>
                      <a:r>
                        <a:rPr lang="ru-RU" sz="600" dirty="0">
                          <a:solidFill>
                            <a:srgbClr val="000000"/>
                          </a:solidFill>
                          <a:effectLst/>
                          <a:latin typeface="Comic Sans MS"/>
                          <a:ea typeface="Times New Roman"/>
                          <a:cs typeface="Times New Roman"/>
                        </a:rPr>
                        <a:t>Обеспечение охраны жизни и здоровья детей (отсутствие травматизма)</a:t>
                      </a:r>
                      <a:endParaRPr lang="ru-RU" sz="800" dirty="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Отсутствуют</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21483">
                <a:tc>
                  <a:txBody>
                    <a:bodyPr/>
                    <a:lstStyle/>
                    <a:p>
                      <a:pPr>
                        <a:spcAft>
                          <a:spcPts val="0"/>
                        </a:spcAft>
                      </a:pPr>
                      <a:r>
                        <a:rPr lang="ru-RU" sz="600">
                          <a:solidFill>
                            <a:srgbClr val="000000"/>
                          </a:solidFill>
                          <a:effectLst/>
                          <a:latin typeface="Comic Sans MS"/>
                          <a:ea typeface="Times New Roman"/>
                          <a:cs typeface="Times New Roman"/>
                        </a:rPr>
                        <a:t>Работа с документацией воспитателя: ведение календарного плана, табеля и т.д. </a:t>
                      </a:r>
                      <a:r>
                        <a:rPr lang="ru-RU" sz="600" b="1">
                          <a:solidFill>
                            <a:srgbClr val="FF0000"/>
                          </a:solidFill>
                          <a:effectLst/>
                          <a:latin typeface="Comic Sans MS"/>
                          <a:ea typeface="Times New Roman"/>
                          <a:cs typeface="Times New Roman"/>
                        </a:rPr>
                        <a:t>(по итогам контроля)</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dirty="0">
                          <a:effectLst/>
                          <a:latin typeface="Comic Sans MS"/>
                          <a:ea typeface="Calibri"/>
                          <a:cs typeface="Times New Roman"/>
                        </a:rPr>
                        <a:t> </a:t>
                      </a:r>
                      <a:endParaRPr lang="ru-RU" sz="800" dirty="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15395">
                <a:tc>
                  <a:txBody>
                    <a:bodyPr/>
                    <a:lstStyle/>
                    <a:p>
                      <a:pPr>
                        <a:spcAft>
                          <a:spcPts val="0"/>
                        </a:spcAft>
                      </a:pPr>
                      <a:r>
                        <a:rPr lang="ru-RU" sz="600">
                          <a:solidFill>
                            <a:srgbClr val="000000"/>
                          </a:solidFill>
                          <a:effectLst/>
                          <a:latin typeface="Comic Sans MS"/>
                          <a:ea typeface="Times New Roman"/>
                          <a:cs typeface="Times New Roman"/>
                        </a:rPr>
                        <a:t>Выполнение санэпидрежима (отсутствие замечаний) </a:t>
                      </a:r>
                      <a:r>
                        <a:rPr lang="ru-RU" sz="600" b="1">
                          <a:solidFill>
                            <a:srgbClr val="FF0000"/>
                          </a:solidFill>
                          <a:effectLst/>
                          <a:latin typeface="Comic Sans MS"/>
                          <a:ea typeface="Times New Roman"/>
                          <a:cs typeface="Times New Roman"/>
                        </a:rPr>
                        <a:t>(по итогам контроля)</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15395">
                <a:tc>
                  <a:txBody>
                    <a:bodyPr/>
                    <a:lstStyle/>
                    <a:p>
                      <a:pPr>
                        <a:spcAft>
                          <a:spcPts val="0"/>
                        </a:spcAft>
                      </a:pPr>
                      <a:r>
                        <a:rPr lang="ru-RU" sz="600">
                          <a:solidFill>
                            <a:srgbClr val="000000"/>
                          </a:solidFill>
                          <a:effectLst/>
                          <a:latin typeface="Comic Sans MS"/>
                          <a:ea typeface="Times New Roman"/>
                          <a:cs typeface="Times New Roman"/>
                        </a:rPr>
                        <a:t>Взаимодействие с родителями воспитанников: отсутствие конфликтов, жалоб</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Отсутствуют</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15395">
                <a:tc>
                  <a:txBody>
                    <a:bodyPr/>
                    <a:lstStyle/>
                    <a:p>
                      <a:pPr>
                        <a:spcAft>
                          <a:spcPts val="0"/>
                        </a:spcAft>
                      </a:pPr>
                      <a:r>
                        <a:rPr lang="ru-RU" sz="600">
                          <a:solidFill>
                            <a:srgbClr val="000000"/>
                          </a:solidFill>
                          <a:effectLst/>
                          <a:latin typeface="Comic Sans MS"/>
                          <a:ea typeface="Times New Roman"/>
                          <a:cs typeface="Times New Roman"/>
                        </a:rPr>
                        <a:t>Взаимодействие с родителями воспитанников: отсутствие долгов по родительской плате</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В наличии</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14322">
                <a:tc>
                  <a:txBody>
                    <a:bodyPr/>
                    <a:lstStyle/>
                    <a:p>
                      <a:pPr>
                        <a:spcAft>
                          <a:spcPts val="0"/>
                        </a:spcAft>
                      </a:pPr>
                      <a:r>
                        <a:rPr lang="ru-RU" sz="600">
                          <a:solidFill>
                            <a:srgbClr val="000000"/>
                          </a:solidFill>
                          <a:effectLst/>
                          <a:latin typeface="Comic Sans MS"/>
                          <a:ea typeface="Times New Roman"/>
                          <a:cs typeface="Times New Roman"/>
                        </a:rPr>
                        <a:t>Пополнение развивающей предметно-пространственной среды</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Оформление тематической выставки ДОО «День театра»</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14322">
                <a:tc>
                  <a:txBody>
                    <a:bodyPr/>
                    <a:lstStyle/>
                    <a:p>
                      <a:pPr>
                        <a:spcAft>
                          <a:spcPts val="0"/>
                        </a:spcAft>
                      </a:pPr>
                      <a:r>
                        <a:rPr lang="ru-RU" sz="600">
                          <a:solidFill>
                            <a:srgbClr val="000000"/>
                          </a:solidFill>
                          <a:effectLst/>
                          <a:latin typeface="Comic Sans MS"/>
                          <a:ea typeface="Times New Roman"/>
                          <a:cs typeface="Times New Roman"/>
                        </a:rPr>
                        <a:t>Сохранность оборудования и дидактических материалов</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14322">
                <a:tc>
                  <a:txBody>
                    <a:bodyPr/>
                    <a:lstStyle/>
                    <a:p>
                      <a:pPr>
                        <a:spcAft>
                          <a:spcPts val="0"/>
                        </a:spcAft>
                      </a:pPr>
                      <a:r>
                        <a:rPr lang="ru-RU" sz="600">
                          <a:solidFill>
                            <a:srgbClr val="000000"/>
                          </a:solidFill>
                          <a:effectLst/>
                          <a:latin typeface="Comic Sans MS"/>
                          <a:ea typeface="Times New Roman"/>
                          <a:cs typeface="Times New Roman"/>
                        </a:rPr>
                        <a:t>Оформление (оснащение) информационной среды группы, ДОО.</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Выпуск тематической газеты «ТЕМА»</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80365">
                <a:tc>
                  <a:txBody>
                    <a:bodyPr/>
                    <a:lstStyle/>
                    <a:p>
                      <a:pPr>
                        <a:spcAft>
                          <a:spcPts val="0"/>
                        </a:spcAft>
                      </a:pPr>
                      <a:r>
                        <a:rPr lang="ru-RU" sz="600">
                          <a:solidFill>
                            <a:srgbClr val="000000"/>
                          </a:solidFill>
                          <a:effectLst/>
                          <a:latin typeface="Comic Sans MS"/>
                          <a:ea typeface="Times New Roman"/>
                          <a:cs typeface="Times New Roman"/>
                        </a:rPr>
                        <a:t>Результативность контрольных мероприятий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Организация и проведение прогулки</a:t>
                      </a:r>
                      <a:endParaRPr lang="ru-RU" sz="800">
                        <a:effectLst/>
                        <a:latin typeface="Times New Roman"/>
                        <a:ea typeface="Calibri"/>
                        <a:cs typeface="Times New Roman"/>
                      </a:endParaRPr>
                    </a:p>
                    <a:p>
                      <a:pPr>
                        <a:spcAft>
                          <a:spcPts val="0"/>
                        </a:spcAft>
                      </a:pPr>
                      <a:r>
                        <a:rPr lang="ru-RU" sz="500">
                          <a:effectLst/>
                          <a:latin typeface="Comic Sans MS"/>
                          <a:ea typeface="Calibri"/>
                          <a:cs typeface="Times New Roman"/>
                        </a:rPr>
                        <a:t>Организация и проведение приема пищи</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80365">
                <a:tc>
                  <a:txBody>
                    <a:bodyPr/>
                    <a:lstStyle/>
                    <a:p>
                      <a:pPr>
                        <a:spcAft>
                          <a:spcPts val="0"/>
                        </a:spcAft>
                      </a:pPr>
                      <a:r>
                        <a:rPr lang="ru-RU" sz="600">
                          <a:solidFill>
                            <a:srgbClr val="000000"/>
                          </a:solidFill>
                          <a:effectLst/>
                          <a:latin typeface="Comic Sans MS"/>
                          <a:ea typeface="Times New Roman"/>
                          <a:cs typeface="Times New Roman"/>
                        </a:rPr>
                        <a:t>Ведение сайта / странички педагога на сайте</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Методические рекомендации для родителей «ТЕМА»</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07698">
                <a:tc gridSpan="2">
                  <a:txBody>
                    <a:bodyPr/>
                    <a:lstStyle/>
                    <a:p>
                      <a:pPr>
                        <a:spcAft>
                          <a:spcPts val="0"/>
                        </a:spcAft>
                      </a:pPr>
                      <a:r>
                        <a:rPr lang="ru-RU" sz="600" b="1" i="1">
                          <a:solidFill>
                            <a:srgbClr val="000000"/>
                          </a:solidFill>
                          <a:effectLst/>
                          <a:latin typeface="Comic Sans MS"/>
                          <a:ea typeface="Times New Roman"/>
                          <a:cs typeface="Times New Roman"/>
                        </a:rPr>
                        <a:t>Участие педагога в мероприятиях различного уровня</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70548">
                <a:tc>
                  <a:txBody>
                    <a:bodyPr/>
                    <a:lstStyle/>
                    <a:p>
                      <a:pPr>
                        <a:spcAft>
                          <a:spcPts val="0"/>
                        </a:spcAft>
                      </a:pPr>
                      <a:r>
                        <a:rPr lang="ru-RU" sz="600">
                          <a:solidFill>
                            <a:srgbClr val="000000"/>
                          </a:solidFill>
                          <a:effectLst/>
                          <a:latin typeface="Comic Sans MS"/>
                          <a:ea typeface="Times New Roman"/>
                          <a:cs typeface="Times New Roman"/>
                        </a:rPr>
                        <a:t>ОУ</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Персонаж утренника</a:t>
                      </a:r>
                      <a:endParaRPr lang="ru-RU" sz="800">
                        <a:effectLst/>
                        <a:latin typeface="Times New Roman"/>
                        <a:ea typeface="Calibri"/>
                        <a:cs typeface="Times New Roman"/>
                      </a:endParaRPr>
                    </a:p>
                    <a:p>
                      <a:pPr>
                        <a:spcAft>
                          <a:spcPts val="0"/>
                        </a:spcAft>
                      </a:pPr>
                      <a:r>
                        <a:rPr lang="ru-RU" sz="500">
                          <a:effectLst/>
                          <a:latin typeface="Comic Sans MS"/>
                          <a:ea typeface="Calibri"/>
                          <a:cs typeface="Times New Roman"/>
                        </a:rPr>
                        <a:t>Подготовка и проведение соревнование по шахматам</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80365">
                <a:tc>
                  <a:txBody>
                    <a:bodyPr/>
                    <a:lstStyle/>
                    <a:p>
                      <a:pPr>
                        <a:spcAft>
                          <a:spcPts val="0"/>
                        </a:spcAft>
                      </a:pPr>
                      <a:r>
                        <a:rPr lang="ru-RU" sz="600">
                          <a:solidFill>
                            <a:srgbClr val="000000"/>
                          </a:solidFill>
                          <a:effectLst/>
                          <a:latin typeface="Comic Sans MS"/>
                          <a:ea typeface="Times New Roman"/>
                          <a:cs typeface="Times New Roman"/>
                        </a:rPr>
                        <a:t>Муниципальный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Подготовка команды на ежегодные соревнования «Олимпийские резервы»</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107698">
                <a:tc>
                  <a:txBody>
                    <a:bodyPr/>
                    <a:lstStyle/>
                    <a:p>
                      <a:pPr>
                        <a:spcAft>
                          <a:spcPts val="0"/>
                        </a:spcAft>
                      </a:pPr>
                      <a:r>
                        <a:rPr lang="ru-RU" sz="600">
                          <a:solidFill>
                            <a:srgbClr val="000000"/>
                          </a:solidFill>
                          <a:effectLst/>
                          <a:latin typeface="Comic Sans MS"/>
                          <a:ea typeface="Times New Roman"/>
                          <a:cs typeface="Times New Roman"/>
                        </a:rPr>
                        <a:t>Региональный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Участие в краевом методическом семинаре</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107698">
                <a:tc>
                  <a:txBody>
                    <a:bodyPr/>
                    <a:lstStyle/>
                    <a:p>
                      <a:pPr>
                        <a:spcAft>
                          <a:spcPts val="0"/>
                        </a:spcAft>
                      </a:pPr>
                      <a:r>
                        <a:rPr lang="ru-RU" sz="600">
                          <a:solidFill>
                            <a:srgbClr val="000000"/>
                          </a:solidFill>
                          <a:effectLst/>
                          <a:latin typeface="Comic Sans MS"/>
                          <a:ea typeface="Times New Roman"/>
                          <a:cs typeface="Times New Roman"/>
                        </a:rPr>
                        <a:t>Федеральный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107698">
                <a:tc>
                  <a:txBody>
                    <a:bodyPr/>
                    <a:lstStyle/>
                    <a:p>
                      <a:pPr>
                        <a:spcAft>
                          <a:spcPts val="0"/>
                        </a:spcAft>
                      </a:pPr>
                      <a:r>
                        <a:rPr lang="ru-RU" sz="600">
                          <a:solidFill>
                            <a:srgbClr val="000000"/>
                          </a:solidFill>
                          <a:effectLst/>
                          <a:latin typeface="Comic Sans MS"/>
                          <a:ea typeface="Times New Roman"/>
                          <a:cs typeface="Times New Roman"/>
                        </a:rPr>
                        <a:t>Международный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r h="107698">
                <a:tc gridSpan="2">
                  <a:txBody>
                    <a:bodyPr/>
                    <a:lstStyle/>
                    <a:p>
                      <a:pPr>
                        <a:spcAft>
                          <a:spcPts val="0"/>
                        </a:spcAft>
                      </a:pPr>
                      <a:r>
                        <a:rPr lang="ru-RU" sz="600" b="1" i="1" dirty="0">
                          <a:solidFill>
                            <a:srgbClr val="000000"/>
                          </a:solidFill>
                          <a:effectLst/>
                          <a:latin typeface="Comic Sans MS"/>
                          <a:ea typeface="Times New Roman"/>
                          <a:cs typeface="Times New Roman"/>
                        </a:rPr>
                        <a:t>Участие педагога в конкурсах различного уровня</a:t>
                      </a:r>
                      <a:endParaRPr lang="ru-RU" sz="800" dirty="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1"/>
                  </a:ext>
                </a:extLst>
              </a:tr>
              <a:tr h="107698">
                <a:tc>
                  <a:txBody>
                    <a:bodyPr/>
                    <a:lstStyle/>
                    <a:p>
                      <a:pPr>
                        <a:spcAft>
                          <a:spcPts val="0"/>
                        </a:spcAft>
                      </a:pPr>
                      <a:r>
                        <a:rPr lang="ru-RU" sz="600">
                          <a:solidFill>
                            <a:srgbClr val="000000"/>
                          </a:solidFill>
                          <a:effectLst/>
                          <a:latin typeface="Comic Sans MS"/>
                          <a:ea typeface="Times New Roman"/>
                          <a:cs typeface="Times New Roman"/>
                        </a:rPr>
                        <a:t>ОУ</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Конкурс на лучший уголок дежурств</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2"/>
                  </a:ext>
                </a:extLst>
              </a:tr>
              <a:tr h="107698">
                <a:tc>
                  <a:txBody>
                    <a:bodyPr/>
                    <a:lstStyle/>
                    <a:p>
                      <a:pPr>
                        <a:spcAft>
                          <a:spcPts val="0"/>
                        </a:spcAft>
                      </a:pPr>
                      <a:r>
                        <a:rPr lang="ru-RU" sz="600">
                          <a:solidFill>
                            <a:srgbClr val="000000"/>
                          </a:solidFill>
                          <a:effectLst/>
                          <a:latin typeface="Comic Sans MS"/>
                          <a:ea typeface="Times New Roman"/>
                          <a:cs typeface="Times New Roman"/>
                        </a:rPr>
                        <a:t>Муниципальный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Участие в конкурсе «Мой лучший урок»</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3"/>
                  </a:ext>
                </a:extLst>
              </a:tr>
              <a:tr h="107698">
                <a:tc>
                  <a:txBody>
                    <a:bodyPr/>
                    <a:lstStyle/>
                    <a:p>
                      <a:pPr>
                        <a:spcAft>
                          <a:spcPts val="0"/>
                        </a:spcAft>
                      </a:pPr>
                      <a:r>
                        <a:rPr lang="ru-RU" sz="600">
                          <a:solidFill>
                            <a:srgbClr val="000000"/>
                          </a:solidFill>
                          <a:effectLst/>
                          <a:latin typeface="Comic Sans MS"/>
                          <a:ea typeface="Times New Roman"/>
                          <a:cs typeface="Times New Roman"/>
                        </a:rPr>
                        <a:t>Региональный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4"/>
                  </a:ext>
                </a:extLst>
              </a:tr>
              <a:tr h="107698">
                <a:tc>
                  <a:txBody>
                    <a:bodyPr/>
                    <a:lstStyle/>
                    <a:p>
                      <a:pPr>
                        <a:spcAft>
                          <a:spcPts val="0"/>
                        </a:spcAft>
                      </a:pPr>
                      <a:r>
                        <a:rPr lang="ru-RU" sz="600">
                          <a:solidFill>
                            <a:srgbClr val="000000"/>
                          </a:solidFill>
                          <a:effectLst/>
                          <a:latin typeface="Comic Sans MS"/>
                          <a:ea typeface="Times New Roman"/>
                          <a:cs typeface="Times New Roman"/>
                        </a:rPr>
                        <a:t>Федеральный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5"/>
                  </a:ext>
                </a:extLst>
              </a:tr>
              <a:tr h="270548">
                <a:tc>
                  <a:txBody>
                    <a:bodyPr/>
                    <a:lstStyle/>
                    <a:p>
                      <a:pPr>
                        <a:spcAft>
                          <a:spcPts val="0"/>
                        </a:spcAft>
                      </a:pPr>
                      <a:r>
                        <a:rPr lang="ru-RU" sz="600">
                          <a:solidFill>
                            <a:srgbClr val="000000"/>
                          </a:solidFill>
                          <a:effectLst/>
                          <a:latin typeface="Comic Sans MS"/>
                          <a:ea typeface="Times New Roman"/>
                          <a:cs typeface="Times New Roman"/>
                        </a:rPr>
                        <a:t>Международный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Участие в конкурсе (НАЗВАНИЕ КОНКУРСА, КЕМ, ГДЕ И КОГДА ПРОВОДИТСЯ / ПРОВОДИЛСЯ)</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6"/>
                  </a:ext>
                </a:extLst>
              </a:tr>
              <a:tr h="107698">
                <a:tc gridSpan="2">
                  <a:txBody>
                    <a:bodyPr/>
                    <a:lstStyle/>
                    <a:p>
                      <a:pPr>
                        <a:spcAft>
                          <a:spcPts val="0"/>
                        </a:spcAft>
                      </a:pPr>
                      <a:r>
                        <a:rPr lang="ru-RU" sz="600" b="1" i="1">
                          <a:solidFill>
                            <a:srgbClr val="000000"/>
                          </a:solidFill>
                          <a:effectLst/>
                          <a:latin typeface="Comic Sans MS"/>
                          <a:ea typeface="Times New Roman"/>
                          <a:cs typeface="Times New Roman"/>
                        </a:rPr>
                        <a:t>Участие воспитанников в мероприятиях, конкурсах различного уровня</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7"/>
                  </a:ext>
                </a:extLst>
              </a:tr>
              <a:tr h="107698">
                <a:tc>
                  <a:txBody>
                    <a:bodyPr/>
                    <a:lstStyle/>
                    <a:p>
                      <a:pPr>
                        <a:spcAft>
                          <a:spcPts val="0"/>
                        </a:spcAft>
                      </a:pPr>
                      <a:r>
                        <a:rPr lang="ru-RU" sz="600">
                          <a:solidFill>
                            <a:srgbClr val="000000"/>
                          </a:solidFill>
                          <a:effectLst/>
                          <a:latin typeface="Comic Sans MS"/>
                          <a:ea typeface="Times New Roman"/>
                          <a:cs typeface="Times New Roman"/>
                        </a:rPr>
                        <a:t>ОУ</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Конкурс «Я – исследователь»</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8"/>
                  </a:ext>
                </a:extLst>
              </a:tr>
              <a:tr h="107698">
                <a:tc>
                  <a:txBody>
                    <a:bodyPr/>
                    <a:lstStyle/>
                    <a:p>
                      <a:pPr>
                        <a:spcAft>
                          <a:spcPts val="0"/>
                        </a:spcAft>
                      </a:pPr>
                      <a:r>
                        <a:rPr lang="ru-RU" sz="600">
                          <a:solidFill>
                            <a:srgbClr val="000000"/>
                          </a:solidFill>
                          <a:effectLst/>
                          <a:latin typeface="Comic Sans MS"/>
                          <a:ea typeface="Times New Roman"/>
                          <a:cs typeface="Times New Roman"/>
                        </a:rPr>
                        <a:t>Муниципальный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Конкурс «Я – исследователь»</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9"/>
                  </a:ext>
                </a:extLst>
              </a:tr>
              <a:tr h="107698">
                <a:tc>
                  <a:txBody>
                    <a:bodyPr/>
                    <a:lstStyle/>
                    <a:p>
                      <a:pPr>
                        <a:spcAft>
                          <a:spcPts val="0"/>
                        </a:spcAft>
                      </a:pPr>
                      <a:r>
                        <a:rPr lang="ru-RU" sz="600">
                          <a:solidFill>
                            <a:srgbClr val="000000"/>
                          </a:solidFill>
                          <a:effectLst/>
                          <a:latin typeface="Comic Sans MS"/>
                          <a:ea typeface="Times New Roman"/>
                          <a:cs typeface="Times New Roman"/>
                        </a:rPr>
                        <a:t>Региональный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0"/>
                  </a:ext>
                </a:extLst>
              </a:tr>
              <a:tr h="107698">
                <a:tc>
                  <a:txBody>
                    <a:bodyPr/>
                    <a:lstStyle/>
                    <a:p>
                      <a:pPr>
                        <a:spcAft>
                          <a:spcPts val="0"/>
                        </a:spcAft>
                      </a:pPr>
                      <a:r>
                        <a:rPr lang="ru-RU" sz="600">
                          <a:solidFill>
                            <a:srgbClr val="000000"/>
                          </a:solidFill>
                          <a:effectLst/>
                          <a:latin typeface="Comic Sans MS"/>
                          <a:ea typeface="Times New Roman"/>
                          <a:cs typeface="Times New Roman"/>
                        </a:rPr>
                        <a:t>Федеральный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1"/>
                  </a:ext>
                </a:extLst>
              </a:tr>
              <a:tr h="107698">
                <a:tc>
                  <a:txBody>
                    <a:bodyPr/>
                    <a:lstStyle/>
                    <a:p>
                      <a:pPr>
                        <a:spcAft>
                          <a:spcPts val="0"/>
                        </a:spcAft>
                      </a:pPr>
                      <a:r>
                        <a:rPr lang="ru-RU" sz="600">
                          <a:solidFill>
                            <a:srgbClr val="000000"/>
                          </a:solidFill>
                          <a:effectLst/>
                          <a:latin typeface="Comic Sans MS"/>
                          <a:ea typeface="Times New Roman"/>
                          <a:cs typeface="Times New Roman"/>
                        </a:rPr>
                        <a:t>Международный</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2"/>
                  </a:ext>
                </a:extLst>
              </a:tr>
              <a:tr h="107698">
                <a:tc>
                  <a:txBody>
                    <a:bodyPr/>
                    <a:lstStyle/>
                    <a:p>
                      <a:pPr>
                        <a:spcAft>
                          <a:spcPts val="0"/>
                        </a:spcAft>
                      </a:pPr>
                      <a:r>
                        <a:rPr lang="ru-RU" sz="600">
                          <a:solidFill>
                            <a:srgbClr val="000000"/>
                          </a:solidFill>
                          <a:effectLst/>
                          <a:latin typeface="Comic Sans MS"/>
                          <a:ea typeface="Times New Roman"/>
                          <a:cs typeface="Times New Roman"/>
                        </a:rPr>
                        <a:t>Самообразование, опыт работы педагога</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ТЕМА» «______»</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3"/>
                  </a:ext>
                </a:extLst>
              </a:tr>
              <a:tr h="180365">
                <a:tc>
                  <a:txBody>
                    <a:bodyPr/>
                    <a:lstStyle/>
                    <a:p>
                      <a:pPr>
                        <a:spcAft>
                          <a:spcPts val="0"/>
                        </a:spcAft>
                      </a:pPr>
                      <a:r>
                        <a:rPr lang="ru-RU" sz="600">
                          <a:solidFill>
                            <a:srgbClr val="000000"/>
                          </a:solidFill>
                          <a:effectLst/>
                          <a:latin typeface="Comic Sans MS"/>
                          <a:ea typeface="Times New Roman"/>
                          <a:cs typeface="Times New Roman"/>
                        </a:rPr>
                        <a:t>Инновационная деятельность педагога</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Участие в апробации и реализации программы «Школа 2100»</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4"/>
                  </a:ext>
                </a:extLst>
              </a:tr>
              <a:tr h="180365">
                <a:tc>
                  <a:txBody>
                    <a:bodyPr/>
                    <a:lstStyle/>
                    <a:p>
                      <a:pPr>
                        <a:spcAft>
                          <a:spcPts val="0"/>
                        </a:spcAft>
                      </a:pPr>
                      <a:r>
                        <a:rPr lang="ru-RU" sz="600">
                          <a:solidFill>
                            <a:srgbClr val="000000"/>
                          </a:solidFill>
                          <a:effectLst/>
                          <a:latin typeface="Comic Sans MS"/>
                          <a:ea typeface="Times New Roman"/>
                          <a:cs typeface="Times New Roman"/>
                        </a:rPr>
                        <a:t>Участие педагога в общественной деятельности</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Субботник по наведению санитарного порядка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a:effectLst/>
                          <a:latin typeface="Comic Sans MS"/>
                          <a:ea typeface="Calibri"/>
                          <a:cs typeface="Times New Roman"/>
                        </a:rPr>
                        <a:t>1</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5"/>
                  </a:ext>
                </a:extLst>
              </a:tr>
              <a:tr h="321483">
                <a:tc>
                  <a:txBody>
                    <a:bodyPr/>
                    <a:lstStyle/>
                    <a:p>
                      <a:pPr>
                        <a:spcAft>
                          <a:spcPts val="0"/>
                        </a:spcAft>
                      </a:pPr>
                      <a:r>
                        <a:rPr lang="ru-RU" sz="600">
                          <a:solidFill>
                            <a:srgbClr val="000000"/>
                          </a:solidFill>
                          <a:effectLst/>
                          <a:latin typeface="Comic Sans MS"/>
                          <a:ea typeface="Times New Roman"/>
                          <a:cs typeface="Times New Roman"/>
                        </a:rPr>
                        <a:t>ПЛАНИРУЕМОЕ количество баллов (1 балл за присутствие показателя, ВЫДЕЛЕНО РОЗОВЫМ ЦВЕТОМ)</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500">
                          <a:effectLst/>
                          <a:latin typeface="Comic Sans MS"/>
                          <a:ea typeface="Calibri"/>
                          <a:cs typeface="Times New Roman"/>
                        </a:rPr>
                        <a:t> </a:t>
                      </a:r>
                      <a:endParaRPr lang="ru-RU" sz="80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500" dirty="0">
                          <a:effectLst/>
                          <a:latin typeface="Comic Sans MS"/>
                          <a:ea typeface="Calibri"/>
                          <a:cs typeface="Times New Roman"/>
                        </a:rPr>
                        <a:t> </a:t>
                      </a:r>
                      <a:endParaRPr lang="ru-RU" sz="800" dirty="0">
                        <a:effectLst/>
                        <a:latin typeface="Times New Roman"/>
                        <a:ea typeface="Calibri"/>
                        <a:cs typeface="Times New Roman"/>
                      </a:endParaRPr>
                    </a:p>
                  </a:txBody>
                  <a:tcPr marL="38476" marR="384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6"/>
                  </a:ext>
                </a:extLst>
              </a:tr>
            </a:tbl>
          </a:graphicData>
        </a:graphic>
      </p:graphicFrame>
    </p:spTree>
    <p:extLst>
      <p:ext uri="{BB962C8B-B14F-4D97-AF65-F5344CB8AC3E}">
        <p14:creationId xmlns:p14="http://schemas.microsoft.com/office/powerpoint/2010/main" val="41285555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634082"/>
          </a:xfrm>
        </p:spPr>
        <p:txBody>
          <a:bodyPr>
            <a:normAutofit/>
          </a:bodyPr>
          <a:lstStyle/>
          <a:p>
            <a:r>
              <a:rPr lang="ru-RU" sz="1100" b="1" dirty="0">
                <a:latin typeface="Comic Sans MS" panose="030F0702030302020204" pitchFamily="66" charset="0"/>
              </a:rPr>
              <a:t>ПРИМЕРНЫЙ ЭКРАН </a:t>
            </a:r>
            <a:r>
              <a:rPr lang="ru-RU" sz="1100" b="1" dirty="0" smtClean="0">
                <a:latin typeface="Comic Sans MS" panose="030F0702030302020204" pitchFamily="66" charset="0"/>
              </a:rPr>
              <a:t>КАЧЕСТВА ПРОФЕССИОНАЛЬНОЙ ДЕЯТЕЛЬНОСТИ ПЕДАГОГОВ</a:t>
            </a:r>
            <a:endParaRPr lang="ru-RU" sz="1100" b="1" dirty="0">
              <a:latin typeface="Comic Sans MS" panose="030F0702030302020204" pitchFamily="66" charset="0"/>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1697272148"/>
              </p:ext>
            </p:extLst>
          </p:nvPr>
        </p:nvGraphicFramePr>
        <p:xfrm>
          <a:off x="457202" y="836713"/>
          <a:ext cx="8229596" cy="5616623"/>
        </p:xfrm>
        <a:graphic>
          <a:graphicData uri="http://schemas.openxmlformats.org/drawingml/2006/table">
            <a:tbl>
              <a:tblPr firstRow="1" firstCol="1" bandRow="1"/>
              <a:tblGrid>
                <a:gridCol w="239378">
                  <a:extLst>
                    <a:ext uri="{9D8B030D-6E8A-4147-A177-3AD203B41FA5}">
                      <a16:colId xmlns:a16="http://schemas.microsoft.com/office/drawing/2014/main" val="20000"/>
                    </a:ext>
                  </a:extLst>
                </a:gridCol>
                <a:gridCol w="239378">
                  <a:extLst>
                    <a:ext uri="{9D8B030D-6E8A-4147-A177-3AD203B41FA5}">
                      <a16:colId xmlns:a16="http://schemas.microsoft.com/office/drawing/2014/main" val="20001"/>
                    </a:ext>
                  </a:extLst>
                </a:gridCol>
                <a:gridCol w="239378">
                  <a:extLst>
                    <a:ext uri="{9D8B030D-6E8A-4147-A177-3AD203B41FA5}">
                      <a16:colId xmlns:a16="http://schemas.microsoft.com/office/drawing/2014/main" val="20002"/>
                    </a:ext>
                  </a:extLst>
                </a:gridCol>
                <a:gridCol w="239378">
                  <a:extLst>
                    <a:ext uri="{9D8B030D-6E8A-4147-A177-3AD203B41FA5}">
                      <a16:colId xmlns:a16="http://schemas.microsoft.com/office/drawing/2014/main" val="20003"/>
                    </a:ext>
                  </a:extLst>
                </a:gridCol>
                <a:gridCol w="284750">
                  <a:extLst>
                    <a:ext uri="{9D8B030D-6E8A-4147-A177-3AD203B41FA5}">
                      <a16:colId xmlns:a16="http://schemas.microsoft.com/office/drawing/2014/main" val="20004"/>
                    </a:ext>
                  </a:extLst>
                </a:gridCol>
                <a:gridCol w="284750">
                  <a:extLst>
                    <a:ext uri="{9D8B030D-6E8A-4147-A177-3AD203B41FA5}">
                      <a16:colId xmlns:a16="http://schemas.microsoft.com/office/drawing/2014/main" val="20005"/>
                    </a:ext>
                  </a:extLst>
                </a:gridCol>
                <a:gridCol w="239378">
                  <a:extLst>
                    <a:ext uri="{9D8B030D-6E8A-4147-A177-3AD203B41FA5}">
                      <a16:colId xmlns:a16="http://schemas.microsoft.com/office/drawing/2014/main" val="20006"/>
                    </a:ext>
                  </a:extLst>
                </a:gridCol>
                <a:gridCol w="239378">
                  <a:extLst>
                    <a:ext uri="{9D8B030D-6E8A-4147-A177-3AD203B41FA5}">
                      <a16:colId xmlns:a16="http://schemas.microsoft.com/office/drawing/2014/main" val="20007"/>
                    </a:ext>
                  </a:extLst>
                </a:gridCol>
                <a:gridCol w="239378">
                  <a:extLst>
                    <a:ext uri="{9D8B030D-6E8A-4147-A177-3AD203B41FA5}">
                      <a16:colId xmlns:a16="http://schemas.microsoft.com/office/drawing/2014/main" val="20008"/>
                    </a:ext>
                  </a:extLst>
                </a:gridCol>
                <a:gridCol w="239378">
                  <a:extLst>
                    <a:ext uri="{9D8B030D-6E8A-4147-A177-3AD203B41FA5}">
                      <a16:colId xmlns:a16="http://schemas.microsoft.com/office/drawing/2014/main" val="20009"/>
                    </a:ext>
                  </a:extLst>
                </a:gridCol>
                <a:gridCol w="239378">
                  <a:extLst>
                    <a:ext uri="{9D8B030D-6E8A-4147-A177-3AD203B41FA5}">
                      <a16:colId xmlns:a16="http://schemas.microsoft.com/office/drawing/2014/main" val="20010"/>
                    </a:ext>
                  </a:extLst>
                </a:gridCol>
                <a:gridCol w="239378">
                  <a:extLst>
                    <a:ext uri="{9D8B030D-6E8A-4147-A177-3AD203B41FA5}">
                      <a16:colId xmlns:a16="http://schemas.microsoft.com/office/drawing/2014/main" val="20011"/>
                    </a:ext>
                  </a:extLst>
                </a:gridCol>
                <a:gridCol w="239378">
                  <a:extLst>
                    <a:ext uri="{9D8B030D-6E8A-4147-A177-3AD203B41FA5}">
                      <a16:colId xmlns:a16="http://schemas.microsoft.com/office/drawing/2014/main" val="20012"/>
                    </a:ext>
                  </a:extLst>
                </a:gridCol>
                <a:gridCol w="239378">
                  <a:extLst>
                    <a:ext uri="{9D8B030D-6E8A-4147-A177-3AD203B41FA5}">
                      <a16:colId xmlns:a16="http://schemas.microsoft.com/office/drawing/2014/main" val="20013"/>
                    </a:ext>
                  </a:extLst>
                </a:gridCol>
                <a:gridCol w="239378">
                  <a:extLst>
                    <a:ext uri="{9D8B030D-6E8A-4147-A177-3AD203B41FA5}">
                      <a16:colId xmlns:a16="http://schemas.microsoft.com/office/drawing/2014/main" val="20014"/>
                    </a:ext>
                  </a:extLst>
                </a:gridCol>
                <a:gridCol w="239378">
                  <a:extLst>
                    <a:ext uri="{9D8B030D-6E8A-4147-A177-3AD203B41FA5}">
                      <a16:colId xmlns:a16="http://schemas.microsoft.com/office/drawing/2014/main" val="20015"/>
                    </a:ext>
                  </a:extLst>
                </a:gridCol>
                <a:gridCol w="239378">
                  <a:extLst>
                    <a:ext uri="{9D8B030D-6E8A-4147-A177-3AD203B41FA5}">
                      <a16:colId xmlns:a16="http://schemas.microsoft.com/office/drawing/2014/main" val="20016"/>
                    </a:ext>
                  </a:extLst>
                </a:gridCol>
                <a:gridCol w="239378">
                  <a:extLst>
                    <a:ext uri="{9D8B030D-6E8A-4147-A177-3AD203B41FA5}">
                      <a16:colId xmlns:a16="http://schemas.microsoft.com/office/drawing/2014/main" val="20017"/>
                    </a:ext>
                  </a:extLst>
                </a:gridCol>
                <a:gridCol w="239378">
                  <a:extLst>
                    <a:ext uri="{9D8B030D-6E8A-4147-A177-3AD203B41FA5}">
                      <a16:colId xmlns:a16="http://schemas.microsoft.com/office/drawing/2014/main" val="20018"/>
                    </a:ext>
                  </a:extLst>
                </a:gridCol>
                <a:gridCol w="239378">
                  <a:extLst>
                    <a:ext uri="{9D8B030D-6E8A-4147-A177-3AD203B41FA5}">
                      <a16:colId xmlns:a16="http://schemas.microsoft.com/office/drawing/2014/main" val="20019"/>
                    </a:ext>
                  </a:extLst>
                </a:gridCol>
                <a:gridCol w="239378">
                  <a:extLst>
                    <a:ext uri="{9D8B030D-6E8A-4147-A177-3AD203B41FA5}">
                      <a16:colId xmlns:a16="http://schemas.microsoft.com/office/drawing/2014/main" val="20020"/>
                    </a:ext>
                  </a:extLst>
                </a:gridCol>
                <a:gridCol w="239378">
                  <a:extLst>
                    <a:ext uri="{9D8B030D-6E8A-4147-A177-3AD203B41FA5}">
                      <a16:colId xmlns:a16="http://schemas.microsoft.com/office/drawing/2014/main" val="20021"/>
                    </a:ext>
                  </a:extLst>
                </a:gridCol>
                <a:gridCol w="239378">
                  <a:extLst>
                    <a:ext uri="{9D8B030D-6E8A-4147-A177-3AD203B41FA5}">
                      <a16:colId xmlns:a16="http://schemas.microsoft.com/office/drawing/2014/main" val="20022"/>
                    </a:ext>
                  </a:extLst>
                </a:gridCol>
                <a:gridCol w="239378">
                  <a:extLst>
                    <a:ext uri="{9D8B030D-6E8A-4147-A177-3AD203B41FA5}">
                      <a16:colId xmlns:a16="http://schemas.microsoft.com/office/drawing/2014/main" val="20023"/>
                    </a:ext>
                  </a:extLst>
                </a:gridCol>
                <a:gridCol w="239378">
                  <a:extLst>
                    <a:ext uri="{9D8B030D-6E8A-4147-A177-3AD203B41FA5}">
                      <a16:colId xmlns:a16="http://schemas.microsoft.com/office/drawing/2014/main" val="20024"/>
                    </a:ext>
                  </a:extLst>
                </a:gridCol>
                <a:gridCol w="239378">
                  <a:extLst>
                    <a:ext uri="{9D8B030D-6E8A-4147-A177-3AD203B41FA5}">
                      <a16:colId xmlns:a16="http://schemas.microsoft.com/office/drawing/2014/main" val="20025"/>
                    </a:ext>
                  </a:extLst>
                </a:gridCol>
                <a:gridCol w="239378">
                  <a:extLst>
                    <a:ext uri="{9D8B030D-6E8A-4147-A177-3AD203B41FA5}">
                      <a16:colId xmlns:a16="http://schemas.microsoft.com/office/drawing/2014/main" val="20026"/>
                    </a:ext>
                  </a:extLst>
                </a:gridCol>
                <a:gridCol w="239378">
                  <a:extLst>
                    <a:ext uri="{9D8B030D-6E8A-4147-A177-3AD203B41FA5}">
                      <a16:colId xmlns:a16="http://schemas.microsoft.com/office/drawing/2014/main" val="20027"/>
                    </a:ext>
                  </a:extLst>
                </a:gridCol>
                <a:gridCol w="239378">
                  <a:extLst>
                    <a:ext uri="{9D8B030D-6E8A-4147-A177-3AD203B41FA5}">
                      <a16:colId xmlns:a16="http://schemas.microsoft.com/office/drawing/2014/main" val="20028"/>
                    </a:ext>
                  </a:extLst>
                </a:gridCol>
                <a:gridCol w="239378">
                  <a:extLst>
                    <a:ext uri="{9D8B030D-6E8A-4147-A177-3AD203B41FA5}">
                      <a16:colId xmlns:a16="http://schemas.microsoft.com/office/drawing/2014/main" val="20029"/>
                    </a:ext>
                  </a:extLst>
                </a:gridCol>
                <a:gridCol w="239378">
                  <a:extLst>
                    <a:ext uri="{9D8B030D-6E8A-4147-A177-3AD203B41FA5}">
                      <a16:colId xmlns:a16="http://schemas.microsoft.com/office/drawing/2014/main" val="20030"/>
                    </a:ext>
                  </a:extLst>
                </a:gridCol>
                <a:gridCol w="239378">
                  <a:extLst>
                    <a:ext uri="{9D8B030D-6E8A-4147-A177-3AD203B41FA5}">
                      <a16:colId xmlns:a16="http://schemas.microsoft.com/office/drawing/2014/main" val="20031"/>
                    </a:ext>
                  </a:extLst>
                </a:gridCol>
                <a:gridCol w="239378">
                  <a:extLst>
                    <a:ext uri="{9D8B030D-6E8A-4147-A177-3AD203B41FA5}">
                      <a16:colId xmlns:a16="http://schemas.microsoft.com/office/drawing/2014/main" val="20032"/>
                    </a:ext>
                  </a:extLst>
                </a:gridCol>
                <a:gridCol w="239378">
                  <a:extLst>
                    <a:ext uri="{9D8B030D-6E8A-4147-A177-3AD203B41FA5}">
                      <a16:colId xmlns:a16="http://schemas.microsoft.com/office/drawing/2014/main" val="20033"/>
                    </a:ext>
                  </a:extLst>
                </a:gridCol>
              </a:tblGrid>
              <a:tr h="547948">
                <a:tc rowSpan="2">
                  <a:txBody>
                    <a:bodyPr/>
                    <a:lstStyle/>
                    <a:p>
                      <a:pPr algn="ctr">
                        <a:spcAft>
                          <a:spcPts val="0"/>
                        </a:spcAft>
                      </a:pPr>
                      <a:r>
                        <a:rPr lang="ru-RU" sz="800" dirty="0">
                          <a:solidFill>
                            <a:srgbClr val="000000"/>
                          </a:solidFill>
                          <a:effectLst/>
                          <a:latin typeface="Times New Roman"/>
                          <a:ea typeface="Times New Roman"/>
                          <a:cs typeface="Times New Roman"/>
                        </a:rPr>
                        <a:t>№ п/п</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dirty="0">
                          <a:solidFill>
                            <a:srgbClr val="000000"/>
                          </a:solidFill>
                          <a:effectLst/>
                          <a:latin typeface="Times New Roman"/>
                          <a:ea typeface="Times New Roman"/>
                          <a:cs typeface="Times New Roman"/>
                        </a:rPr>
                        <a:t>ФИО педагога</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dirty="0">
                          <a:solidFill>
                            <a:schemeClr val="tx1"/>
                          </a:solidFill>
                          <a:effectLst/>
                          <a:latin typeface="Times New Roman"/>
                          <a:ea typeface="Times New Roman"/>
                          <a:cs typeface="Times New Roman"/>
                        </a:rPr>
                        <a:t>КПК: дата по сертификату (</a:t>
                      </a:r>
                      <a:r>
                        <a:rPr lang="ru-RU" sz="800" dirty="0" err="1">
                          <a:solidFill>
                            <a:schemeClr val="tx1"/>
                          </a:solidFill>
                          <a:effectLst/>
                          <a:latin typeface="Times New Roman"/>
                          <a:ea typeface="Times New Roman"/>
                          <a:cs typeface="Times New Roman"/>
                        </a:rPr>
                        <a:t>чч.мм.гггг</a:t>
                      </a:r>
                      <a:r>
                        <a:rPr lang="ru-RU" sz="800" dirty="0">
                          <a:solidFill>
                            <a:schemeClr val="tx1"/>
                          </a:solidFill>
                          <a:effectLst/>
                          <a:latin typeface="Times New Roman"/>
                          <a:ea typeface="Times New Roman"/>
                          <a:cs typeface="Times New Roman"/>
                        </a:rPr>
                        <a:t>)</a:t>
                      </a:r>
                      <a:endParaRPr lang="ru-RU" sz="1100" dirty="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dirty="0">
                          <a:solidFill>
                            <a:schemeClr val="tx1"/>
                          </a:solidFill>
                          <a:effectLst/>
                          <a:latin typeface="Times New Roman"/>
                          <a:ea typeface="Times New Roman"/>
                          <a:cs typeface="Times New Roman"/>
                        </a:rPr>
                        <a:t>Аттестация: категория (</a:t>
                      </a:r>
                      <a:r>
                        <a:rPr lang="ru-RU" sz="800" dirty="0" err="1">
                          <a:solidFill>
                            <a:schemeClr val="tx1"/>
                          </a:solidFill>
                          <a:effectLst/>
                          <a:latin typeface="Times New Roman"/>
                          <a:ea typeface="Times New Roman"/>
                          <a:cs typeface="Times New Roman"/>
                        </a:rPr>
                        <a:t>чч.мм.гггг</a:t>
                      </a:r>
                      <a:r>
                        <a:rPr lang="ru-RU" sz="800" dirty="0">
                          <a:solidFill>
                            <a:schemeClr val="tx1"/>
                          </a:solidFill>
                          <a:effectLst/>
                          <a:latin typeface="Times New Roman"/>
                          <a:ea typeface="Times New Roman"/>
                          <a:cs typeface="Times New Roman"/>
                        </a:rPr>
                        <a:t> - присвоения категории)</a:t>
                      </a:r>
                      <a:endParaRPr lang="ru-RU" sz="1100" dirty="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dirty="0">
                          <a:solidFill>
                            <a:schemeClr val="tx1"/>
                          </a:solidFill>
                          <a:effectLst/>
                          <a:latin typeface="Times New Roman"/>
                          <a:ea typeface="Times New Roman"/>
                          <a:cs typeface="Times New Roman"/>
                        </a:rPr>
                        <a:t>Посещаемость (по итогам за месяц не менее 70%)</a:t>
                      </a:r>
                      <a:endParaRPr lang="ru-RU" sz="1100" dirty="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dirty="0">
                          <a:solidFill>
                            <a:schemeClr val="tx1"/>
                          </a:solidFill>
                          <a:effectLst/>
                          <a:latin typeface="Times New Roman"/>
                          <a:ea typeface="Times New Roman"/>
                          <a:cs typeface="Times New Roman"/>
                        </a:rPr>
                        <a:t>Заболеваемость (по итогам за месяц менее 20%)</a:t>
                      </a:r>
                      <a:endParaRPr lang="ru-RU" sz="1100" dirty="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dirty="0">
                          <a:solidFill>
                            <a:schemeClr val="tx1"/>
                          </a:solidFill>
                          <a:effectLst/>
                          <a:latin typeface="Times New Roman"/>
                          <a:ea typeface="Times New Roman"/>
                          <a:cs typeface="Times New Roman"/>
                        </a:rPr>
                        <a:t>Обеспечение охраны жизни и здоровья детей (отсутствие травматизма)</a:t>
                      </a:r>
                      <a:endParaRPr lang="ru-RU" sz="1100" dirty="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dirty="0">
                          <a:solidFill>
                            <a:srgbClr val="000000"/>
                          </a:solidFill>
                          <a:effectLst/>
                          <a:latin typeface="Times New Roman"/>
                          <a:ea typeface="Times New Roman"/>
                          <a:cs typeface="Times New Roman"/>
                        </a:rPr>
                        <a:t>Методическая деятельность: наличие публикаций в журналах, на сайте (при наличии сертификата или диплома)</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5">
                  <a:txBody>
                    <a:bodyPr/>
                    <a:lstStyle/>
                    <a:p>
                      <a:pPr algn="ctr">
                        <a:spcAft>
                          <a:spcPts val="0"/>
                        </a:spcAft>
                      </a:pPr>
                      <a:r>
                        <a:rPr lang="ru-RU" sz="800" dirty="0">
                          <a:solidFill>
                            <a:srgbClr val="000000"/>
                          </a:solidFill>
                          <a:effectLst/>
                          <a:latin typeface="Times New Roman"/>
                          <a:ea typeface="Times New Roman"/>
                          <a:cs typeface="Times New Roman"/>
                        </a:rPr>
                        <a:t>Участие педагога в мероприятиях различного уровня</a:t>
                      </a:r>
                      <a:endParaRPr lang="ru-RU" sz="1100"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2">
                  <a:txBody>
                    <a:bodyPr/>
                    <a:lstStyle/>
                    <a:p>
                      <a:pPr algn="ctr">
                        <a:spcAft>
                          <a:spcPts val="0"/>
                        </a:spcAft>
                      </a:pPr>
                      <a:r>
                        <a:rPr lang="ru-RU" sz="800" dirty="0">
                          <a:solidFill>
                            <a:srgbClr val="000000"/>
                          </a:solidFill>
                          <a:effectLst/>
                          <a:latin typeface="Times New Roman"/>
                          <a:ea typeface="Times New Roman"/>
                          <a:cs typeface="Times New Roman"/>
                        </a:rPr>
                        <a:t>Самообразование, опыт работы педагога</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5">
                  <a:txBody>
                    <a:bodyPr/>
                    <a:lstStyle/>
                    <a:p>
                      <a:pPr algn="ctr">
                        <a:spcAft>
                          <a:spcPts val="0"/>
                        </a:spcAft>
                      </a:pPr>
                      <a:r>
                        <a:rPr lang="ru-RU" sz="800" dirty="0">
                          <a:solidFill>
                            <a:srgbClr val="000000"/>
                          </a:solidFill>
                          <a:effectLst/>
                          <a:latin typeface="Times New Roman"/>
                          <a:ea typeface="Times New Roman"/>
                          <a:cs typeface="Times New Roman"/>
                        </a:rPr>
                        <a:t>Участие педагога в конкурсах различного уровня</a:t>
                      </a:r>
                      <a:endParaRPr lang="ru-RU" sz="1100"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gridSpan="5">
                  <a:txBody>
                    <a:bodyPr/>
                    <a:lstStyle/>
                    <a:p>
                      <a:pPr algn="ctr">
                        <a:spcAft>
                          <a:spcPts val="0"/>
                        </a:spcAft>
                      </a:pPr>
                      <a:r>
                        <a:rPr lang="ru-RU" sz="800">
                          <a:solidFill>
                            <a:srgbClr val="000000"/>
                          </a:solidFill>
                          <a:effectLst/>
                          <a:latin typeface="Times New Roman"/>
                          <a:ea typeface="Times New Roman"/>
                          <a:cs typeface="Times New Roman"/>
                        </a:rPr>
                        <a:t>Участие воспитанников в мероприятиях, конкурсах различного уровня</a:t>
                      </a:r>
                      <a:endParaRPr lang="ru-RU" sz="110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2">
                  <a:txBody>
                    <a:bodyPr/>
                    <a:lstStyle/>
                    <a:p>
                      <a:pPr algn="ctr">
                        <a:spcAft>
                          <a:spcPts val="0"/>
                        </a:spcAft>
                      </a:pPr>
                      <a:r>
                        <a:rPr lang="ru-RU" sz="800" dirty="0">
                          <a:solidFill>
                            <a:schemeClr val="tx1"/>
                          </a:solidFill>
                          <a:effectLst/>
                          <a:latin typeface="Times New Roman"/>
                          <a:ea typeface="Times New Roman"/>
                          <a:cs typeface="Times New Roman"/>
                        </a:rPr>
                        <a:t>Инновационная деятельность педагога</a:t>
                      </a:r>
                      <a:endParaRPr lang="ru-RU" sz="1100" dirty="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a:solidFill>
                            <a:schemeClr val="tx1"/>
                          </a:solidFill>
                          <a:effectLst/>
                          <a:latin typeface="Times New Roman"/>
                          <a:ea typeface="Times New Roman"/>
                          <a:cs typeface="Times New Roman"/>
                        </a:rPr>
                        <a:t>Работа с документацией воспитателя: ведение календарного плана, табеля и т.д.</a:t>
                      </a:r>
                      <a:endParaRPr lang="ru-RU" sz="110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a:solidFill>
                            <a:schemeClr val="tx1"/>
                          </a:solidFill>
                          <a:effectLst/>
                          <a:latin typeface="Times New Roman"/>
                          <a:ea typeface="Times New Roman"/>
                          <a:cs typeface="Times New Roman"/>
                        </a:rPr>
                        <a:t>Выполнение санэпидрежима (отсутствие замечаний)</a:t>
                      </a:r>
                      <a:endParaRPr lang="ru-RU" sz="110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a:solidFill>
                            <a:schemeClr val="tx1"/>
                          </a:solidFill>
                          <a:effectLst/>
                          <a:latin typeface="Times New Roman"/>
                          <a:ea typeface="Times New Roman"/>
                          <a:cs typeface="Times New Roman"/>
                        </a:rPr>
                        <a:t>Взаимодействие с родителями воспитанников: отсутствие конфликтов, жалоб</a:t>
                      </a:r>
                      <a:endParaRPr lang="ru-RU" sz="110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a:solidFill>
                            <a:schemeClr val="tx1"/>
                          </a:solidFill>
                          <a:effectLst/>
                          <a:latin typeface="Times New Roman"/>
                          <a:ea typeface="Times New Roman"/>
                          <a:cs typeface="Times New Roman"/>
                        </a:rPr>
                        <a:t>Взаимодействие с родителями воспитанников: отсутствие долгов по родительской плате</a:t>
                      </a:r>
                      <a:endParaRPr lang="ru-RU" sz="110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a:solidFill>
                            <a:schemeClr val="tx1"/>
                          </a:solidFill>
                          <a:effectLst/>
                          <a:latin typeface="Times New Roman"/>
                          <a:ea typeface="Times New Roman"/>
                          <a:cs typeface="Times New Roman"/>
                        </a:rPr>
                        <a:t>Пополнение развивающей предметно-пространственной среды</a:t>
                      </a:r>
                      <a:endParaRPr lang="ru-RU" sz="110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dirty="0">
                          <a:solidFill>
                            <a:schemeClr val="tx1"/>
                          </a:solidFill>
                          <a:effectLst/>
                          <a:latin typeface="Times New Roman"/>
                          <a:ea typeface="Times New Roman"/>
                          <a:cs typeface="Times New Roman"/>
                        </a:rPr>
                        <a:t>Сохранность оборудования и дидактических материалов</a:t>
                      </a:r>
                      <a:endParaRPr lang="ru-RU" sz="1100" dirty="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dirty="0">
                          <a:solidFill>
                            <a:schemeClr val="tx1"/>
                          </a:solidFill>
                          <a:effectLst/>
                          <a:latin typeface="Times New Roman"/>
                          <a:ea typeface="Times New Roman"/>
                          <a:cs typeface="Times New Roman"/>
                        </a:rPr>
                        <a:t>Участие педагога в общественной деятельности</a:t>
                      </a:r>
                      <a:endParaRPr lang="ru-RU" sz="1100" dirty="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dirty="0">
                          <a:solidFill>
                            <a:schemeClr val="tx1"/>
                          </a:solidFill>
                          <a:effectLst/>
                          <a:latin typeface="Times New Roman"/>
                          <a:ea typeface="Times New Roman"/>
                          <a:cs typeface="Times New Roman"/>
                        </a:rPr>
                        <a:t>Общее количество баллов (1 балл за присутствие показателя)</a:t>
                      </a:r>
                      <a:endParaRPr lang="ru-RU" sz="1100" dirty="0">
                        <a:solidFill>
                          <a:schemeClr val="tx1"/>
                        </a:solidFill>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spcAft>
                          <a:spcPts val="0"/>
                        </a:spcAft>
                      </a:pPr>
                      <a:r>
                        <a:rPr lang="ru-RU" sz="800" b="1" dirty="0">
                          <a:solidFill>
                            <a:schemeClr val="tx1"/>
                          </a:solidFill>
                          <a:effectLst/>
                          <a:latin typeface="Times New Roman"/>
                          <a:ea typeface="Times New Roman"/>
                          <a:cs typeface="Times New Roman"/>
                        </a:rPr>
                        <a:t>ПРОЦЕНТ ЭФФЕКТИВНОСТИ </a:t>
                      </a:r>
                      <a:r>
                        <a:rPr lang="ru-RU" sz="800" b="1" dirty="0" smtClean="0">
                          <a:solidFill>
                            <a:schemeClr val="tx1"/>
                          </a:solidFill>
                          <a:effectLst/>
                          <a:latin typeface="Times New Roman"/>
                          <a:ea typeface="Times New Roman"/>
                          <a:cs typeface="Times New Roman"/>
                        </a:rPr>
                        <a:t> ДЕЯТЕЛЬНОСТИ </a:t>
                      </a:r>
                      <a:r>
                        <a:rPr lang="ru-RU" sz="800" b="1" dirty="0">
                          <a:solidFill>
                            <a:schemeClr val="tx1"/>
                          </a:solidFill>
                          <a:effectLst/>
                          <a:latin typeface="Times New Roman"/>
                          <a:ea typeface="Times New Roman"/>
                          <a:cs typeface="Times New Roman"/>
                        </a:rPr>
                        <a:t>ПЕДАГОГА</a:t>
                      </a:r>
                      <a:endParaRPr lang="ru-RU" sz="1100" dirty="0">
                        <a:solidFill>
                          <a:schemeClr val="tx1"/>
                        </a:solidFill>
                        <a:effectLst/>
                        <a:latin typeface="Times New Roman"/>
                        <a:ea typeface="Calibri"/>
                        <a:cs typeface="Times New Roman"/>
                      </a:endParaRPr>
                    </a:p>
                  </a:txBody>
                  <a:tcPr marL="56324" marR="56324"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060563">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spcAft>
                          <a:spcPts val="0"/>
                        </a:spcAft>
                      </a:pPr>
                      <a:r>
                        <a:rPr lang="ru-RU" sz="800" dirty="0">
                          <a:solidFill>
                            <a:srgbClr val="000000"/>
                          </a:solidFill>
                          <a:effectLst/>
                          <a:latin typeface="Times New Roman"/>
                          <a:ea typeface="Times New Roman"/>
                          <a:cs typeface="Times New Roman"/>
                        </a:rPr>
                        <a:t>ОУ</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Муниципальный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Региональный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Федеральный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Международный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ru-RU"/>
                    </a:p>
                  </a:txBody>
                  <a:tcPr/>
                </a:tc>
                <a:tc>
                  <a:txBody>
                    <a:bodyPr/>
                    <a:lstStyle/>
                    <a:p>
                      <a:pPr algn="ctr">
                        <a:spcAft>
                          <a:spcPts val="0"/>
                        </a:spcAft>
                      </a:pPr>
                      <a:r>
                        <a:rPr lang="ru-RU" sz="800" dirty="0">
                          <a:solidFill>
                            <a:srgbClr val="000000"/>
                          </a:solidFill>
                          <a:effectLst/>
                          <a:latin typeface="Times New Roman"/>
                          <a:ea typeface="Times New Roman"/>
                          <a:cs typeface="Times New Roman"/>
                        </a:rPr>
                        <a:t>ОУ</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Муниципальный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Региональный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Федеральный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Международный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ОУ</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Муниципальный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Региональный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Федеральный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800" dirty="0">
                          <a:solidFill>
                            <a:srgbClr val="000000"/>
                          </a:solidFill>
                          <a:effectLst/>
                          <a:latin typeface="Times New Roman"/>
                          <a:ea typeface="Times New Roman"/>
                          <a:cs typeface="Times New Roman"/>
                        </a:rPr>
                        <a:t>Международный</a:t>
                      </a:r>
                      <a:endParaRPr lang="ru-RU" sz="1100" dirty="0">
                        <a:effectLst/>
                        <a:latin typeface="Times New Roman"/>
                        <a:ea typeface="Calibri"/>
                        <a:cs typeface="Times New Roman"/>
                      </a:endParaRPr>
                    </a:p>
                  </a:txBody>
                  <a:tcPr marL="56324" marR="5632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val="10001"/>
                  </a:ext>
                </a:extLst>
              </a:tr>
              <a:tr h="504056">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75%</a:t>
                      </a:r>
                      <a:endParaRPr lang="ru-RU" sz="1100" b="1" dirty="0">
                        <a:effectLst/>
                        <a:latin typeface="Times New Roman"/>
                        <a:ea typeface="Calibri"/>
                        <a:cs typeface="Times New Roman"/>
                      </a:endParaRPr>
                    </a:p>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15%</a:t>
                      </a:r>
                      <a:endParaRPr lang="ru-RU" sz="1100" b="1" dirty="0">
                        <a:effectLst/>
                        <a:latin typeface="Times New Roman"/>
                        <a:ea typeface="Calibri"/>
                        <a:cs typeface="Times New Roman"/>
                      </a:endParaRPr>
                    </a:p>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a:solidFill>
                            <a:srgbClr val="000000"/>
                          </a:solidFill>
                          <a:effectLst/>
                          <a:latin typeface="Times New Roman"/>
                          <a:ea typeface="Times New Roman"/>
                          <a:cs typeface="Times New Roman"/>
                        </a:rPr>
                        <a:t>1</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a:solidFill>
                            <a:srgbClr val="000000"/>
                          </a:solidFill>
                          <a:effectLst/>
                          <a:latin typeface="Times New Roman"/>
                          <a:ea typeface="Times New Roman"/>
                          <a:cs typeface="Times New Roman"/>
                        </a:rPr>
                        <a:t>1</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14</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46</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04056">
                <a:tc>
                  <a:txBody>
                    <a:bodyPr/>
                    <a:lstStyle/>
                    <a:p>
                      <a:pPr algn="ctr">
                        <a:spcAft>
                          <a:spcPts val="0"/>
                        </a:spcAft>
                      </a:pPr>
                      <a:r>
                        <a:rPr lang="ru-RU" sz="700" b="1">
                          <a:solidFill>
                            <a:srgbClr val="000000"/>
                          </a:solidFill>
                          <a:effectLst/>
                          <a:latin typeface="Times New Roman"/>
                          <a:ea typeface="Times New Roman"/>
                          <a:cs typeface="Times New Roman"/>
                        </a:rPr>
                        <a:t>2</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700" b="1">
                          <a:solidFill>
                            <a:srgbClr val="000000"/>
                          </a:solidFill>
                          <a:effectLst/>
                          <a:latin typeface="Times New Roman"/>
                          <a:ea typeface="Times New Roman"/>
                          <a:cs typeface="Times New Roman"/>
                        </a:rPr>
                        <a:t>1</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a:solidFill>
                            <a:srgbClr val="000000"/>
                          </a:solidFill>
                          <a:effectLst/>
                          <a:latin typeface="Times New Roman"/>
                          <a:ea typeface="Times New Roman"/>
                          <a:cs typeface="Times New Roman"/>
                        </a:rPr>
                        <a:t>С</a:t>
                      </a:r>
                      <a:endParaRPr lang="ru-RU" sz="1100" b="1">
                        <a:effectLst/>
                        <a:latin typeface="Times New Roman"/>
                        <a:ea typeface="Calibri"/>
                        <a:cs typeface="Times New Roman"/>
                      </a:endParaRPr>
                    </a:p>
                    <a:p>
                      <a:pPr algn="ctr">
                        <a:spcAft>
                          <a:spcPts val="0"/>
                        </a:spcAft>
                      </a:pPr>
                      <a:r>
                        <a:rPr lang="ru-RU" sz="700" b="1">
                          <a:solidFill>
                            <a:srgbClr val="000000"/>
                          </a:solidFill>
                          <a:effectLst/>
                          <a:latin typeface="Times New Roman"/>
                          <a:ea typeface="Times New Roman"/>
                          <a:cs typeface="Times New Roman"/>
                        </a:rPr>
                        <a:t>1</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80%</a:t>
                      </a:r>
                      <a:endParaRPr lang="ru-RU" sz="1100" b="1" dirty="0">
                        <a:effectLst/>
                        <a:latin typeface="Times New Roman"/>
                        <a:ea typeface="Calibri"/>
                        <a:cs typeface="Times New Roman"/>
                      </a:endParaRPr>
                    </a:p>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25%</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a:solidFill>
                            <a:srgbClr val="000000"/>
                          </a:solidFill>
                          <a:effectLst/>
                          <a:latin typeface="Times New Roman"/>
                          <a:ea typeface="Times New Roman"/>
                          <a:cs typeface="Times New Roman"/>
                        </a:rPr>
                        <a:t> </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a:solidFill>
                            <a:srgbClr val="000000"/>
                          </a:solidFill>
                          <a:effectLst/>
                          <a:latin typeface="Times New Roman"/>
                          <a:ea typeface="Times New Roman"/>
                          <a:cs typeface="Times New Roman"/>
                        </a:rPr>
                        <a:t> </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a:solidFill>
                            <a:srgbClr val="000000"/>
                          </a:solidFill>
                          <a:effectLst/>
                          <a:latin typeface="Times New Roman"/>
                          <a:ea typeface="Times New Roman"/>
                          <a:cs typeface="Times New Roman"/>
                        </a:rPr>
                        <a:t> </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a:solidFill>
                            <a:srgbClr val="000000"/>
                          </a:solidFill>
                          <a:effectLst/>
                          <a:latin typeface="Times New Roman"/>
                          <a:ea typeface="Times New Roman"/>
                          <a:cs typeface="Times New Roman"/>
                        </a:rPr>
                        <a:t>1</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a:solidFill>
                            <a:srgbClr val="000000"/>
                          </a:solidFill>
                          <a:effectLst/>
                          <a:latin typeface="Times New Roman"/>
                          <a:ea typeface="Times New Roman"/>
                          <a:cs typeface="Times New Roman"/>
                        </a:rPr>
                        <a:t> </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a:solidFill>
                            <a:srgbClr val="000000"/>
                          </a:solidFill>
                          <a:effectLst/>
                          <a:latin typeface="Times New Roman"/>
                          <a:ea typeface="Times New Roman"/>
                          <a:cs typeface="Times New Roman"/>
                        </a:rPr>
                        <a:t> </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a:solidFill>
                            <a:srgbClr val="000000"/>
                          </a:solidFill>
                          <a:effectLst/>
                          <a:latin typeface="Times New Roman"/>
                          <a:ea typeface="Times New Roman"/>
                          <a:cs typeface="Times New Roman"/>
                        </a:rPr>
                        <a:t> </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a:solidFill>
                            <a:srgbClr val="000000"/>
                          </a:solidFill>
                          <a:effectLst/>
                          <a:latin typeface="Times New Roman"/>
                          <a:ea typeface="Times New Roman"/>
                          <a:cs typeface="Times New Roman"/>
                        </a:rPr>
                        <a:t> </a:t>
                      </a:r>
                      <a:endParaRPr lang="ru-RU" sz="1100" b="1">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 </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rgbClr val="000000"/>
                          </a:solidFill>
                          <a:effectLst/>
                          <a:latin typeface="Times New Roman"/>
                          <a:ea typeface="Times New Roman"/>
                          <a:cs typeface="Times New Roman"/>
                        </a:rPr>
                        <a:t>1</a:t>
                      </a:r>
                      <a:endParaRPr lang="ru-RU" sz="1100" b="1" dirty="0">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spcAft>
                          <a:spcPts val="0"/>
                        </a:spcAft>
                      </a:pPr>
                      <a:r>
                        <a:rPr lang="ru-RU" sz="700" b="1" dirty="0">
                          <a:solidFill>
                            <a:schemeClr val="tx1"/>
                          </a:solidFill>
                          <a:effectLst/>
                          <a:latin typeface="Times New Roman"/>
                          <a:ea typeface="Times New Roman"/>
                          <a:cs typeface="Times New Roman"/>
                        </a:rPr>
                        <a:t>9</a:t>
                      </a:r>
                      <a:endParaRPr lang="ru-RU" sz="1100" b="1" dirty="0">
                        <a:solidFill>
                          <a:schemeClr val="tx1"/>
                        </a:solidFill>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700" b="1" dirty="0">
                          <a:solidFill>
                            <a:schemeClr val="tx1"/>
                          </a:solidFill>
                          <a:effectLst/>
                          <a:latin typeface="Times New Roman"/>
                          <a:ea typeface="Times New Roman"/>
                          <a:cs typeface="Times New Roman"/>
                        </a:rPr>
                        <a:t>16</a:t>
                      </a:r>
                      <a:endParaRPr lang="ru-RU" sz="1100" b="1" dirty="0">
                        <a:solidFill>
                          <a:schemeClr val="tx1"/>
                        </a:solidFill>
                        <a:effectLst/>
                        <a:latin typeface="Times New Roman"/>
                        <a:ea typeface="Calibri"/>
                        <a:cs typeface="Times New Roman"/>
                      </a:endParaRPr>
                    </a:p>
                  </a:txBody>
                  <a:tcPr marL="56324" marR="563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434185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610340" y="266432"/>
            <a:ext cx="648072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Comic Sans MS" panose="030F0702030302020204" pitchFamily="66" charset="0"/>
              </a:rPr>
              <a:t>ДОЛЖНО БЫТЬ ИНТЕРЕСНО</a:t>
            </a:r>
            <a:endParaRPr lang="ru-RU" sz="2800" b="1" dirty="0">
              <a:solidFill>
                <a:schemeClr val="tx1"/>
              </a:solidFill>
            </a:endParaRPr>
          </a:p>
        </p:txBody>
      </p:sp>
      <p:sp>
        <p:nvSpPr>
          <p:cNvPr id="5" name="Прямоугольник 4"/>
          <p:cNvSpPr/>
          <p:nvPr/>
        </p:nvSpPr>
        <p:spPr>
          <a:xfrm>
            <a:off x="1628056" y="1191056"/>
            <a:ext cx="648072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ДОЛЖНО БЫТЬ ПОНЯТНО</a:t>
            </a:r>
            <a:endParaRPr lang="ru-RU" sz="3600" b="1" dirty="0">
              <a:solidFill>
                <a:schemeClr val="tx1"/>
              </a:solidFill>
            </a:endParaRPr>
          </a:p>
        </p:txBody>
      </p:sp>
      <p:sp>
        <p:nvSpPr>
          <p:cNvPr id="6" name="Прямоугольник 5"/>
          <p:cNvSpPr/>
          <p:nvPr/>
        </p:nvSpPr>
        <p:spPr>
          <a:xfrm>
            <a:off x="1637160" y="2220300"/>
            <a:ext cx="648072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chemeClr val="tx1"/>
                </a:solidFill>
                <a:latin typeface="Comic Sans MS" panose="030F0702030302020204" pitchFamily="66" charset="0"/>
              </a:rPr>
              <a:t>ДОЛЖНО БЫТЬ ПОСИЛЬНО</a:t>
            </a:r>
            <a:endParaRPr lang="ru-RU" sz="3200" dirty="0">
              <a:solidFill>
                <a:schemeClr val="tx1"/>
              </a:solidFill>
              <a:latin typeface="Comic Sans MS" panose="030F0702030302020204" pitchFamily="66" charset="0"/>
            </a:endParaRPr>
          </a:p>
        </p:txBody>
      </p:sp>
      <p:sp>
        <p:nvSpPr>
          <p:cNvPr id="7" name="Прямоугольник 6"/>
          <p:cNvSpPr/>
          <p:nvPr/>
        </p:nvSpPr>
        <p:spPr>
          <a:xfrm>
            <a:off x="1610340" y="3212976"/>
            <a:ext cx="648072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Comic Sans MS" panose="030F0702030302020204" pitchFamily="66" charset="0"/>
              </a:rPr>
              <a:t>ДОЛЖНО БЫТЬ РЕЗУЛЬ</a:t>
            </a:r>
            <a:r>
              <a:rPr lang="ru-RU" sz="2800" dirty="0" smtClean="0">
                <a:solidFill>
                  <a:schemeClr val="tx1"/>
                </a:solidFill>
                <a:latin typeface="Comic Sans MS" panose="030F0702030302020204" pitchFamily="66" charset="0"/>
              </a:rPr>
              <a:t>ТАТИВНО</a:t>
            </a:r>
            <a:endParaRPr lang="ru-RU" sz="2800" dirty="0">
              <a:solidFill>
                <a:schemeClr val="tx1"/>
              </a:solidFill>
              <a:latin typeface="Comic Sans MS" panose="030F0702030302020204" pitchFamily="66" charset="0"/>
            </a:endParaRPr>
          </a:p>
        </p:txBody>
      </p:sp>
      <p:sp>
        <p:nvSpPr>
          <p:cNvPr id="8" name="Прямоугольник 7"/>
          <p:cNvSpPr/>
          <p:nvPr/>
        </p:nvSpPr>
        <p:spPr>
          <a:xfrm>
            <a:off x="1610340" y="4077072"/>
            <a:ext cx="6516152"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latin typeface="Comic Sans MS" panose="030F0702030302020204" pitchFamily="66" charset="0"/>
              </a:rPr>
              <a:t>ДОЛЖЕН ВЛАДЕТЬ ОПРЕДЕЛЕННОЙ БАЗОЙ ЗНАНИЙ</a:t>
            </a:r>
            <a:endParaRPr lang="ru-RU" sz="2800" dirty="0">
              <a:solidFill>
                <a:schemeClr val="tx1"/>
              </a:solidFill>
              <a:latin typeface="Comic Sans MS" panose="030F0702030302020204" pitchFamily="66" charset="0"/>
            </a:endParaRPr>
          </a:p>
        </p:txBody>
      </p:sp>
      <p:sp>
        <p:nvSpPr>
          <p:cNvPr id="9" name="Прямоугольник 8"/>
          <p:cNvSpPr/>
          <p:nvPr/>
        </p:nvSpPr>
        <p:spPr>
          <a:xfrm>
            <a:off x="1628056" y="5337212"/>
            <a:ext cx="6480720" cy="10441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Comic Sans MS" panose="030F0702030302020204" pitchFamily="66" charset="0"/>
              </a:rPr>
              <a:t>ДОЛЖНЫ БЫТЬ СОЗДАНЫ ОПРЕДЕЛЕННЫЕ УСЛОВИЯ</a:t>
            </a:r>
            <a:r>
              <a:rPr lang="ru-RU" sz="2400" dirty="0" smtClean="0">
                <a:latin typeface="Comic Sans MS" panose="030F0702030302020204" pitchFamily="66" charset="0"/>
              </a:rPr>
              <a:t>.</a:t>
            </a:r>
            <a:endParaRPr lang="ru-RU" sz="2400" dirty="0">
              <a:latin typeface="Comic Sans MS" panose="030F0702030302020204" pitchFamily="66" charset="0"/>
            </a:endParaRPr>
          </a:p>
        </p:txBody>
      </p:sp>
    </p:spTree>
    <p:extLst>
      <p:ext uri="{BB962C8B-B14F-4D97-AF65-F5344CB8AC3E}">
        <p14:creationId xmlns:p14="http://schemas.microsoft.com/office/powerpoint/2010/main" val="3731632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34839" y="728774"/>
            <a:ext cx="6120680" cy="16561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chemeClr val="tx1"/>
                </a:solidFill>
                <a:latin typeface="Comic Sans MS" panose="030F0702030302020204" pitchFamily="66" charset="0"/>
              </a:rPr>
              <a:t>ДЕЯТЕЛЬНОСТЬ ПЕДАГОГА</a:t>
            </a:r>
            <a:endParaRPr lang="ru-RU" sz="4000" dirty="0">
              <a:solidFill>
                <a:schemeClr val="tx1"/>
              </a:solidFill>
              <a:latin typeface="Comic Sans MS" panose="030F0702030302020204" pitchFamily="66" charset="0"/>
            </a:endParaRPr>
          </a:p>
        </p:txBody>
      </p:sp>
      <p:sp>
        <p:nvSpPr>
          <p:cNvPr id="5" name="Прямоугольник 4"/>
          <p:cNvSpPr/>
          <p:nvPr/>
        </p:nvSpPr>
        <p:spPr>
          <a:xfrm>
            <a:off x="1640356" y="4187613"/>
            <a:ext cx="6264696" cy="1584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chemeClr val="tx1"/>
                </a:solidFill>
                <a:latin typeface="Comic Sans MS" panose="030F0702030302020204" pitchFamily="66" charset="0"/>
              </a:rPr>
              <a:t>НОРМАТИВНЫЕ ДОКУМЕНТЫ</a:t>
            </a:r>
            <a:endParaRPr lang="ru-RU" sz="4000" dirty="0">
              <a:solidFill>
                <a:schemeClr val="tx1"/>
              </a:solidFill>
              <a:latin typeface="Comic Sans MS" panose="030F0702030302020204" pitchFamily="66" charset="0"/>
            </a:endParaRPr>
          </a:p>
        </p:txBody>
      </p:sp>
      <p:sp>
        <p:nvSpPr>
          <p:cNvPr id="6" name="Стрелка вниз 5"/>
          <p:cNvSpPr/>
          <p:nvPr/>
        </p:nvSpPr>
        <p:spPr>
          <a:xfrm>
            <a:off x="4517994" y="2708920"/>
            <a:ext cx="612068" cy="11521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Заголовок 1"/>
          <p:cNvSpPr txBox="1">
            <a:spLocks/>
          </p:cNvSpPr>
          <p:nvPr/>
        </p:nvSpPr>
        <p:spPr>
          <a:xfrm>
            <a:off x="683568" y="404813"/>
            <a:ext cx="7546032" cy="230410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4000" smtClean="0">
                <a:latin typeface="Comic Sans MS" panose="030F0702030302020204" pitchFamily="66" charset="0"/>
              </a:rPr>
              <a:t> </a:t>
            </a:r>
            <a:endParaRPr lang="ru-RU" sz="4000" dirty="0">
              <a:latin typeface="Comic Sans MS" panose="030F0702030302020204" pitchFamily="66" charset="0"/>
            </a:endParaRPr>
          </a:p>
        </p:txBody>
      </p:sp>
    </p:spTree>
    <p:extLst>
      <p:ext uri="{BB962C8B-B14F-4D97-AF65-F5344CB8AC3E}">
        <p14:creationId xmlns:p14="http://schemas.microsoft.com/office/powerpoint/2010/main" val="40789787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83568" y="728774"/>
            <a:ext cx="7992888" cy="28442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a:solidFill>
                  <a:schemeClr val="tx1"/>
                </a:solidFill>
                <a:latin typeface="Comic Sans MS" panose="030F0702030302020204" pitchFamily="66" charset="0"/>
              </a:rPr>
              <a:t>Педагогические работники обязаны</a:t>
            </a:r>
            <a:r>
              <a:rPr lang="ru-RU" sz="4000" b="1" dirty="0" smtClean="0">
                <a:solidFill>
                  <a:schemeClr val="tx1"/>
                </a:solidFill>
                <a:latin typeface="Comic Sans MS" panose="030F0702030302020204" pitchFamily="66" charset="0"/>
              </a:rPr>
              <a:t>:  </a:t>
            </a:r>
            <a:r>
              <a:rPr lang="ru-RU" sz="4000" b="1" dirty="0">
                <a:solidFill>
                  <a:schemeClr val="tx1"/>
                </a:solidFill>
                <a:latin typeface="Comic Sans MS" panose="030F0702030302020204" pitchFamily="66" charset="0"/>
              </a:rPr>
              <a:t>осуществлять свою деятельность на высоком профессиональном уровне</a:t>
            </a:r>
            <a:endParaRPr lang="ru-RU" sz="4000" b="1" u="sng" dirty="0">
              <a:solidFill>
                <a:schemeClr val="tx1"/>
              </a:solidFill>
              <a:latin typeface="Comic Sans MS" panose="030F0702030302020204" pitchFamily="66" charset="0"/>
            </a:endParaRPr>
          </a:p>
        </p:txBody>
      </p:sp>
      <p:sp>
        <p:nvSpPr>
          <p:cNvPr id="5" name="Прямоугольник 4"/>
          <p:cNvSpPr/>
          <p:nvPr/>
        </p:nvSpPr>
        <p:spPr>
          <a:xfrm>
            <a:off x="827584" y="3933056"/>
            <a:ext cx="7848872" cy="23762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u="sng" dirty="0" smtClean="0">
                <a:solidFill>
                  <a:schemeClr val="tx1"/>
                </a:solidFill>
                <a:latin typeface="Comic Sans MS" panose="030F0702030302020204" pitchFamily="66" charset="0"/>
              </a:rPr>
              <a:t>СТАТЬЯ 48</a:t>
            </a:r>
            <a:r>
              <a:rPr lang="ru-RU" sz="4000" b="1" dirty="0" smtClean="0">
                <a:solidFill>
                  <a:schemeClr val="tx1"/>
                </a:solidFill>
                <a:latin typeface="Comic Sans MS" panose="030F0702030302020204" pitchFamily="66" charset="0"/>
              </a:rPr>
              <a:t> Федеральный </a:t>
            </a:r>
            <a:r>
              <a:rPr lang="ru-RU" sz="4000" b="1" dirty="0">
                <a:solidFill>
                  <a:schemeClr val="tx1"/>
                </a:solidFill>
                <a:latin typeface="Comic Sans MS" panose="030F0702030302020204" pitchFamily="66" charset="0"/>
              </a:rPr>
              <a:t>Закон «Об образовании в Российской Федерации»</a:t>
            </a:r>
          </a:p>
        </p:txBody>
      </p:sp>
      <p:sp>
        <p:nvSpPr>
          <p:cNvPr id="7" name="Заголовок 1"/>
          <p:cNvSpPr txBox="1">
            <a:spLocks/>
          </p:cNvSpPr>
          <p:nvPr/>
        </p:nvSpPr>
        <p:spPr>
          <a:xfrm>
            <a:off x="683568" y="404813"/>
            <a:ext cx="7546032" cy="230410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4000" smtClean="0">
                <a:latin typeface="Comic Sans MS" panose="030F0702030302020204" pitchFamily="66" charset="0"/>
              </a:rPr>
              <a:t> </a:t>
            </a:r>
            <a:endParaRPr lang="ru-RU" sz="4000" dirty="0">
              <a:latin typeface="Comic Sans MS" panose="030F0702030302020204" pitchFamily="66" charset="0"/>
            </a:endParaRPr>
          </a:p>
        </p:txBody>
      </p:sp>
    </p:spTree>
    <p:extLst>
      <p:ext uri="{BB962C8B-B14F-4D97-AF65-F5344CB8AC3E}">
        <p14:creationId xmlns:p14="http://schemas.microsoft.com/office/powerpoint/2010/main" val="20561387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476672"/>
            <a:ext cx="7704856" cy="18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chemeClr val="tx1"/>
                </a:solidFill>
                <a:latin typeface="Comic Sans MS" panose="030F0702030302020204" pitchFamily="66" charset="0"/>
              </a:rPr>
              <a:t>ПРОФЕССИОНАЛЬНЫЙ СТАНДАРТ</a:t>
            </a:r>
          </a:p>
          <a:p>
            <a:pPr algn="ctr"/>
            <a:r>
              <a:rPr lang="ru-RU" sz="3200" dirty="0" smtClean="0">
                <a:solidFill>
                  <a:schemeClr val="tx1"/>
                </a:solidFill>
                <a:latin typeface="Comic Sans MS" panose="030F0702030302020204" pitchFamily="66" charset="0"/>
              </a:rPr>
              <a:t> УСТАНАВЛИВАЕТ ТРЕБОВАНИЯ</a:t>
            </a:r>
            <a:endParaRPr lang="ru-RU" sz="3200" dirty="0">
              <a:solidFill>
                <a:schemeClr val="tx1"/>
              </a:solidFill>
            </a:endParaRPr>
          </a:p>
        </p:txBody>
      </p:sp>
      <p:sp>
        <p:nvSpPr>
          <p:cNvPr id="3" name="Прямоугольник 2"/>
          <p:cNvSpPr/>
          <p:nvPr/>
        </p:nvSpPr>
        <p:spPr>
          <a:xfrm>
            <a:off x="899592" y="3933056"/>
            <a:ext cx="3384376" cy="1584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latin typeface="Comic Sans MS" panose="030F0702030302020204" pitchFamily="66" charset="0"/>
              </a:rPr>
              <a:t>К ОБРАЗОВАНИЮ</a:t>
            </a:r>
            <a:endParaRPr lang="ru-RU" sz="2800" dirty="0">
              <a:solidFill>
                <a:schemeClr val="tx1"/>
              </a:solidFill>
            </a:endParaRPr>
          </a:p>
        </p:txBody>
      </p:sp>
      <p:sp>
        <p:nvSpPr>
          <p:cNvPr id="4" name="Прямоугольник 3"/>
          <p:cNvSpPr/>
          <p:nvPr/>
        </p:nvSpPr>
        <p:spPr>
          <a:xfrm>
            <a:off x="5076056" y="3933056"/>
            <a:ext cx="3384376" cy="1584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chemeClr val="tx1"/>
                </a:solidFill>
                <a:latin typeface="Comic Sans MS" panose="030F0702030302020204" pitchFamily="66" charset="0"/>
              </a:rPr>
              <a:t>ФУНКЦИЯМ ПЕДАГОГА</a:t>
            </a:r>
            <a:endParaRPr lang="ru-RU" sz="3200" dirty="0">
              <a:solidFill>
                <a:schemeClr val="tx1"/>
              </a:solidFill>
              <a:latin typeface="Comic Sans MS" panose="030F0702030302020204" pitchFamily="66" charset="0"/>
            </a:endParaRPr>
          </a:p>
        </p:txBody>
      </p:sp>
      <p:sp>
        <p:nvSpPr>
          <p:cNvPr id="5" name="Стрелка вниз 4"/>
          <p:cNvSpPr/>
          <p:nvPr/>
        </p:nvSpPr>
        <p:spPr>
          <a:xfrm>
            <a:off x="2915816" y="2420888"/>
            <a:ext cx="720080" cy="12961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трелка вниз 5"/>
          <p:cNvSpPr/>
          <p:nvPr/>
        </p:nvSpPr>
        <p:spPr>
          <a:xfrm>
            <a:off x="5713717" y="2404500"/>
            <a:ext cx="720080" cy="12961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845524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600" y="476672"/>
            <a:ext cx="7488832" cy="1584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a:solidFill>
                  <a:schemeClr val="tx1"/>
                </a:solidFill>
                <a:latin typeface="Comic Sans MS" panose="030F0702030302020204" pitchFamily="66" charset="0"/>
              </a:rPr>
              <a:t>КОМПЕТЕНЦИИ ПЕДАГОГА</a:t>
            </a:r>
            <a:endParaRPr lang="ru-RU" sz="4000" dirty="0">
              <a:solidFill>
                <a:schemeClr val="tx1"/>
              </a:solidFill>
            </a:endParaRPr>
          </a:p>
        </p:txBody>
      </p:sp>
      <p:sp>
        <p:nvSpPr>
          <p:cNvPr id="3" name="Прямоугольник 2"/>
          <p:cNvSpPr/>
          <p:nvPr/>
        </p:nvSpPr>
        <p:spPr>
          <a:xfrm>
            <a:off x="323528" y="2708920"/>
            <a:ext cx="3600400" cy="16561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tx1"/>
                </a:solidFill>
                <a:latin typeface="Comic Sans MS" panose="030F0702030302020204" pitchFamily="66" charset="0"/>
              </a:rPr>
              <a:t>ПРОФЕССИОНАЛЬНО </a:t>
            </a:r>
            <a:r>
              <a:rPr lang="ru-RU" sz="2000" dirty="0" smtClean="0">
                <a:solidFill>
                  <a:schemeClr val="tx1"/>
                </a:solidFill>
                <a:latin typeface="Comic Sans MS" panose="030F0702030302020204" pitchFamily="66" charset="0"/>
              </a:rPr>
              <a:t>ЗНАЧИМЫЕ УСТАНОВКИ </a:t>
            </a:r>
            <a:r>
              <a:rPr lang="ru-RU" sz="2000" dirty="0">
                <a:solidFill>
                  <a:schemeClr val="tx1"/>
                </a:solidFill>
                <a:latin typeface="Comic Sans MS" panose="030F0702030302020204" pitchFamily="66" charset="0"/>
              </a:rPr>
              <a:t>И </a:t>
            </a:r>
            <a:r>
              <a:rPr lang="ru-RU" sz="2000" dirty="0" smtClean="0">
                <a:solidFill>
                  <a:schemeClr val="tx1"/>
                </a:solidFill>
                <a:latin typeface="Comic Sans MS" panose="030F0702030302020204" pitchFamily="66" charset="0"/>
              </a:rPr>
              <a:t>ЛИЧНОСТНЫЕ КАЧЕСТВА</a:t>
            </a:r>
            <a:endParaRPr lang="ru-RU" sz="2000" dirty="0"/>
          </a:p>
        </p:txBody>
      </p:sp>
      <p:sp>
        <p:nvSpPr>
          <p:cNvPr id="4" name="Прямоугольник 3"/>
          <p:cNvSpPr/>
          <p:nvPr/>
        </p:nvSpPr>
        <p:spPr>
          <a:xfrm>
            <a:off x="2699792" y="4653136"/>
            <a:ext cx="3888431" cy="16561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Comic Sans MS" panose="030F0702030302020204" pitchFamily="66" charset="0"/>
              </a:rPr>
              <a:t>ПРОФЕССИОНАЛЬНЫЕ УМЕНИЯ </a:t>
            </a:r>
            <a:r>
              <a:rPr lang="ru-RU" sz="2400" dirty="0">
                <a:solidFill>
                  <a:schemeClr val="tx1"/>
                </a:solidFill>
                <a:latin typeface="Comic Sans MS" panose="030F0702030302020204" pitchFamily="66" charset="0"/>
              </a:rPr>
              <a:t>И </a:t>
            </a:r>
            <a:r>
              <a:rPr lang="ru-RU" sz="2400" dirty="0" smtClean="0">
                <a:solidFill>
                  <a:schemeClr val="tx1"/>
                </a:solidFill>
                <a:latin typeface="Comic Sans MS" panose="030F0702030302020204" pitchFamily="66" charset="0"/>
              </a:rPr>
              <a:t>НАВЫКОВИ</a:t>
            </a:r>
            <a:endParaRPr lang="ru-RU" sz="2400" dirty="0"/>
          </a:p>
        </p:txBody>
      </p:sp>
      <p:sp>
        <p:nvSpPr>
          <p:cNvPr id="5" name="Прямоугольник 4"/>
          <p:cNvSpPr/>
          <p:nvPr/>
        </p:nvSpPr>
        <p:spPr>
          <a:xfrm>
            <a:off x="5364087" y="2708921"/>
            <a:ext cx="3536821" cy="1666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Comic Sans MS" panose="030F0702030302020204" pitchFamily="66" charset="0"/>
              </a:rPr>
              <a:t>ТЕОРЕТИЧЕСКИЕ ЗНАНИЯ</a:t>
            </a:r>
            <a:endParaRPr lang="ru-RU" sz="2400" dirty="0"/>
          </a:p>
        </p:txBody>
      </p:sp>
      <p:sp>
        <p:nvSpPr>
          <p:cNvPr id="6" name="Стрелка вниз 5"/>
          <p:cNvSpPr/>
          <p:nvPr/>
        </p:nvSpPr>
        <p:spPr>
          <a:xfrm>
            <a:off x="4427984" y="2492896"/>
            <a:ext cx="504056" cy="16561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низ 6"/>
          <p:cNvSpPr/>
          <p:nvPr/>
        </p:nvSpPr>
        <p:spPr>
          <a:xfrm>
            <a:off x="1943708" y="2227085"/>
            <a:ext cx="360040"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низ 7"/>
          <p:cNvSpPr/>
          <p:nvPr/>
        </p:nvSpPr>
        <p:spPr>
          <a:xfrm>
            <a:off x="7132497" y="2237049"/>
            <a:ext cx="360040"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666498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47664" y="332656"/>
            <a:ext cx="5904656" cy="1296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u="sng" dirty="0" smtClean="0">
                <a:solidFill>
                  <a:schemeClr val="tx1"/>
                </a:solidFill>
                <a:latin typeface="Comic Sans MS" panose="030F0702030302020204" pitchFamily="66" charset="0"/>
              </a:rPr>
              <a:t>СИСТЕМА ВОЗМОЖНОСТЕЙ ДЛЯ ЭФФЕКТИВНОГО  ЛИЧНОСТНОГО РАЗВИТИЯ И САМОРАЗВИТИЯ</a:t>
            </a:r>
            <a:endParaRPr lang="ru-RU" sz="2000" dirty="0">
              <a:solidFill>
                <a:schemeClr val="tx1"/>
              </a:solidFill>
            </a:endParaRPr>
          </a:p>
        </p:txBody>
      </p:sp>
      <p:sp>
        <p:nvSpPr>
          <p:cNvPr id="4" name="Прямоугольник 3"/>
          <p:cNvSpPr/>
          <p:nvPr/>
        </p:nvSpPr>
        <p:spPr>
          <a:xfrm>
            <a:off x="1538278" y="2060848"/>
            <a:ext cx="5904656"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u="sng" dirty="0">
                <a:solidFill>
                  <a:schemeClr val="tx1"/>
                </a:solidFill>
                <a:latin typeface="Comic Sans MS" panose="030F0702030302020204" pitchFamily="66" charset="0"/>
              </a:rPr>
              <a:t>РАЗВИВАЮЩАЯ ОБРАЗОВАТЕЛЬНАЯ СРЕДА</a:t>
            </a:r>
          </a:p>
        </p:txBody>
      </p:sp>
      <p:sp>
        <p:nvSpPr>
          <p:cNvPr id="5" name="Прямоугольник 4"/>
          <p:cNvSpPr/>
          <p:nvPr/>
        </p:nvSpPr>
        <p:spPr>
          <a:xfrm>
            <a:off x="611560" y="3789040"/>
            <a:ext cx="3879046" cy="1728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Comic Sans MS" panose="030F0702030302020204" pitchFamily="66" charset="0"/>
              </a:rPr>
              <a:t>Показатели, которые не влияют на установление квалификационной категории, но являются значимыми при оценке эффективности деятельности педагога</a:t>
            </a:r>
            <a:endParaRPr lang="ru-RU" dirty="0">
              <a:solidFill>
                <a:schemeClr val="tx1"/>
              </a:solidFill>
            </a:endParaRPr>
          </a:p>
        </p:txBody>
      </p:sp>
      <p:sp>
        <p:nvSpPr>
          <p:cNvPr id="6" name="Прямоугольник 5"/>
          <p:cNvSpPr/>
          <p:nvPr/>
        </p:nvSpPr>
        <p:spPr>
          <a:xfrm>
            <a:off x="4788024" y="3789040"/>
            <a:ext cx="3879046" cy="1728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Comic Sans MS" panose="030F0702030302020204" pitchFamily="66" charset="0"/>
              </a:rPr>
              <a:t>Показатели, которые влияют на установление квалификационной категории</a:t>
            </a:r>
            <a:endParaRPr lang="ru-RU" b="1" dirty="0">
              <a:solidFill>
                <a:schemeClr val="tx1"/>
              </a:solidFill>
            </a:endParaRPr>
          </a:p>
        </p:txBody>
      </p:sp>
      <p:sp>
        <p:nvSpPr>
          <p:cNvPr id="7" name="Стрелка вниз 6"/>
          <p:cNvSpPr/>
          <p:nvPr/>
        </p:nvSpPr>
        <p:spPr>
          <a:xfrm flipH="1">
            <a:off x="4462573" y="1669535"/>
            <a:ext cx="325450"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низ 7"/>
          <p:cNvSpPr/>
          <p:nvPr/>
        </p:nvSpPr>
        <p:spPr>
          <a:xfrm>
            <a:off x="2551083" y="3140968"/>
            <a:ext cx="364733"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низ 8"/>
          <p:cNvSpPr/>
          <p:nvPr/>
        </p:nvSpPr>
        <p:spPr>
          <a:xfrm>
            <a:off x="6228184" y="3140968"/>
            <a:ext cx="364733"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8397595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nvPr>
        </p:nvGraphicFramePr>
        <p:xfrm>
          <a:off x="1521279" y="1124746"/>
          <a:ext cx="6291081" cy="4359583"/>
        </p:xfrm>
        <a:graphic>
          <a:graphicData uri="http://schemas.openxmlformats.org/drawingml/2006/table">
            <a:tbl>
              <a:tblPr firstRow="1" firstCol="1" bandRow="1"/>
              <a:tblGrid>
                <a:gridCol w="3145212">
                  <a:extLst>
                    <a:ext uri="{9D8B030D-6E8A-4147-A177-3AD203B41FA5}">
                      <a16:colId xmlns:a16="http://schemas.microsoft.com/office/drawing/2014/main" val="20000"/>
                    </a:ext>
                  </a:extLst>
                </a:gridCol>
                <a:gridCol w="3145869">
                  <a:extLst>
                    <a:ext uri="{9D8B030D-6E8A-4147-A177-3AD203B41FA5}">
                      <a16:colId xmlns:a16="http://schemas.microsoft.com/office/drawing/2014/main" val="20001"/>
                    </a:ext>
                  </a:extLst>
                </a:gridCol>
              </a:tblGrid>
              <a:tr h="917978">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dirty="0" smtClean="0">
                          <a:effectLst/>
                          <a:latin typeface="Comic Sans MS"/>
                          <a:ea typeface="Times New Roman"/>
                          <a:cs typeface="Times New Roman"/>
                        </a:rPr>
                        <a:t>ЭТАПЫ </a:t>
                      </a:r>
                      <a:r>
                        <a:rPr lang="ru-RU" sz="2400" kern="1200" dirty="0" smtClean="0">
                          <a:solidFill>
                            <a:schemeClr val="tx1"/>
                          </a:solidFill>
                          <a:effectLst/>
                          <a:latin typeface="Comic Sans MS" panose="030F0702030302020204" pitchFamily="66" charset="0"/>
                          <a:ea typeface="+mn-ea"/>
                          <a:cs typeface="+mn-cs"/>
                        </a:rPr>
                        <a:t>ПЛАНИРОВАНИЯ ОБРАЗОВАТЕЛЬНОЙ СРЕДЫ</a:t>
                      </a:r>
                      <a:endParaRPr lang="ru-RU" sz="2400" dirty="0">
                        <a:effectLst/>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10000"/>
                  </a:ext>
                </a:extLst>
              </a:tr>
              <a:tr h="666196">
                <a:tc>
                  <a:txBody>
                    <a:bodyPr/>
                    <a:lstStyle/>
                    <a:p>
                      <a:pPr algn="l">
                        <a:spcAft>
                          <a:spcPts val="0"/>
                        </a:spcAft>
                      </a:pPr>
                      <a:endParaRPr lang="ru-RU" sz="1600" dirty="0">
                        <a:effectLst/>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rtl="0" eaLnBrk="1" fontAlgn="ctr" latinLnBrk="0" hangingPunct="1">
                        <a:spcBef>
                          <a:spcPts val="0"/>
                        </a:spcBef>
                        <a:spcAft>
                          <a:spcPts val="0"/>
                        </a:spcAft>
                      </a:pPr>
                      <a:r>
                        <a:rPr lang="ru-RU" sz="1600" b="1" i="0" u="none" strike="noStrike" kern="1200">
                          <a:solidFill>
                            <a:srgbClr val="FF0000"/>
                          </a:solidFill>
                          <a:effectLst/>
                          <a:latin typeface="Comic Sans MS"/>
                          <a:ea typeface="Times New Roman"/>
                          <a:cs typeface="Times New Roman"/>
                        </a:rPr>
                        <a:t>ОПРЕДЕЛЕНИЕ, ВЫБОР ПОКАЗАТЕЛЕЙ</a:t>
                      </a:r>
                      <a:endParaRPr lang="ru-RU" sz="1800" b="0" i="0" u="none" strike="noStrike">
                        <a:effectLst/>
                        <a:latin typeface="Arial"/>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10163">
                <a:tc>
                  <a:txBody>
                    <a:bodyPr/>
                    <a:lstStyle/>
                    <a:p>
                      <a:pPr algn="l">
                        <a:spcAft>
                          <a:spcPts val="0"/>
                        </a:spcAft>
                      </a:pPr>
                      <a:r>
                        <a:rPr lang="ru-RU" sz="1600" dirty="0">
                          <a:effectLst/>
                          <a:latin typeface="Comic Sans MS"/>
                          <a:ea typeface="Times New Roman"/>
                          <a:cs typeface="Times New Roman"/>
                        </a:rPr>
                        <a:t>ПЛАНИРОВАНИЕ</a:t>
                      </a:r>
                      <a:endParaRPr lang="ru-RU" sz="1600" dirty="0">
                        <a:effectLst/>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rtl="0" eaLnBrk="1" fontAlgn="ctr" latinLnBrk="0" hangingPunct="1">
                        <a:spcBef>
                          <a:spcPts val="0"/>
                        </a:spcBef>
                        <a:spcAft>
                          <a:spcPts val="0"/>
                        </a:spcAft>
                      </a:pPr>
                      <a:r>
                        <a:rPr lang="ru-RU" sz="1600" b="0" i="0" u="none" strike="noStrike" kern="1200" dirty="0">
                          <a:solidFill>
                            <a:srgbClr val="000000"/>
                          </a:solidFill>
                          <a:effectLst/>
                          <a:latin typeface="Comic Sans MS"/>
                          <a:ea typeface="Times New Roman"/>
                          <a:cs typeface="Times New Roman"/>
                        </a:rPr>
                        <a:t>ПЛАНИРОВАНИЕ</a:t>
                      </a:r>
                      <a:endParaRPr lang="ru-RU" sz="1800" b="0" i="0" u="none" strike="noStrike" dirty="0">
                        <a:effectLst/>
                        <a:latin typeface="Arial"/>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55082">
                <a:tc>
                  <a:txBody>
                    <a:bodyPr/>
                    <a:lstStyle/>
                    <a:p>
                      <a:pPr algn="l">
                        <a:spcAft>
                          <a:spcPts val="0"/>
                        </a:spcAft>
                      </a:pPr>
                      <a:r>
                        <a:rPr lang="ru-RU" sz="1600" dirty="0">
                          <a:effectLst/>
                          <a:latin typeface="Comic Sans MS"/>
                          <a:ea typeface="Times New Roman"/>
                          <a:cs typeface="Times New Roman"/>
                        </a:rPr>
                        <a:t>РЕАЛИЗАЦИЯ</a:t>
                      </a:r>
                      <a:endParaRPr lang="ru-RU" sz="1600" dirty="0">
                        <a:effectLst/>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rtl="0" eaLnBrk="1" fontAlgn="ctr" latinLnBrk="0" hangingPunct="1">
                        <a:spcBef>
                          <a:spcPts val="0"/>
                        </a:spcBef>
                        <a:spcAft>
                          <a:spcPts val="0"/>
                        </a:spcAft>
                      </a:pPr>
                      <a:r>
                        <a:rPr lang="ru-RU" sz="1600" b="0" i="0" u="none" strike="noStrike" kern="1200">
                          <a:solidFill>
                            <a:srgbClr val="000000"/>
                          </a:solidFill>
                          <a:effectLst/>
                          <a:latin typeface="Comic Sans MS"/>
                          <a:ea typeface="Times New Roman"/>
                          <a:cs typeface="Times New Roman"/>
                        </a:rPr>
                        <a:t>РЕАЛИЗАЦИЯ</a:t>
                      </a:r>
                      <a:endParaRPr lang="ru-RU" sz="1800" b="0" i="0" u="none" strike="noStrike">
                        <a:effectLst/>
                        <a:latin typeface="Arial"/>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55082">
                <a:tc>
                  <a:txBody>
                    <a:bodyPr/>
                    <a:lstStyle/>
                    <a:p>
                      <a:pPr algn="l">
                        <a:spcAft>
                          <a:spcPts val="0"/>
                        </a:spcAft>
                      </a:pPr>
                      <a:r>
                        <a:rPr lang="ru-RU" sz="1600" dirty="0">
                          <a:effectLst/>
                          <a:latin typeface="Comic Sans MS"/>
                          <a:ea typeface="Times New Roman"/>
                          <a:cs typeface="Times New Roman"/>
                        </a:rPr>
                        <a:t>ПРОВЕРКА РЕЗУЛЬТАТОВ</a:t>
                      </a:r>
                      <a:endParaRPr lang="ru-RU" sz="1600" dirty="0">
                        <a:effectLst/>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rtl="0" eaLnBrk="1" fontAlgn="ctr" latinLnBrk="0" hangingPunct="1">
                        <a:spcBef>
                          <a:spcPts val="0"/>
                        </a:spcBef>
                        <a:spcAft>
                          <a:spcPts val="0"/>
                        </a:spcAft>
                      </a:pPr>
                      <a:r>
                        <a:rPr lang="ru-RU" sz="1600" b="0" i="0" u="none" strike="noStrike" kern="1200">
                          <a:solidFill>
                            <a:srgbClr val="000000"/>
                          </a:solidFill>
                          <a:effectLst/>
                          <a:latin typeface="Comic Sans MS"/>
                          <a:ea typeface="Times New Roman"/>
                          <a:cs typeface="Times New Roman"/>
                        </a:rPr>
                        <a:t>ПРОВЕРКА РЕЗУЛЬТАТОВ</a:t>
                      </a:r>
                      <a:endParaRPr lang="ru-RU" sz="1800" b="0" i="0" u="none" strike="noStrike">
                        <a:effectLst/>
                        <a:latin typeface="Arial"/>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55082">
                <a:tc>
                  <a:txBody>
                    <a:bodyPr/>
                    <a:lstStyle/>
                    <a:p>
                      <a:pPr algn="l">
                        <a:spcAft>
                          <a:spcPts val="0"/>
                        </a:spcAft>
                      </a:pPr>
                      <a:r>
                        <a:rPr lang="ru-RU" sz="1600">
                          <a:effectLst/>
                          <a:latin typeface="Comic Sans MS"/>
                          <a:ea typeface="Times New Roman"/>
                          <a:cs typeface="Times New Roman"/>
                        </a:rPr>
                        <a:t>АНАЛИЗ</a:t>
                      </a:r>
                      <a:endParaRPr lang="ru-RU" sz="1600">
                        <a:effectLst/>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rtl="0" eaLnBrk="1" fontAlgn="ctr" latinLnBrk="0" hangingPunct="1">
                        <a:spcBef>
                          <a:spcPts val="0"/>
                        </a:spcBef>
                        <a:spcAft>
                          <a:spcPts val="0"/>
                        </a:spcAft>
                      </a:pPr>
                      <a:r>
                        <a:rPr lang="ru-RU" sz="1600" b="0" i="0" u="none" strike="noStrike" kern="1200" dirty="0">
                          <a:solidFill>
                            <a:srgbClr val="000000"/>
                          </a:solidFill>
                          <a:effectLst/>
                          <a:latin typeface="Comic Sans MS"/>
                          <a:ea typeface="Times New Roman"/>
                          <a:cs typeface="Times New Roman"/>
                        </a:rPr>
                        <a:t>АНАЛИЗ</a:t>
                      </a:r>
                      <a:endParaRPr lang="ru-RU" sz="1800" b="0" i="0" u="none" strike="noStrike" dirty="0">
                        <a:effectLst/>
                        <a:latin typeface="Arial"/>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9393280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3059832" y="2132856"/>
            <a:ext cx="3312367" cy="18722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chemeClr val="tx1"/>
                </a:solidFill>
                <a:latin typeface="Comic Sans MS" panose="030F0702030302020204" pitchFamily="66" charset="0"/>
              </a:rPr>
              <a:t>Показатели, которые не влияют на установление квалификационной </a:t>
            </a:r>
            <a:r>
              <a:rPr lang="ru-RU" sz="1600" b="1" dirty="0" smtClean="0">
                <a:solidFill>
                  <a:schemeClr val="tx1"/>
                </a:solidFill>
                <a:latin typeface="Comic Sans MS" panose="030F0702030302020204" pitchFamily="66" charset="0"/>
              </a:rPr>
              <a:t>категории</a:t>
            </a:r>
            <a:endParaRPr lang="ru-RU" sz="1600" dirty="0">
              <a:solidFill>
                <a:schemeClr val="tx1"/>
              </a:solidFill>
            </a:endParaRPr>
          </a:p>
        </p:txBody>
      </p:sp>
      <p:sp>
        <p:nvSpPr>
          <p:cNvPr id="3" name="Прямоугольник 2"/>
          <p:cNvSpPr/>
          <p:nvPr/>
        </p:nvSpPr>
        <p:spPr>
          <a:xfrm>
            <a:off x="539552" y="476672"/>
            <a:ext cx="216024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ПОСЕЩАЕМОСТЬ</a:t>
            </a:r>
            <a:endParaRPr lang="ru-RU" dirty="0">
              <a:solidFill>
                <a:schemeClr val="tx1"/>
              </a:solidFill>
            </a:endParaRPr>
          </a:p>
        </p:txBody>
      </p:sp>
      <p:sp>
        <p:nvSpPr>
          <p:cNvPr id="5" name="Прямоугольник 4"/>
          <p:cNvSpPr/>
          <p:nvPr/>
        </p:nvSpPr>
        <p:spPr>
          <a:xfrm>
            <a:off x="539552" y="1869976"/>
            <a:ext cx="216024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ЗАБОЛЕВАЕМОСТЬ</a:t>
            </a:r>
            <a:endParaRPr lang="ru-RU" dirty="0">
              <a:solidFill>
                <a:schemeClr val="tx1"/>
              </a:solidFill>
            </a:endParaRPr>
          </a:p>
        </p:txBody>
      </p:sp>
      <p:sp>
        <p:nvSpPr>
          <p:cNvPr id="6" name="Прямоугольник 5"/>
          <p:cNvSpPr/>
          <p:nvPr/>
        </p:nvSpPr>
        <p:spPr>
          <a:xfrm>
            <a:off x="3635896" y="454103"/>
            <a:ext cx="2232247"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РАСПОСТРАНЕНИЕ ОПЫТА РАБОТЫ</a:t>
            </a:r>
            <a:endParaRPr lang="ru-RU" dirty="0">
              <a:solidFill>
                <a:schemeClr val="tx1"/>
              </a:solidFill>
            </a:endParaRPr>
          </a:p>
        </p:txBody>
      </p:sp>
      <p:sp>
        <p:nvSpPr>
          <p:cNvPr id="7" name="Прямоугольник 6"/>
          <p:cNvSpPr/>
          <p:nvPr/>
        </p:nvSpPr>
        <p:spPr>
          <a:xfrm>
            <a:off x="560086" y="3356992"/>
            <a:ext cx="2139705"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ВЗАИМОДЕЙСТВИЕ С МОЛОДЫМИ СПЕЦИАЛИСТАМИ</a:t>
            </a:r>
            <a:endParaRPr lang="ru-RU" dirty="0">
              <a:solidFill>
                <a:schemeClr val="tx1"/>
              </a:solidFill>
            </a:endParaRPr>
          </a:p>
        </p:txBody>
      </p:sp>
      <p:sp>
        <p:nvSpPr>
          <p:cNvPr id="8" name="Прямоугольник 7"/>
          <p:cNvSpPr/>
          <p:nvPr/>
        </p:nvSpPr>
        <p:spPr>
          <a:xfrm>
            <a:off x="560087" y="4869160"/>
            <a:ext cx="2139704"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ОТСУТСТВИЕ ЖАЛОБ СО СТОРНЫ РОДИТЕЛЕЙ</a:t>
            </a:r>
            <a:endParaRPr lang="ru-RU" dirty="0">
              <a:solidFill>
                <a:schemeClr val="tx1"/>
              </a:solidFill>
            </a:endParaRPr>
          </a:p>
        </p:txBody>
      </p:sp>
      <p:sp>
        <p:nvSpPr>
          <p:cNvPr id="9" name="Прямоугольник 8"/>
          <p:cNvSpPr/>
          <p:nvPr/>
        </p:nvSpPr>
        <p:spPr>
          <a:xfrm>
            <a:off x="3491880" y="4869160"/>
            <a:ext cx="252028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Comic Sans MS" panose="030F0702030302020204" pitchFamily="66" charset="0"/>
              </a:rPr>
              <a:t>ОБЩЕСТВЕННАЯ ДЕЯТЕЛЬНОСТЬ</a:t>
            </a:r>
            <a:endParaRPr lang="ru-RU" sz="1600" dirty="0"/>
          </a:p>
        </p:txBody>
      </p:sp>
      <p:sp>
        <p:nvSpPr>
          <p:cNvPr id="10" name="Прямоугольник 9"/>
          <p:cNvSpPr/>
          <p:nvPr/>
        </p:nvSpPr>
        <p:spPr>
          <a:xfrm>
            <a:off x="6660232" y="4869160"/>
            <a:ext cx="2185468"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Comic Sans MS" panose="030F0702030302020204" pitchFamily="66" charset="0"/>
              </a:rPr>
              <a:t>ДРУГИЕ ПОКАЗАТЕЛИ</a:t>
            </a:r>
            <a:endParaRPr lang="ru-RU" dirty="0"/>
          </a:p>
        </p:txBody>
      </p:sp>
      <p:sp>
        <p:nvSpPr>
          <p:cNvPr id="11" name="Прямоугольник 10"/>
          <p:cNvSpPr/>
          <p:nvPr/>
        </p:nvSpPr>
        <p:spPr>
          <a:xfrm>
            <a:off x="6660232" y="3356992"/>
            <a:ext cx="216024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1600" dirty="0" smtClean="0">
                <a:solidFill>
                  <a:schemeClr val="tx1"/>
                </a:solidFill>
                <a:latin typeface="Comic Sans MS" panose="030F0702030302020204" pitchFamily="66" charset="0"/>
              </a:rPr>
              <a:t>СОХРАННОСТЬ ОБОРУДОВАНИЯ В ГРУППЕ</a:t>
            </a:r>
            <a:endParaRPr lang="ru-RU" sz="1600" dirty="0">
              <a:solidFill>
                <a:schemeClr val="tx1"/>
              </a:solidFill>
              <a:latin typeface="Comic Sans MS" panose="030F0702030302020204" pitchFamily="66" charset="0"/>
            </a:endParaRPr>
          </a:p>
        </p:txBody>
      </p:sp>
      <p:sp>
        <p:nvSpPr>
          <p:cNvPr id="12" name="Прямоугольник 11"/>
          <p:cNvSpPr/>
          <p:nvPr/>
        </p:nvSpPr>
        <p:spPr>
          <a:xfrm>
            <a:off x="6660232" y="1869976"/>
            <a:ext cx="2185468"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1400" dirty="0" smtClean="0">
                <a:solidFill>
                  <a:schemeClr val="tx1"/>
                </a:solidFill>
                <a:latin typeface="Comic Sans MS" panose="030F0702030302020204" pitchFamily="66" charset="0"/>
              </a:rPr>
              <a:t>ЗАДОЛЖЕННОСТЬ ПО РОДИТЕЛЬСКОЙ ПЛАТЕ</a:t>
            </a:r>
            <a:endParaRPr lang="ru-RU" sz="1400" dirty="0">
              <a:solidFill>
                <a:schemeClr val="tx1"/>
              </a:solidFill>
              <a:latin typeface="Comic Sans MS" panose="030F0702030302020204" pitchFamily="66" charset="0"/>
            </a:endParaRPr>
          </a:p>
        </p:txBody>
      </p:sp>
      <p:sp>
        <p:nvSpPr>
          <p:cNvPr id="13" name="Прямоугольник 12"/>
          <p:cNvSpPr/>
          <p:nvPr/>
        </p:nvSpPr>
        <p:spPr>
          <a:xfrm>
            <a:off x="6660232" y="476672"/>
            <a:ext cx="216024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ОТСУТСТВИЕ ТРАВМ</a:t>
            </a:r>
            <a:endParaRPr lang="ru-RU" dirty="0">
              <a:solidFill>
                <a:schemeClr val="tx1"/>
              </a:solidFill>
            </a:endParaRPr>
          </a:p>
        </p:txBody>
      </p:sp>
      <p:cxnSp>
        <p:nvCxnSpPr>
          <p:cNvPr id="26" name="Прямая со стрелкой 25"/>
          <p:cNvCxnSpPr/>
          <p:nvPr/>
        </p:nvCxnSpPr>
        <p:spPr>
          <a:xfrm>
            <a:off x="4752020" y="4149080"/>
            <a:ext cx="0" cy="50405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p:nvPr/>
        </p:nvCxnSpPr>
        <p:spPr>
          <a:xfrm flipV="1">
            <a:off x="4716015" y="1556792"/>
            <a:ext cx="0" cy="31318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Прямая со стрелкой 29"/>
          <p:cNvCxnSpPr/>
          <p:nvPr/>
        </p:nvCxnSpPr>
        <p:spPr>
          <a:xfrm flipV="1">
            <a:off x="5868143" y="1556792"/>
            <a:ext cx="504056" cy="57606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5652120" y="4149080"/>
            <a:ext cx="720079" cy="50405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Прямая со стрелкой 33"/>
          <p:cNvCxnSpPr/>
          <p:nvPr/>
        </p:nvCxnSpPr>
        <p:spPr>
          <a:xfrm>
            <a:off x="6120171" y="2338028"/>
            <a:ext cx="25202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p:nvPr/>
        </p:nvCxnSpPr>
        <p:spPr>
          <a:xfrm>
            <a:off x="6012160" y="3825044"/>
            <a:ext cx="360039"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Прямая со стрелкой 37"/>
          <p:cNvCxnSpPr/>
          <p:nvPr/>
        </p:nvCxnSpPr>
        <p:spPr>
          <a:xfrm flipH="1" flipV="1">
            <a:off x="2915816" y="1556792"/>
            <a:ext cx="720080" cy="57606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Прямая со стрелкой 41"/>
          <p:cNvCxnSpPr/>
          <p:nvPr/>
        </p:nvCxnSpPr>
        <p:spPr>
          <a:xfrm flipH="1">
            <a:off x="2915816" y="2338028"/>
            <a:ext cx="36004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Прямая со стрелкой 43"/>
          <p:cNvCxnSpPr/>
          <p:nvPr/>
        </p:nvCxnSpPr>
        <p:spPr>
          <a:xfrm flipH="1">
            <a:off x="3059832" y="4005064"/>
            <a:ext cx="43204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Прямая со стрелкой 45"/>
          <p:cNvCxnSpPr/>
          <p:nvPr/>
        </p:nvCxnSpPr>
        <p:spPr>
          <a:xfrm flipH="1">
            <a:off x="3059832" y="4149080"/>
            <a:ext cx="864096" cy="50405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2876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3703</TotalTime>
  <Words>3337</Words>
  <Application>Microsoft Office PowerPoint</Application>
  <PresentationFormat>Экран (4:3)</PresentationFormat>
  <Paragraphs>625</Paragraphs>
  <Slides>16</Slides>
  <Notes>16</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16</vt:i4>
      </vt:variant>
    </vt:vector>
  </HeadingPairs>
  <TitlesOfParts>
    <vt:vector size="21" baseType="lpstr">
      <vt:lpstr>Arial</vt:lpstr>
      <vt:lpstr>Calibri</vt:lpstr>
      <vt:lpstr>Comic Sans MS</vt:lpstr>
      <vt:lpstr>Times New Roman</vt:lpstr>
      <vt:lpstr>Тема Office</vt:lpstr>
      <vt:lpstr>ПОВЫШЕНИЕ КАЧЕСТВА ПРОФЕССИОНАЛЬНОЙ ДЕЯТЕЛЬНОСТИ ПЕДАГОГОВ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ПРИМЕРНЫЙ ПЛАН УЧАСТИЯ В ЕЖЕГОДНЫХ КОНКУРСАХ </vt:lpstr>
      <vt:lpstr>Презентация PowerPoint</vt:lpstr>
      <vt:lpstr>ПРИМЕРНЫЙ ПЛАН ПОВЫШЕНИЯ КАЧЕСТВА ПРОФЕССИОНАЛЬНОЙ ДЕЯТЕЛЬНОСТИ</vt:lpstr>
      <vt:lpstr>ПРИМЕРНЫЙ ПЛАН ПОВЫШЕНИЯ КАЧЕСТВА ПРОФЕССИОНАЛЬНОЙ ДЕЯТЕЛЬНОСТИ ПЕДАГОГА</vt:lpstr>
      <vt:lpstr>ПРИМЕРНЫЙ ЭКРАН КАЧЕСТВА ПРОФЕССИОНАЛЬНОЙ ДЕЯТЕЛЬНОСТИ ПЕДАГОГОВ</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РАЗРАБОТКА МОДЕЛИ  ОБРАЗОВАТЕЛЬНОЙ СРЕДЫ   ПЕДАГОГИЧЕСКИХ РАБОТНИКОВ ДОШКОЛЬНОЙ ОБРАЗОВАТЕЛЬНОЙ ОРГАНИЗАЦИИ,  СПОСОБСТВУЮЩЕЙ ИХ ПРОФЕССИОНАЛЬНОМУ РАЗВИТИЮ  В СООТВЕТСТВИИ С ФГОС ДО.</dc:title>
  <dc:creator>User</dc:creator>
  <cp:lastModifiedBy>Пользователь Windows</cp:lastModifiedBy>
  <cp:revision>167</cp:revision>
  <dcterms:created xsi:type="dcterms:W3CDTF">2020-03-23T11:49:23Z</dcterms:created>
  <dcterms:modified xsi:type="dcterms:W3CDTF">2021-03-17T14:11:02Z</dcterms:modified>
</cp:coreProperties>
</file>