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68" r:id="rId1"/>
  </p:sldMasterIdLst>
  <p:sldIdLst>
    <p:sldId id="256" r:id="rId2"/>
    <p:sldId id="257" r:id="rId3"/>
    <p:sldId id="258" r:id="rId4"/>
    <p:sldId id="259" r:id="rId5"/>
    <p:sldId id="261" r:id="rId6"/>
    <p:sldId id="262" r:id="rId7"/>
    <p:sldId id="260" r:id="rId8"/>
    <p:sldId id="264" r:id="rId9"/>
    <p:sldId id="265" r:id="rId10"/>
    <p:sldId id="266" r:id="rId11"/>
    <p:sldId id="263" r:id="rId12"/>
    <p:sldId id="267" r:id="rId13"/>
    <p:sldId id="268" r:id="rId14"/>
    <p:sldId id="269" r:id="rId15"/>
    <p:sldId id="270" r:id="rId16"/>
    <p:sldId id="271" r:id="rId17"/>
    <p:sldId id="272" r:id="rId18"/>
    <p:sldId id="273" r:id="rId19"/>
    <p:sldId id="274" r:id="rId20"/>
    <p:sldId id="275" r:id="rId21"/>
    <p:sldId id="278" r:id="rId22"/>
    <p:sldId id="276" r:id="rId23"/>
    <p:sldId id="279" r:id="rId24"/>
    <p:sldId id="280" r:id="rId25"/>
    <p:sldId id="281" r:id="rId26"/>
    <p:sldId id="282" r:id="rId27"/>
    <p:sldId id="283" r:id="rId28"/>
    <p:sldId id="284" r:id="rId29"/>
    <p:sldId id="285" r:id="rId30"/>
    <p:sldId id="286" r:id="rId3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824" autoAdjust="0"/>
    <p:restoredTop sz="94660"/>
  </p:normalViewPr>
  <p:slideViewPr>
    <p:cSldViewPr snapToGrid="0">
      <p:cViewPr varScale="1">
        <p:scale>
          <a:sx n="114" d="100"/>
          <a:sy n="114" d="100"/>
        </p:scale>
        <p:origin x="540"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2">
        <a:schemeClr val="bg2"/>
      </p:bgRef>
    </p:bg>
    <p:spTree>
      <p:nvGrpSpPr>
        <p:cNvPr id="1" name=""/>
        <p:cNvGrpSpPr/>
        <p:nvPr/>
      </p:nvGrpSpPr>
      <p:grpSpPr>
        <a:xfrm>
          <a:off x="0" y="0"/>
          <a:ext cx="0" cy="0"/>
          <a:chOff x="0" y="0"/>
          <a:chExt cx="0" cy="0"/>
        </a:xfrm>
      </p:grpSpPr>
      <p:sp>
        <p:nvSpPr>
          <p:cNvPr id="16" name="Rectangle 15"/>
          <p:cNvSpPr/>
          <p:nvPr/>
        </p:nvSpPr>
        <p:spPr>
          <a:xfrm>
            <a:off x="0" y="0"/>
            <a:ext cx="12192000" cy="6858000"/>
          </a:xfrm>
          <a:prstGeom prst="rect">
            <a:avLst/>
          </a:prstGeom>
          <a:blipFill dpi="0" rotWithShape="1">
            <a:blip r:embed="rId2">
              <a:alphaModFix amt="45000"/>
              <a:duotone>
                <a:schemeClr val="accent1">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1307870" y="1267730"/>
            <a:ext cx="9576262" cy="4307950"/>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sp>
      <p:sp>
        <p:nvSpPr>
          <p:cNvPr id="11" name="Rectangle 10"/>
          <p:cNvSpPr/>
          <p:nvPr/>
        </p:nvSpPr>
        <p:spPr>
          <a:xfrm>
            <a:off x="1447801" y="1411615"/>
            <a:ext cx="9296400" cy="4034770"/>
          </a:xfrm>
          <a:prstGeom prst="rect">
            <a:avLst/>
          </a:prstGeom>
          <a:noFill/>
          <a:ln w="6350" cap="sq" cmpd="sng" algn="ctr">
            <a:solidFill>
              <a:schemeClr val="tx1">
                <a:lumMod val="75000"/>
                <a:lumOff val="25000"/>
              </a:schemeClr>
            </a:solidFill>
            <a:prstDash val="solid"/>
            <a:miter lim="800000"/>
          </a:ln>
          <a:effectLst/>
        </p:spPr>
      </p:sp>
      <p:sp>
        <p:nvSpPr>
          <p:cNvPr id="15" name="Rectangle 14"/>
          <p:cNvSpPr/>
          <p:nvPr/>
        </p:nvSpPr>
        <p:spPr>
          <a:xfrm>
            <a:off x="5135880" y="1267730"/>
            <a:ext cx="1920240" cy="7315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sp>
      <p:grpSp>
        <p:nvGrpSpPr>
          <p:cNvPr id="4" name="Group 3"/>
          <p:cNvGrpSpPr/>
          <p:nvPr/>
        </p:nvGrpSpPr>
        <p:grpSpPr>
          <a:xfrm>
            <a:off x="5250180" y="1267730"/>
            <a:ext cx="1691640" cy="645295"/>
            <a:chOff x="5318306" y="1386268"/>
            <a:chExt cx="1567331" cy="645295"/>
          </a:xfrm>
        </p:grpSpPr>
        <p:cxnSp>
          <p:nvCxnSpPr>
            <p:cNvPr id="17" name="Straight Connector 16"/>
            <p:cNvCxnSpPr/>
            <p:nvPr/>
          </p:nvCxnSpPr>
          <p:spPr>
            <a:xfrm>
              <a:off x="5318306"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6885637"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5318306" y="2031563"/>
              <a:ext cx="1567331" cy="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561708" y="2091263"/>
            <a:ext cx="9068586" cy="2590800"/>
          </a:xfrm>
        </p:spPr>
        <p:txBody>
          <a:bodyPr tIns="45720" bIns="45720" anchor="ctr">
            <a:noAutofit/>
          </a:bodyPr>
          <a:lstStyle>
            <a:lvl1pPr algn="ctr">
              <a:lnSpc>
                <a:spcPct val="83000"/>
              </a:lnSpc>
              <a:defRPr lang="en-US" sz="7200" b="0" kern="1200" cap="all" spc="-100" baseline="0" dirty="0">
                <a:solidFill>
                  <a:schemeClr val="tx1">
                    <a:lumMod val="85000"/>
                    <a:lumOff val="15000"/>
                  </a:schemeClr>
                </a:solidFill>
                <a:effectLst/>
                <a:latin typeface="+mj-lt"/>
                <a:ea typeface="+mn-ea"/>
                <a:cs typeface="+mn-cs"/>
              </a:defRPr>
            </a:lvl1pPr>
          </a:lstStyle>
          <a:p>
            <a:r>
              <a:rPr lang="ru-RU"/>
              <a:t>Образец заголовка</a:t>
            </a:r>
            <a:endParaRPr lang="en-US" dirty="0"/>
          </a:p>
        </p:txBody>
      </p:sp>
      <p:sp>
        <p:nvSpPr>
          <p:cNvPr id="3" name="Subtitle 2"/>
          <p:cNvSpPr>
            <a:spLocks noGrp="1"/>
          </p:cNvSpPr>
          <p:nvPr>
            <p:ph type="subTitle" idx="1"/>
          </p:nvPr>
        </p:nvSpPr>
        <p:spPr>
          <a:xfrm>
            <a:off x="1562100" y="4682062"/>
            <a:ext cx="9070848" cy="457201"/>
          </a:xfrm>
        </p:spPr>
        <p:txBody>
          <a:bodyPr>
            <a:normAutofit/>
          </a:bodyPr>
          <a:lstStyle>
            <a:lvl1pPr marL="0" indent="0" algn="ctr">
              <a:spcBef>
                <a:spcPts val="0"/>
              </a:spcBef>
              <a:buNone/>
              <a:defRPr sz="1600" spc="80" baseline="0">
                <a:solidFill>
                  <a:schemeClr val="tx1"/>
                </a:solidFill>
              </a:defRPr>
            </a:lvl1pPr>
            <a:lvl2pPr marL="457200" indent="0" algn="ctr">
              <a:buNone/>
              <a:defRPr sz="1600"/>
            </a:lvl2pPr>
            <a:lvl3pPr marL="914400" indent="0" algn="ctr">
              <a:buNone/>
              <a:defRPr sz="16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endParaRPr lang="en-US" dirty="0"/>
          </a:p>
        </p:txBody>
      </p:sp>
      <p:sp>
        <p:nvSpPr>
          <p:cNvPr id="20" name="Date Placeholder 19"/>
          <p:cNvSpPr>
            <a:spLocks noGrp="1"/>
          </p:cNvSpPr>
          <p:nvPr>
            <p:ph type="dt" sz="half" idx="10"/>
          </p:nvPr>
        </p:nvSpPr>
        <p:spPr>
          <a:xfrm>
            <a:off x="5318760" y="1341255"/>
            <a:ext cx="1554480" cy="527213"/>
          </a:xfrm>
        </p:spPr>
        <p:txBody>
          <a:bodyPr/>
          <a:lstStyle>
            <a:lvl1pPr algn="ctr">
              <a:defRPr sz="1300" spc="0" baseline="0">
                <a:solidFill>
                  <a:schemeClr val="tx1"/>
                </a:solidFill>
                <a:latin typeface="+mn-lt"/>
              </a:defRPr>
            </a:lvl1pPr>
          </a:lstStyle>
          <a:p>
            <a:fld id="{DDA51639-B2D6-4652-B8C3-1B4C224A7BAF}" type="datetimeFigureOut">
              <a:rPr lang="en-US" dirty="0"/>
              <a:t>2/28/2021</a:t>
            </a:fld>
            <a:endParaRPr lang="en-US" dirty="0"/>
          </a:p>
        </p:txBody>
      </p:sp>
      <p:sp>
        <p:nvSpPr>
          <p:cNvPr id="21" name="Footer Placeholder 20"/>
          <p:cNvSpPr>
            <a:spLocks noGrp="1"/>
          </p:cNvSpPr>
          <p:nvPr>
            <p:ph type="ftr" sz="quarter" idx="11"/>
          </p:nvPr>
        </p:nvSpPr>
        <p:spPr>
          <a:xfrm>
            <a:off x="1453896" y="5211060"/>
            <a:ext cx="5905500" cy="228600"/>
          </a:xfrm>
        </p:spPr>
        <p:txBody>
          <a:bodyPr/>
          <a:lstStyle>
            <a:lvl1pPr algn="l">
              <a:defRPr>
                <a:solidFill>
                  <a:schemeClr val="tx1">
                    <a:lumMod val="75000"/>
                    <a:lumOff val="25000"/>
                  </a:schemeClr>
                </a:solidFill>
              </a:defRPr>
            </a:lvl1pPr>
          </a:lstStyle>
          <a:p>
            <a:endParaRPr lang="en-US" dirty="0"/>
          </a:p>
        </p:txBody>
      </p:sp>
      <p:sp>
        <p:nvSpPr>
          <p:cNvPr id="22" name="Slide Number Placeholder 21"/>
          <p:cNvSpPr>
            <a:spLocks noGrp="1"/>
          </p:cNvSpPr>
          <p:nvPr>
            <p:ph type="sldNum" sz="quarter" idx="12"/>
          </p:nvPr>
        </p:nvSpPr>
        <p:spPr>
          <a:xfrm>
            <a:off x="8606919" y="5212080"/>
            <a:ext cx="2111881" cy="228600"/>
          </a:xfrm>
        </p:spPr>
        <p:txBody>
          <a:bodyPr/>
          <a:lstStyle>
            <a:lvl1pPr>
              <a:defRPr>
                <a:solidFill>
                  <a:schemeClr val="tx1">
                    <a:lumMod val="75000"/>
                    <a:lumOff val="25000"/>
                  </a:schemeClr>
                </a:solidFill>
              </a:defRPr>
            </a:lvl1pPr>
          </a:lstStyle>
          <a:p>
            <a:fld id="{4FAB73BC-B049-4115-A692-8D63A059BFB8}" type="slidenum">
              <a:rPr lang="en-US" dirty="0"/>
              <a:pPr/>
              <a:t>‹#›</a:t>
            </a:fld>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D11A6AA8-A04B-4104-9AE2-BD48D340E27F}" type="datetimeFigureOut">
              <a:rPr lang="en-US" dirty="0"/>
              <a:t>2/28/2021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1600" y="762000"/>
            <a:ext cx="2362200" cy="5257800"/>
          </a:xfrm>
        </p:spPr>
        <p:txBody>
          <a:bodyPr vert="eaVert"/>
          <a:lstStyle/>
          <a:p>
            <a:r>
              <a:rPr lang="ru-RU"/>
              <a:t>Образец заголовка</a:t>
            </a:r>
            <a:endParaRPr lang="en-US" dirty="0"/>
          </a:p>
        </p:txBody>
      </p:sp>
      <p:sp>
        <p:nvSpPr>
          <p:cNvPr id="3" name="Vertical Text Placeholder 2"/>
          <p:cNvSpPr>
            <a:spLocks noGrp="1"/>
          </p:cNvSpPr>
          <p:nvPr>
            <p:ph type="body" orient="vert" idx="1"/>
          </p:nvPr>
        </p:nvSpPr>
        <p:spPr>
          <a:xfrm>
            <a:off x="838200" y="762000"/>
            <a:ext cx="8077200" cy="5257800"/>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B4E0BF79-FAC6-4A96-8DE1-F7B82E2E1652}" type="datetimeFigureOut">
              <a:rPr lang="en-US" dirty="0"/>
              <a:t>2/28/2021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fld id="{82FF5DD9-2C52-442D-92E2-8072C0C3D7CD}" type="datetimeFigureOut">
              <a:rPr lang="en-US" dirty="0"/>
              <a:t>2/28/2021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2">
        <a:schemeClr val="bg2"/>
      </p:bgRef>
    </p:bg>
    <p:spTree>
      <p:nvGrpSpPr>
        <p:cNvPr id="1" name=""/>
        <p:cNvGrpSpPr/>
        <p:nvPr/>
      </p:nvGrpSpPr>
      <p:grpSpPr>
        <a:xfrm>
          <a:off x="0" y="0"/>
          <a:ext cx="0" cy="0"/>
          <a:chOff x="0" y="0"/>
          <a:chExt cx="0" cy="0"/>
        </a:xfrm>
      </p:grpSpPr>
      <p:sp>
        <p:nvSpPr>
          <p:cNvPr id="22" name="Rectangle 21"/>
          <p:cNvSpPr/>
          <p:nvPr/>
        </p:nvSpPr>
        <p:spPr>
          <a:xfrm>
            <a:off x="0" y="0"/>
            <a:ext cx="12192000" cy="6858000"/>
          </a:xfrm>
          <a:prstGeom prst="rect">
            <a:avLst/>
          </a:prstGeom>
          <a:blipFill dpi="0" rotWithShape="1">
            <a:blip r:embed="rId2">
              <a:alphaModFix amt="45000"/>
              <a:duotone>
                <a:schemeClr val="accent2">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3" name="Rectangle 22"/>
          <p:cNvSpPr/>
          <p:nvPr/>
        </p:nvSpPr>
        <p:spPr>
          <a:xfrm>
            <a:off x="1307870" y="1267730"/>
            <a:ext cx="9576262" cy="4307950"/>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sp>
      <p:sp>
        <p:nvSpPr>
          <p:cNvPr id="24" name="Rectangle 23"/>
          <p:cNvSpPr/>
          <p:nvPr/>
        </p:nvSpPr>
        <p:spPr>
          <a:xfrm>
            <a:off x="1447800" y="1411615"/>
            <a:ext cx="9296400" cy="4034770"/>
          </a:xfrm>
          <a:prstGeom prst="rect">
            <a:avLst/>
          </a:prstGeom>
          <a:noFill/>
          <a:ln w="6350" cap="sq" cmpd="sng" algn="ctr">
            <a:solidFill>
              <a:schemeClr val="tx1">
                <a:lumMod val="75000"/>
                <a:lumOff val="25000"/>
              </a:schemeClr>
            </a:solidFill>
            <a:prstDash val="solid"/>
            <a:miter lim="800000"/>
          </a:ln>
          <a:effectLst/>
        </p:spPr>
      </p:sp>
      <p:sp>
        <p:nvSpPr>
          <p:cNvPr id="30" name="Rectangle 29"/>
          <p:cNvSpPr/>
          <p:nvPr/>
        </p:nvSpPr>
        <p:spPr>
          <a:xfrm>
            <a:off x="5135880" y="1267730"/>
            <a:ext cx="1920240" cy="7315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sp>
      <p:grpSp>
        <p:nvGrpSpPr>
          <p:cNvPr id="31" name="Group 30"/>
          <p:cNvGrpSpPr/>
          <p:nvPr/>
        </p:nvGrpSpPr>
        <p:grpSpPr>
          <a:xfrm>
            <a:off x="5250180" y="1267730"/>
            <a:ext cx="1691640" cy="645295"/>
            <a:chOff x="5318306" y="1386268"/>
            <a:chExt cx="1567331" cy="645295"/>
          </a:xfrm>
        </p:grpSpPr>
        <p:cxnSp>
          <p:nvCxnSpPr>
            <p:cNvPr id="32" name="Straight Connector 31"/>
            <p:cNvCxnSpPr/>
            <p:nvPr/>
          </p:nvCxnSpPr>
          <p:spPr>
            <a:xfrm>
              <a:off x="5318306"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6885637"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5318306" y="2031563"/>
              <a:ext cx="1567331" cy="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1563623" y="2094309"/>
            <a:ext cx="9070848" cy="2587752"/>
          </a:xfrm>
        </p:spPr>
        <p:txBody>
          <a:bodyPr anchor="ctr">
            <a:noAutofit/>
          </a:bodyPr>
          <a:lstStyle>
            <a:lvl1pPr algn="ctr">
              <a:lnSpc>
                <a:spcPct val="83000"/>
              </a:lnSpc>
              <a:defRPr lang="en-US" sz="7200" kern="1200" cap="all" spc="-100" baseline="0" dirty="0">
                <a:solidFill>
                  <a:schemeClr val="tx1">
                    <a:lumMod val="85000"/>
                    <a:lumOff val="15000"/>
                  </a:schemeClr>
                </a:solidFill>
                <a:effectLst/>
                <a:latin typeface="+mj-lt"/>
                <a:ea typeface="+mn-ea"/>
                <a:cs typeface="+mn-cs"/>
              </a:defRPr>
            </a:lvl1pPr>
          </a:lstStyle>
          <a:p>
            <a:r>
              <a:rPr lang="ru-RU"/>
              <a:t>Образец заголовка</a:t>
            </a:r>
            <a:endParaRPr lang="en-US" dirty="0"/>
          </a:p>
        </p:txBody>
      </p:sp>
      <p:sp>
        <p:nvSpPr>
          <p:cNvPr id="3" name="Text Placeholder 2"/>
          <p:cNvSpPr>
            <a:spLocks noGrp="1"/>
          </p:cNvSpPr>
          <p:nvPr>
            <p:ph type="body" idx="1"/>
          </p:nvPr>
        </p:nvSpPr>
        <p:spPr>
          <a:xfrm>
            <a:off x="1563624" y="4682062"/>
            <a:ext cx="9070848" cy="457200"/>
          </a:xfrm>
        </p:spPr>
        <p:txBody>
          <a:bodyPr anchor="t">
            <a:normAutofit/>
          </a:bodyPr>
          <a:lstStyle>
            <a:lvl1pPr marL="0" indent="0" algn="ctr">
              <a:buNone/>
              <a:defRPr sz="1600">
                <a:solidFill>
                  <a:schemeClr val="tx1"/>
                </a:solidFill>
                <a:effectLst/>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a:xfrm>
            <a:off x="5321808" y="1344502"/>
            <a:ext cx="1554480" cy="530352"/>
          </a:xfrm>
        </p:spPr>
        <p:txBody>
          <a:bodyPr/>
          <a:lstStyle>
            <a:lvl1pPr algn="ctr">
              <a:defRPr lang="en-US" sz="1300" kern="1200" spc="0" baseline="0">
                <a:solidFill>
                  <a:schemeClr val="tx1"/>
                </a:solidFill>
                <a:latin typeface="+mn-lt"/>
                <a:ea typeface="+mn-ea"/>
                <a:cs typeface="+mn-cs"/>
              </a:defRPr>
            </a:lvl1pPr>
          </a:lstStyle>
          <a:p>
            <a:fld id="{C44961B7-6B89-48AB-966F-622E2788EECC}" type="datetimeFigureOut">
              <a:rPr lang="en-US" dirty="0"/>
              <a:t>2/28/2021</a:t>
            </a:fld>
            <a:endParaRPr lang="en-US" dirty="0"/>
          </a:p>
        </p:txBody>
      </p:sp>
      <p:sp>
        <p:nvSpPr>
          <p:cNvPr id="5" name="Footer Placeholder 4"/>
          <p:cNvSpPr>
            <a:spLocks noGrp="1"/>
          </p:cNvSpPr>
          <p:nvPr>
            <p:ph type="ftr" sz="quarter" idx="11"/>
          </p:nvPr>
        </p:nvSpPr>
        <p:spPr>
          <a:xfrm>
            <a:off x="1453553" y="5211060"/>
            <a:ext cx="5907024" cy="228600"/>
          </a:xfrm>
        </p:spPr>
        <p:txBody>
          <a:bodyPr/>
          <a:lstStyle>
            <a:lvl1pPr algn="l">
              <a:defRPr/>
            </a:lvl1pPr>
          </a:lstStyle>
          <a:p>
            <a:endParaRPr lang="en-US" dirty="0"/>
          </a:p>
        </p:txBody>
      </p:sp>
      <p:sp>
        <p:nvSpPr>
          <p:cNvPr id="6" name="Slide Number Placeholder 5"/>
          <p:cNvSpPr>
            <a:spLocks noGrp="1"/>
          </p:cNvSpPr>
          <p:nvPr>
            <p:ph type="sldNum" sz="quarter" idx="12"/>
          </p:nvPr>
        </p:nvSpPr>
        <p:spPr>
          <a:xfrm>
            <a:off x="8604504" y="5211060"/>
            <a:ext cx="2112264" cy="228600"/>
          </a:xfrm>
        </p:spPr>
        <p:txBody>
          <a:bodyPr/>
          <a:lstStyle/>
          <a:p>
            <a:fld id="{4FAB73BC-B049-4115-A692-8D63A059BFB8}" type="slidenum">
              <a:rPr lang="en-US" dirty="0"/>
              <a:t>‹#›</a:t>
            </a:fld>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sz="half" idx="1"/>
          </p:nvPr>
        </p:nvSpPr>
        <p:spPr>
          <a:xfrm>
            <a:off x="1066800" y="2103120"/>
            <a:ext cx="4754880" cy="374904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6370320" y="2103120"/>
            <a:ext cx="4754880" cy="374904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4"/>
          <p:cNvSpPr>
            <a:spLocks noGrp="1"/>
          </p:cNvSpPr>
          <p:nvPr>
            <p:ph type="dt" sz="half" idx="10"/>
          </p:nvPr>
        </p:nvSpPr>
        <p:spPr/>
        <p:txBody>
          <a:bodyPr/>
          <a:lstStyle/>
          <a:p>
            <a:fld id="{DBD3D6FB-79CC-4683-A046-BBE785BA1BED}" type="datetimeFigureOut">
              <a:rPr lang="en-US" dirty="0"/>
              <a:t>2/28/2021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Text Placeholder 2"/>
          <p:cNvSpPr>
            <a:spLocks noGrp="1"/>
          </p:cNvSpPr>
          <p:nvPr>
            <p:ph type="body" idx="1"/>
          </p:nvPr>
        </p:nvSpPr>
        <p:spPr>
          <a:xfrm>
            <a:off x="1069848" y="2074334"/>
            <a:ext cx="4754880" cy="640080"/>
          </a:xfrm>
        </p:spPr>
        <p:txBody>
          <a:bodyPr anchor="ctr">
            <a:normAutofit/>
          </a:bodyPr>
          <a:lstStyle>
            <a:lvl1pPr marL="0" indent="0" algn="ctr">
              <a:spcBef>
                <a:spcPts val="0"/>
              </a:spcBef>
              <a:buNone/>
              <a:defRPr sz="1900" b="0">
                <a:solidFill>
                  <a:schemeClr val="tx2"/>
                </a:solidFill>
                <a:latin typeface="+mn-lt"/>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Content Placeholder 3"/>
          <p:cNvSpPr>
            <a:spLocks noGrp="1"/>
          </p:cNvSpPr>
          <p:nvPr>
            <p:ph sz="half" idx="2"/>
          </p:nvPr>
        </p:nvSpPr>
        <p:spPr>
          <a:xfrm>
            <a:off x="1069848" y="2755898"/>
            <a:ext cx="4754880" cy="320040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6373368" y="2074334"/>
            <a:ext cx="4754880" cy="640080"/>
          </a:xfrm>
        </p:spPr>
        <p:txBody>
          <a:bodyPr anchor="ctr">
            <a:normAutofit/>
          </a:bodyPr>
          <a:lstStyle>
            <a:lvl1pPr marL="0" indent="0" algn="ctr">
              <a:spcBef>
                <a:spcPts val="0"/>
              </a:spcBef>
              <a:buNone/>
              <a:defRPr sz="1900" b="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Content Placeholder 5"/>
          <p:cNvSpPr>
            <a:spLocks noGrp="1"/>
          </p:cNvSpPr>
          <p:nvPr>
            <p:ph sz="quarter" idx="4"/>
          </p:nvPr>
        </p:nvSpPr>
        <p:spPr>
          <a:xfrm>
            <a:off x="6373368" y="2756581"/>
            <a:ext cx="4754880" cy="320040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fld id="{9512B3E8-48F1-4B23-8498-D8A04A81EC9C}" type="datetimeFigureOut">
              <a:rPr lang="en-US" dirty="0"/>
              <a:t>2/28/2021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Date Placeholder 2"/>
          <p:cNvSpPr>
            <a:spLocks noGrp="1"/>
          </p:cNvSpPr>
          <p:nvPr>
            <p:ph type="dt" sz="half" idx="10"/>
          </p:nvPr>
        </p:nvSpPr>
        <p:spPr/>
        <p:txBody>
          <a:bodyPr/>
          <a:lstStyle/>
          <a:p>
            <a:fld id="{10B90D90-AA62-404D-A741-635B4370F9CB}" type="datetimeFigureOut">
              <a:rPr lang="en-US" dirty="0"/>
              <a:t>2/28/2021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57002E4-6836-46D1-9DBB-3C27C0DD3A89}" type="datetimeFigureOut">
              <a:rPr lang="en-US" dirty="0"/>
              <a:t>2/28/2021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16" name="Rectangle 15"/>
          <p:cNvSpPr/>
          <p:nvPr/>
        </p:nvSpPr>
        <p:spPr>
          <a:xfrm>
            <a:off x="245529" y="237744"/>
            <a:ext cx="8531352" cy="638251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Rectangle 14"/>
          <p:cNvSpPr/>
          <p:nvPr/>
        </p:nvSpPr>
        <p:spPr>
          <a:xfrm>
            <a:off x="9020386" y="237744"/>
            <a:ext cx="2926080" cy="63825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9296400" y="607392"/>
            <a:ext cx="2430780" cy="1645920"/>
          </a:xfrm>
        </p:spPr>
        <p:txBody>
          <a:bodyPr anchor="b">
            <a:normAutofit/>
          </a:bodyPr>
          <a:lstStyle>
            <a:lvl1pPr algn="l" defTabSz="914400" rtl="0" eaLnBrk="1" latinLnBrk="0" hangingPunct="1">
              <a:lnSpc>
                <a:spcPct val="90000"/>
              </a:lnSpc>
              <a:spcBef>
                <a:spcPct val="0"/>
              </a:spcBef>
              <a:buNone/>
              <a:defRPr lang="en-US" sz="2800" b="0" kern="1200" cap="none" spc="0" baseline="0" dirty="0">
                <a:solidFill>
                  <a:srgbClr val="FFFFFF"/>
                </a:solidFill>
                <a:effectLst/>
                <a:latin typeface="+mj-lt"/>
                <a:ea typeface="+mn-ea"/>
                <a:cs typeface="+mn-cs"/>
              </a:defRPr>
            </a:lvl1pPr>
          </a:lstStyle>
          <a:p>
            <a:r>
              <a:rPr lang="ru-RU"/>
              <a:t>Образец заголовка</a:t>
            </a:r>
            <a:endParaRPr lang="en-US" dirty="0"/>
          </a:p>
        </p:txBody>
      </p:sp>
      <p:sp>
        <p:nvSpPr>
          <p:cNvPr id="3" name="Content Placeholder 2"/>
          <p:cNvSpPr>
            <a:spLocks noGrp="1"/>
          </p:cNvSpPr>
          <p:nvPr>
            <p:ph idx="1"/>
          </p:nvPr>
        </p:nvSpPr>
        <p:spPr>
          <a:xfrm>
            <a:off x="685800" y="609600"/>
            <a:ext cx="7772400" cy="533400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9296400" y="2286000"/>
            <a:ext cx="2430780" cy="3505200"/>
          </a:xfrm>
        </p:spPr>
        <p:txBody>
          <a:bodyPr>
            <a:normAutofit/>
          </a:bodyPr>
          <a:lstStyle>
            <a:lvl1pPr marL="0" indent="0">
              <a:lnSpc>
                <a:spcPct val="110000"/>
              </a:lnSpc>
              <a:spcBef>
                <a:spcPts val="800"/>
              </a:spcBef>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8" name="Date Placeholder 7"/>
          <p:cNvSpPr>
            <a:spLocks noGrp="1"/>
          </p:cNvSpPr>
          <p:nvPr>
            <p:ph type="dt" sz="half" idx="10"/>
          </p:nvPr>
        </p:nvSpPr>
        <p:spPr/>
        <p:txBody>
          <a:bodyPr/>
          <a:lstStyle/>
          <a:p>
            <a:fld id="{1CF131DD-A141-4471-BCF9-C6073EDD7E20}" type="datetimeFigureOut">
              <a:rPr lang="en-US" dirty="0"/>
              <a:t>2/28/2021</a:t>
            </a:fld>
            <a:endParaRPr lang="en-US" dirty="0"/>
          </a:p>
        </p:txBody>
      </p:sp>
      <p:sp>
        <p:nvSpPr>
          <p:cNvPr id="9" name="Footer Placeholder 8"/>
          <p:cNvSpPr>
            <a:spLocks noGrp="1"/>
          </p:cNvSpPr>
          <p:nvPr>
            <p:ph type="ftr" sz="quarter" idx="11"/>
          </p:nvPr>
        </p:nvSpPr>
        <p:spPr/>
        <p:txBody>
          <a:bodyPr/>
          <a:lstStyle>
            <a:lvl1pPr algn="r">
              <a:defRPr/>
            </a:lvl1pPr>
          </a:lstStyle>
          <a:p>
            <a:endParaRPr lang="en-US" dirty="0"/>
          </a:p>
        </p:txBody>
      </p:sp>
      <p:sp>
        <p:nvSpPr>
          <p:cNvPr id="11" name="Slide Number Placeholder 10"/>
          <p:cNvSpPr>
            <a:spLocks noGrp="1"/>
          </p:cNvSpPr>
          <p:nvPr>
            <p:ph type="sldNum" sz="quarter" idx="12"/>
          </p:nvPr>
        </p:nvSpPr>
        <p:spPr>
          <a:xfrm>
            <a:off x="10393677" y="6223002"/>
            <a:ext cx="1463040" cy="274320"/>
          </a:xfrm>
        </p:spPr>
        <p:txBody>
          <a:bodyPr/>
          <a:lstStyle>
            <a:lvl1pPr>
              <a:defRPr>
                <a:solidFill>
                  <a:srgbClr val="FFFFFF"/>
                </a:solidFill>
              </a:defRPr>
            </a:lvl1pPr>
          </a:lstStyle>
          <a:p>
            <a:fld id="{4FAB73BC-B049-4115-A692-8D63A059BFB8}" type="slidenum">
              <a:rPr lang="en-US" dirty="0"/>
              <a:pPr/>
              <a:t>‹#›</a:t>
            </a:fld>
            <a:endParaRPr lang="en-US" dirty="0"/>
          </a:p>
        </p:txBody>
      </p:sp>
      <p:sp>
        <p:nvSpPr>
          <p:cNvPr id="12" name="Rectangle 11"/>
          <p:cNvSpPr/>
          <p:nvPr/>
        </p:nvSpPr>
        <p:spPr>
          <a:xfrm>
            <a:off x="9157546" y="374904"/>
            <a:ext cx="2651760" cy="6108192"/>
          </a:xfrm>
          <a:prstGeom prst="rect">
            <a:avLst/>
          </a:prstGeom>
          <a:noFill/>
          <a:ln w="63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4" name="Rectangle 13"/>
          <p:cNvSpPr/>
          <p:nvPr/>
        </p:nvSpPr>
        <p:spPr>
          <a:xfrm>
            <a:off x="9020386" y="237744"/>
            <a:ext cx="2926080" cy="63825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9296400" y="603504"/>
            <a:ext cx="2432304" cy="1645920"/>
          </a:xfrm>
        </p:spPr>
        <p:txBody>
          <a:bodyPr anchor="b">
            <a:noAutofit/>
          </a:bodyPr>
          <a:lstStyle>
            <a:lvl1pPr algn="l">
              <a:defRPr sz="2800" b="0">
                <a:solidFill>
                  <a:srgbClr val="FFFFFF"/>
                </a:solidFill>
                <a:latin typeface="+mj-lt"/>
              </a:defRPr>
            </a:lvl1pPr>
          </a:lstStyle>
          <a:p>
            <a:r>
              <a:rPr lang="ru-RU"/>
              <a:t>Образец заголовка</a:t>
            </a:r>
            <a:endParaRPr lang="en-US" dirty="0"/>
          </a:p>
        </p:txBody>
      </p:sp>
      <p:sp>
        <p:nvSpPr>
          <p:cNvPr id="3" name="Picture Placeholder 2"/>
          <p:cNvSpPr>
            <a:spLocks noGrp="1" noChangeAspect="1"/>
          </p:cNvSpPr>
          <p:nvPr>
            <p:ph type="pic" idx="1"/>
          </p:nvPr>
        </p:nvSpPr>
        <p:spPr>
          <a:xfrm>
            <a:off x="228599" y="237744"/>
            <a:ext cx="8531352" cy="6382512"/>
          </a:xfrm>
          <a:solidFill>
            <a:schemeClr val="accent1">
              <a:lumMod val="60000"/>
              <a:lumOff val="40000"/>
            </a:schemeClr>
          </a:solidFill>
          <a:ln>
            <a:noFill/>
          </a:ln>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a:t>Вставка рисунка</a:t>
            </a:r>
            <a:endParaRPr lang="en-US" dirty="0"/>
          </a:p>
        </p:txBody>
      </p:sp>
      <p:sp>
        <p:nvSpPr>
          <p:cNvPr id="4" name="Text Placeholder 3"/>
          <p:cNvSpPr>
            <a:spLocks noGrp="1"/>
          </p:cNvSpPr>
          <p:nvPr>
            <p:ph type="body" sz="half" idx="2"/>
          </p:nvPr>
        </p:nvSpPr>
        <p:spPr>
          <a:xfrm>
            <a:off x="9296400" y="2286000"/>
            <a:ext cx="2432304" cy="3502152"/>
          </a:xfrm>
        </p:spPr>
        <p:txBody>
          <a:bodyPr>
            <a:normAutofit/>
          </a:bodyPr>
          <a:lstStyle>
            <a:lvl1pPr marL="0" indent="0" algn="l">
              <a:lnSpc>
                <a:spcPct val="110000"/>
              </a:lnSpc>
              <a:spcBef>
                <a:spcPts val="800"/>
              </a:spcBef>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lvl1pPr>
              <a:defRPr>
                <a:solidFill>
                  <a:srgbClr val="FFFFFF"/>
                </a:solidFill>
                <a:effectLst>
                  <a:outerShdw blurRad="12700" dist="6350" dir="2700000" algn="tl" rotWithShape="0">
                    <a:prstClr val="black">
                      <a:alpha val="40000"/>
                    </a:prstClr>
                  </a:outerShdw>
                </a:effectLst>
              </a:defRPr>
            </a:lvl1pPr>
          </a:lstStyle>
          <a:p>
            <a:fld id="{AB334A90-EB03-42F3-8859-2C2B2724C058}" type="datetimeFigureOut">
              <a:rPr lang="en-US" dirty="0"/>
              <a:t>2/28/2021</a:t>
            </a:fld>
            <a:endParaRPr lang="en-US" dirty="0"/>
          </a:p>
        </p:txBody>
      </p:sp>
      <p:sp>
        <p:nvSpPr>
          <p:cNvPr id="6" name="Footer Placeholder 5"/>
          <p:cNvSpPr>
            <a:spLocks noGrp="1"/>
          </p:cNvSpPr>
          <p:nvPr>
            <p:ph type="ftr" sz="quarter" idx="11"/>
          </p:nvPr>
        </p:nvSpPr>
        <p:spPr/>
        <p:txBody>
          <a:bodyPr/>
          <a:lstStyle>
            <a:lvl1pPr marL="0" algn="r" defTabSz="914400" rtl="0" eaLnBrk="1" latinLnBrk="0" hangingPunct="1">
              <a:defRPr lang="en-US" sz="1000" kern="1200" dirty="0">
                <a:solidFill>
                  <a:srgbClr val="FFFFFF"/>
                </a:solidFill>
                <a:effectLst>
                  <a:outerShdw blurRad="12700" dist="6350" dir="2700000" algn="tl" rotWithShape="0">
                    <a:prstClr val="black">
                      <a:alpha val="40000"/>
                    </a:prstClr>
                  </a:outerShdw>
                </a:effectLst>
                <a:latin typeface="+mn-lt"/>
                <a:ea typeface="+mn-ea"/>
                <a:cs typeface="+mn-cs"/>
              </a:defRPr>
            </a:lvl1pPr>
          </a:lstStyle>
          <a:p>
            <a:endParaRPr lang="en-US" dirty="0"/>
          </a:p>
        </p:txBody>
      </p:sp>
      <p:sp>
        <p:nvSpPr>
          <p:cNvPr id="7" name="Slide Number Placeholder 6"/>
          <p:cNvSpPr>
            <a:spLocks noGrp="1"/>
          </p:cNvSpPr>
          <p:nvPr>
            <p:ph type="sldNum" sz="quarter" idx="12"/>
          </p:nvPr>
        </p:nvSpPr>
        <p:spPr>
          <a:xfrm>
            <a:off x="10396728" y="6227064"/>
            <a:ext cx="1463040" cy="274320"/>
          </a:xfrm>
        </p:spPr>
        <p:txBody>
          <a:bodyPr/>
          <a:lstStyle>
            <a:lvl1pPr>
              <a:defRPr>
                <a:solidFill>
                  <a:srgbClr val="FFFFFF"/>
                </a:solidFill>
              </a:defRPr>
            </a:lvl1pPr>
          </a:lstStyle>
          <a:p>
            <a:fld id="{4FAB73BC-B049-4115-A692-8D63A059BFB8}" type="slidenum">
              <a:rPr lang="en-US" dirty="0"/>
              <a:pPr/>
              <a:t>‹#›</a:t>
            </a:fld>
            <a:endParaRPr lang="en-US" dirty="0"/>
          </a:p>
        </p:txBody>
      </p:sp>
      <p:sp>
        <p:nvSpPr>
          <p:cNvPr id="10" name="Rectangle 9"/>
          <p:cNvSpPr/>
          <p:nvPr/>
        </p:nvSpPr>
        <p:spPr>
          <a:xfrm>
            <a:off x="9157546" y="374904"/>
            <a:ext cx="2651760" cy="6108192"/>
          </a:xfrm>
          <a:prstGeom prst="rect">
            <a:avLst/>
          </a:prstGeom>
          <a:noFill/>
          <a:ln w="63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234696" y="237744"/>
            <a:ext cx="11722608" cy="6382512"/>
          </a:xfrm>
          <a:prstGeom prst="rect">
            <a:avLst/>
          </a:prstGeom>
          <a:solidFill>
            <a:schemeClr val="bg2"/>
          </a:solidFill>
          <a:ln w="6350" cap="flat" cmpd="sng" algn="ctr">
            <a:noFill/>
            <a:prstDash val="solid"/>
          </a:ln>
          <a:effectLst>
            <a:softEdge rad="0"/>
          </a:effectLst>
        </p:spPr>
      </p:sp>
      <p:sp>
        <p:nvSpPr>
          <p:cNvPr id="2" name="Title Placeholder 1"/>
          <p:cNvSpPr>
            <a:spLocks noGrp="1"/>
          </p:cNvSpPr>
          <p:nvPr>
            <p:ph type="title"/>
          </p:nvPr>
        </p:nvSpPr>
        <p:spPr>
          <a:xfrm>
            <a:off x="1066800" y="642594"/>
            <a:ext cx="10058400" cy="1371600"/>
          </a:xfrm>
          <a:prstGeom prst="rect">
            <a:avLst/>
          </a:prstGeom>
        </p:spPr>
        <p:txBody>
          <a:bodyPr vert="horz" lIns="91440" tIns="45720" rIns="91440" bIns="45720" rtlCol="0" anchor="ctr">
            <a:normAutofit/>
          </a:bodyPr>
          <a:lstStyle/>
          <a:p>
            <a:r>
              <a:rPr lang="ru-RU"/>
              <a:t>Образец заголовка</a:t>
            </a:r>
            <a:endParaRPr lang="en-US" dirty="0"/>
          </a:p>
        </p:txBody>
      </p:sp>
      <p:sp>
        <p:nvSpPr>
          <p:cNvPr id="3" name="Text Placeholder 2"/>
          <p:cNvSpPr>
            <a:spLocks noGrp="1"/>
          </p:cNvSpPr>
          <p:nvPr>
            <p:ph type="body" idx="1"/>
          </p:nvPr>
        </p:nvSpPr>
        <p:spPr>
          <a:xfrm>
            <a:off x="1066800" y="2103120"/>
            <a:ext cx="10058400" cy="3931920"/>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2"/>
          </p:nvPr>
        </p:nvSpPr>
        <p:spPr>
          <a:xfrm>
            <a:off x="274320" y="6307672"/>
            <a:ext cx="2743200" cy="274320"/>
          </a:xfrm>
          <a:prstGeom prst="rect">
            <a:avLst/>
          </a:prstGeom>
        </p:spPr>
        <p:txBody>
          <a:bodyPr vert="horz" lIns="91440" tIns="45720" rIns="91440" bIns="45720" rtlCol="0" anchor="b"/>
          <a:lstStyle>
            <a:lvl1pPr algn="l">
              <a:defRPr sz="1000">
                <a:solidFill>
                  <a:schemeClr val="tx1">
                    <a:lumMod val="75000"/>
                    <a:lumOff val="25000"/>
                  </a:schemeClr>
                </a:solidFill>
              </a:defRPr>
            </a:lvl1pPr>
          </a:lstStyle>
          <a:p>
            <a:fld id="{CBC48EC7-AF6A-48D3-8284-14BACBEBDD84}" type="datetimeFigureOut">
              <a:rPr lang="en-US" dirty="0"/>
              <a:t>2/28/2021</a:t>
            </a:fld>
            <a:endParaRPr lang="en-US" dirty="0"/>
          </a:p>
        </p:txBody>
      </p:sp>
      <p:sp>
        <p:nvSpPr>
          <p:cNvPr id="5" name="Footer Placeholder 4"/>
          <p:cNvSpPr>
            <a:spLocks noGrp="1"/>
          </p:cNvSpPr>
          <p:nvPr>
            <p:ph type="ftr" sz="quarter" idx="3"/>
          </p:nvPr>
        </p:nvSpPr>
        <p:spPr>
          <a:xfrm>
            <a:off x="3489960" y="6307672"/>
            <a:ext cx="5212080" cy="274320"/>
          </a:xfrm>
          <a:prstGeom prst="rect">
            <a:avLst/>
          </a:prstGeom>
        </p:spPr>
        <p:txBody>
          <a:bodyPr vert="horz" lIns="91440" tIns="45720" rIns="91440" bIns="45720" rtlCol="0" anchor="b"/>
          <a:lstStyle>
            <a:lvl1pPr algn="ctr">
              <a:defRPr sz="1000">
                <a:solidFill>
                  <a:schemeClr val="tx1">
                    <a:lumMod val="75000"/>
                    <a:lumOff val="25000"/>
                  </a:schemeClr>
                </a:solidFill>
              </a:defRPr>
            </a:lvl1pPr>
          </a:lstStyle>
          <a:p>
            <a:endParaRPr lang="en-US" dirty="0"/>
          </a:p>
        </p:txBody>
      </p:sp>
      <p:sp>
        <p:nvSpPr>
          <p:cNvPr id="6" name="Slide Number Placeholder 5"/>
          <p:cNvSpPr>
            <a:spLocks noGrp="1"/>
          </p:cNvSpPr>
          <p:nvPr>
            <p:ph type="sldNum" sz="quarter" idx="4"/>
          </p:nvPr>
        </p:nvSpPr>
        <p:spPr>
          <a:xfrm>
            <a:off x="10469880" y="6307672"/>
            <a:ext cx="1463040" cy="274320"/>
          </a:xfrm>
          <a:prstGeom prst="rect">
            <a:avLst/>
          </a:prstGeom>
        </p:spPr>
        <p:txBody>
          <a:bodyPr vert="horz" lIns="91440" tIns="45720" rIns="91440" bIns="45720" rtlCol="0" anchor="b"/>
          <a:lstStyle>
            <a:lvl1pPr algn="r">
              <a:defRPr sz="1000">
                <a:solidFill>
                  <a:schemeClr val="tx1">
                    <a:lumMod val="75000"/>
                    <a:lumOff val="25000"/>
                  </a:schemeClr>
                </a:solidFill>
              </a:defRPr>
            </a:lvl1pPr>
          </a:lstStyle>
          <a:p>
            <a:fld id="{4FAB73BC-B049-4115-A692-8D63A059BFB8}"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hf sldNum="0" hdr="0" ftr="0" dt="0"/>
  <p:txStyles>
    <p:titleStyle>
      <a:lvl1pPr algn="l" defTabSz="914400" rtl="0" eaLnBrk="1" latinLnBrk="0" hangingPunct="1">
        <a:lnSpc>
          <a:spcPct val="90000"/>
        </a:lnSpc>
        <a:spcBef>
          <a:spcPct val="0"/>
        </a:spcBef>
        <a:buNone/>
        <a:defRPr lang="en-US" sz="4800" kern="1200" cap="none" spc="0" baseline="0" dirty="0">
          <a:solidFill>
            <a:schemeClr val="tx1">
              <a:lumMod val="85000"/>
              <a:lumOff val="15000"/>
            </a:schemeClr>
          </a:solidFill>
          <a:effectLst/>
          <a:latin typeface="+mj-lt"/>
          <a:ea typeface="+mn-ea"/>
          <a:cs typeface="+mn-cs"/>
        </a:defRPr>
      </a:lvl1pPr>
    </p:titleStyle>
    <p:bodyStyle>
      <a:lvl1pPr marL="182880" indent="-182880" algn="l" defTabSz="914400" rtl="0" eaLnBrk="1" latinLnBrk="0" hangingPunct="1">
        <a:lnSpc>
          <a:spcPct val="100000"/>
        </a:lnSpc>
        <a:spcBef>
          <a:spcPts val="900"/>
        </a:spcBef>
        <a:spcAft>
          <a:spcPts val="0"/>
        </a:spcAft>
        <a:buClr>
          <a:schemeClr val="tx1">
            <a:lumMod val="85000"/>
            <a:lumOff val="15000"/>
          </a:schemeClr>
        </a:buClr>
        <a:buFont typeface="Garamond" pitchFamily="18" charset="0"/>
        <a:buChar char="◦"/>
        <a:defRPr sz="1800" kern="1200">
          <a:solidFill>
            <a:schemeClr val="tx1"/>
          </a:solidFill>
          <a:latin typeface="+mn-lt"/>
          <a:ea typeface="+mn-ea"/>
          <a:cs typeface="+mn-cs"/>
        </a:defRPr>
      </a:lvl1pPr>
      <a:lvl2pPr marL="45720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600" kern="1200">
          <a:solidFill>
            <a:schemeClr val="tx1"/>
          </a:solidFill>
          <a:latin typeface="+mn-lt"/>
          <a:ea typeface="+mn-ea"/>
          <a:cs typeface="+mn-cs"/>
        </a:defRPr>
      </a:lvl2pPr>
      <a:lvl3pPr marL="73152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3pPr>
      <a:lvl4pPr marL="100584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4pPr>
      <a:lvl5pPr marL="128016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5pPr>
      <a:lvl6pPr marL="16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6pPr>
      <a:lvl7pPr marL="19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7pPr>
      <a:lvl8pPr marL="22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8pPr>
      <a:lvl9pPr marL="25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r>
              <a:rPr lang="ru-RU" sz="3600" dirty="0"/>
              <a:t>Тренинг </a:t>
            </a:r>
            <a:br>
              <a:rPr lang="ru-RU" sz="3600" dirty="0"/>
            </a:br>
            <a:r>
              <a:rPr lang="ru-RU" sz="3600" dirty="0"/>
              <a:t>практических навыков по информатике </a:t>
            </a:r>
            <a:br>
              <a:rPr lang="ru-RU" sz="3600" dirty="0"/>
            </a:br>
            <a:r>
              <a:rPr lang="ru-RU" sz="3600" dirty="0"/>
              <a:t>по теме: «Программирование»</a:t>
            </a:r>
          </a:p>
        </p:txBody>
      </p:sp>
      <p:sp>
        <p:nvSpPr>
          <p:cNvPr id="3" name="Подзаголовок 2"/>
          <p:cNvSpPr>
            <a:spLocks noGrp="1"/>
          </p:cNvSpPr>
          <p:nvPr>
            <p:ph type="subTitle" idx="1"/>
          </p:nvPr>
        </p:nvSpPr>
        <p:spPr/>
        <p:txBody>
          <a:bodyPr/>
          <a:lstStyle/>
          <a:p>
            <a:r>
              <a:rPr lang="ru-RU" dirty="0"/>
              <a:t>Тьютор Мусаева Н.Г., Сочи</a:t>
            </a:r>
          </a:p>
        </p:txBody>
      </p:sp>
    </p:spTree>
    <p:extLst>
      <p:ext uri="{BB962C8B-B14F-4D97-AF65-F5344CB8AC3E}">
        <p14:creationId xmlns:p14="http://schemas.microsoft.com/office/powerpoint/2010/main" val="167737122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66800" y="642594"/>
            <a:ext cx="10058400" cy="996635"/>
          </a:xfrm>
        </p:spPr>
        <p:txBody>
          <a:bodyPr>
            <a:normAutofit/>
          </a:bodyPr>
          <a:lstStyle/>
          <a:p>
            <a:br>
              <a:rPr lang="ru-RU" dirty="0"/>
            </a:br>
            <a:endParaRPr lang="ru-RU" sz="1600" dirty="0"/>
          </a:p>
        </p:txBody>
      </p:sp>
      <p:sp>
        <p:nvSpPr>
          <p:cNvPr id="3" name="Объект 2"/>
          <p:cNvSpPr>
            <a:spLocks noGrp="1"/>
          </p:cNvSpPr>
          <p:nvPr>
            <p:ph idx="1"/>
          </p:nvPr>
        </p:nvSpPr>
        <p:spPr>
          <a:xfrm>
            <a:off x="866078" y="390292"/>
            <a:ext cx="10798097" cy="3055434"/>
          </a:xfrm>
        </p:spPr>
        <p:txBody>
          <a:bodyPr>
            <a:normAutofit fontScale="92500" lnSpcReduction="20000"/>
          </a:bodyPr>
          <a:lstStyle/>
          <a:p>
            <a:r>
              <a:rPr lang="ru-RU" b="1" dirty="0"/>
              <a:t>3.На нахождение и сравнение количества цифр в различных системах счисления, нахождение их суммы, разности, произведения  с дополнительными условиями на делимость</a:t>
            </a:r>
            <a:endParaRPr lang="ru-RU" dirty="0"/>
          </a:p>
          <a:p>
            <a:r>
              <a:rPr lang="ru-RU" dirty="0"/>
              <a:t> Рассматривается множество целых чисел, принадлежащих числовому отрезку [100001; 900009], которые удовлетворяют следующим условиям:</a:t>
            </a:r>
          </a:p>
          <a:p>
            <a:r>
              <a:rPr lang="ru-RU" dirty="0"/>
              <a:t>− сумма значений младшего разряда в 7-й системе счисления и младшего разряда в 10-й системе счисления равно 10;</a:t>
            </a:r>
          </a:p>
          <a:p>
            <a:r>
              <a:rPr lang="ru-RU" dirty="0"/>
              <a:t>− число делится на 11, но не делится на 55.</a:t>
            </a:r>
          </a:p>
          <a:p>
            <a:r>
              <a:rPr lang="ru-RU" dirty="0"/>
              <a:t>Найдите наибольшее из таких чисел и их количество.</a:t>
            </a:r>
          </a:p>
          <a:p>
            <a:r>
              <a:rPr lang="ru-RU" dirty="0"/>
              <a:t>Для выполнения этого задания можно написать программу или воспользоваться редактором электронных таблиц. </a:t>
            </a:r>
          </a:p>
          <a:p>
            <a:pPr lvl="0"/>
            <a:endParaRPr lang="ru-RU" dirty="0"/>
          </a:p>
          <a:p>
            <a:endParaRPr lang="ru-RU" dirty="0"/>
          </a:p>
        </p:txBody>
      </p:sp>
      <p:pic>
        <p:nvPicPr>
          <p:cNvPr id="5" name="Рисунок 4"/>
          <p:cNvPicPr>
            <a:picLocks noChangeAspect="1"/>
          </p:cNvPicPr>
          <p:nvPr/>
        </p:nvPicPr>
        <p:blipFill>
          <a:blip r:embed="rId2"/>
          <a:stretch>
            <a:fillRect/>
          </a:stretch>
        </p:blipFill>
        <p:spPr>
          <a:xfrm>
            <a:off x="1323627" y="3324755"/>
            <a:ext cx="8846286" cy="3326598"/>
          </a:xfrm>
          <a:prstGeom prst="rect">
            <a:avLst/>
          </a:prstGeom>
        </p:spPr>
      </p:pic>
    </p:spTree>
    <p:extLst>
      <p:ext uri="{BB962C8B-B14F-4D97-AF65-F5344CB8AC3E}">
        <p14:creationId xmlns:p14="http://schemas.microsoft.com/office/powerpoint/2010/main" val="7838897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Задание № 18</a:t>
            </a:r>
          </a:p>
        </p:txBody>
      </p:sp>
      <p:sp>
        <p:nvSpPr>
          <p:cNvPr id="3" name="Объект 2"/>
          <p:cNvSpPr>
            <a:spLocks noGrp="1"/>
          </p:cNvSpPr>
          <p:nvPr>
            <p:ph idx="1"/>
          </p:nvPr>
        </p:nvSpPr>
        <p:spPr>
          <a:xfrm>
            <a:off x="810321" y="1735128"/>
            <a:ext cx="10809249" cy="5122871"/>
          </a:xfrm>
        </p:spPr>
        <p:txBody>
          <a:bodyPr>
            <a:normAutofit/>
          </a:bodyPr>
          <a:lstStyle/>
          <a:p>
            <a:r>
              <a:rPr lang="ru-RU" b="1" dirty="0"/>
              <a:t>Тема</a:t>
            </a:r>
            <a:r>
              <a:rPr lang="ru-RU" dirty="0"/>
              <a:t>:  Динамическое программирование</a:t>
            </a:r>
          </a:p>
          <a:p>
            <a:r>
              <a:rPr lang="ru-RU" b="1" dirty="0"/>
              <a:t>Что проверяется:</a:t>
            </a:r>
            <a:endParaRPr lang="ru-RU" dirty="0"/>
          </a:p>
          <a:p>
            <a:r>
              <a:rPr lang="ru-RU" dirty="0"/>
              <a:t>Умение обрабатывать вещественные выражения в электронных таблицах.</a:t>
            </a:r>
          </a:p>
          <a:p>
            <a:r>
              <a:rPr lang="ru-RU" i="1" dirty="0"/>
              <a:t>3.4.3. Использование инструментов решения статистических и расчётно-графических задач. </a:t>
            </a:r>
            <a:endParaRPr lang="ru-RU" dirty="0"/>
          </a:p>
          <a:p>
            <a:r>
              <a:rPr lang="ru-RU" i="1" dirty="0"/>
              <a:t>1.1.2. Умение представлять и анализировать табличную информацию в виде графиков и диаграмм.</a:t>
            </a:r>
            <a:endParaRPr lang="ru-RU" dirty="0"/>
          </a:p>
          <a:p>
            <a:pPr lvl="0"/>
            <a:endParaRPr lang="ru-RU" dirty="0"/>
          </a:p>
          <a:p>
            <a:endParaRPr lang="ru-RU" dirty="0"/>
          </a:p>
        </p:txBody>
      </p:sp>
    </p:spTree>
    <p:extLst>
      <p:ext uri="{BB962C8B-B14F-4D97-AF65-F5344CB8AC3E}">
        <p14:creationId xmlns:p14="http://schemas.microsoft.com/office/powerpoint/2010/main" val="37679501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936702" y="1360449"/>
            <a:ext cx="10188498" cy="4674591"/>
          </a:xfrm>
        </p:spPr>
        <p:txBody>
          <a:bodyPr>
            <a:normAutofit fontScale="92500" lnSpcReduction="10000"/>
          </a:bodyPr>
          <a:lstStyle/>
          <a:p>
            <a:r>
              <a:rPr lang="ru-RU" b="1" dirty="0"/>
              <a:t>Что нужно знать</a:t>
            </a:r>
            <a:r>
              <a:rPr lang="ru-RU" dirty="0"/>
              <a:t>:</a:t>
            </a:r>
          </a:p>
          <a:p>
            <a:pPr lvl="0"/>
            <a:r>
              <a:rPr lang="ru-RU" dirty="0"/>
              <a:t>в задачах, которые предлагаются в этом задании КИМ, нужно найти оптимальный путь для Робота, который перемещается на клетчатом поле. Робот может на каждом шаге выбирать одно из двух направлений движения (например, только вправо и вниз).</a:t>
            </a:r>
          </a:p>
          <a:p>
            <a:pPr lvl="0"/>
            <a:r>
              <a:rPr lang="ru-RU" dirty="0"/>
              <a:t>в каждой клетке Робот получает некоторую награду («берёт монету»), и нужно найти такой путь, при котором общая награда будет наибольшая (или наименьшая, если это не награда, а штраф)</a:t>
            </a:r>
          </a:p>
          <a:p>
            <a:pPr lvl="0"/>
            <a:r>
              <a:rPr lang="ru-RU" dirty="0"/>
              <a:t>конечно, теоретически можно решить такую задачу полным перебором вариантов: рассмотреть все возможные пути и выбрать лучший. Однако количество возможных путей для полей даже не очень большого размера слишком велико для того, чтобы решить эту задачу за время проведения ЕГЭ, даже если вам удастся безошибочно написать программу для такого перебора.</a:t>
            </a:r>
          </a:p>
          <a:p>
            <a:endParaRPr lang="ru-RU" i="1" dirty="0"/>
          </a:p>
          <a:p>
            <a:r>
              <a:rPr lang="ru-RU" i="1" dirty="0"/>
              <a:t>Уровень  - Повышенный</a:t>
            </a:r>
          </a:p>
          <a:p>
            <a:r>
              <a:rPr lang="ru-RU" i="1" dirty="0"/>
              <a:t>Время на подготовку -6 мин</a:t>
            </a:r>
          </a:p>
          <a:p>
            <a:r>
              <a:rPr lang="ru-RU" i="1" dirty="0"/>
              <a:t>Оценивается в 1 балл</a:t>
            </a:r>
            <a:endParaRPr lang="ru-RU" dirty="0"/>
          </a:p>
          <a:p>
            <a:endParaRPr lang="ru-RU" dirty="0"/>
          </a:p>
        </p:txBody>
      </p:sp>
    </p:spTree>
    <p:extLst>
      <p:ext uri="{BB962C8B-B14F-4D97-AF65-F5344CB8AC3E}">
        <p14:creationId xmlns:p14="http://schemas.microsoft.com/office/powerpoint/2010/main" val="4463149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stretch>
            <a:fillRect/>
          </a:stretch>
        </p:blipFill>
        <p:spPr>
          <a:xfrm>
            <a:off x="1694985" y="657922"/>
            <a:ext cx="7393259" cy="5785456"/>
          </a:xfrm>
          <a:prstGeom prst="rect">
            <a:avLst/>
          </a:prstGeom>
        </p:spPr>
      </p:pic>
    </p:spTree>
    <p:extLst>
      <p:ext uri="{BB962C8B-B14F-4D97-AF65-F5344CB8AC3E}">
        <p14:creationId xmlns:p14="http://schemas.microsoft.com/office/powerpoint/2010/main" val="18452000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Дано</a:t>
            </a:r>
          </a:p>
        </p:txBody>
      </p:sp>
      <p:pic>
        <p:nvPicPr>
          <p:cNvPr id="4" name="Объект 3"/>
          <p:cNvPicPr>
            <a:picLocks noGrp="1" noChangeAspect="1"/>
          </p:cNvPicPr>
          <p:nvPr>
            <p:ph idx="1"/>
          </p:nvPr>
        </p:nvPicPr>
        <p:blipFill>
          <a:blip r:embed="rId2"/>
          <a:stretch>
            <a:fillRect/>
          </a:stretch>
        </p:blipFill>
        <p:spPr>
          <a:xfrm>
            <a:off x="1199337" y="2129882"/>
            <a:ext cx="8728533" cy="3650573"/>
          </a:xfrm>
          <a:prstGeom prst="rect">
            <a:avLst/>
          </a:prstGeom>
        </p:spPr>
      </p:pic>
    </p:spTree>
    <p:extLst>
      <p:ext uri="{BB962C8B-B14F-4D97-AF65-F5344CB8AC3E}">
        <p14:creationId xmlns:p14="http://schemas.microsoft.com/office/powerpoint/2010/main" val="29903521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66800" y="642594"/>
            <a:ext cx="10058400" cy="439074"/>
          </a:xfrm>
        </p:spPr>
        <p:txBody>
          <a:bodyPr>
            <a:normAutofit/>
          </a:bodyPr>
          <a:lstStyle/>
          <a:p>
            <a:r>
              <a:rPr lang="ru-RU" sz="2400" dirty="0"/>
              <a:t>Создаем новую таблицу для поиска максимума</a:t>
            </a:r>
          </a:p>
        </p:txBody>
      </p:sp>
      <p:pic>
        <p:nvPicPr>
          <p:cNvPr id="4" name="Объект 3"/>
          <p:cNvPicPr>
            <a:picLocks noGrp="1" noChangeAspect="1"/>
          </p:cNvPicPr>
          <p:nvPr>
            <p:ph idx="1"/>
          </p:nvPr>
        </p:nvPicPr>
        <p:blipFill>
          <a:blip r:embed="rId2"/>
          <a:stretch>
            <a:fillRect/>
          </a:stretch>
        </p:blipFill>
        <p:spPr>
          <a:xfrm>
            <a:off x="1159501" y="1193181"/>
            <a:ext cx="8868582" cy="2772182"/>
          </a:xfrm>
          <a:prstGeom prst="rect">
            <a:avLst/>
          </a:prstGeom>
        </p:spPr>
      </p:pic>
      <p:sp>
        <p:nvSpPr>
          <p:cNvPr id="5" name="Заголовок 1"/>
          <p:cNvSpPr txBox="1">
            <a:spLocks/>
          </p:cNvSpPr>
          <p:nvPr/>
        </p:nvSpPr>
        <p:spPr>
          <a:xfrm>
            <a:off x="951571" y="3965363"/>
            <a:ext cx="10058400" cy="43907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lang="en-US" sz="4800" kern="1200" cap="none" spc="0" baseline="0" dirty="0">
                <a:solidFill>
                  <a:schemeClr val="tx1">
                    <a:lumMod val="85000"/>
                    <a:lumOff val="15000"/>
                  </a:schemeClr>
                </a:solidFill>
                <a:effectLst/>
                <a:latin typeface="+mj-lt"/>
                <a:ea typeface="+mn-ea"/>
                <a:cs typeface="+mn-cs"/>
              </a:defRPr>
            </a:lvl1pPr>
          </a:lstStyle>
          <a:p>
            <a:r>
              <a:rPr lang="ru-RU" sz="2400" dirty="0"/>
              <a:t>Вычисляем первое значение</a:t>
            </a:r>
          </a:p>
        </p:txBody>
      </p:sp>
      <p:pic>
        <p:nvPicPr>
          <p:cNvPr id="6" name="Рисунок 5"/>
          <p:cNvPicPr>
            <a:picLocks noChangeAspect="1"/>
          </p:cNvPicPr>
          <p:nvPr/>
        </p:nvPicPr>
        <p:blipFill>
          <a:blip r:embed="rId3"/>
          <a:stretch>
            <a:fillRect/>
          </a:stretch>
        </p:blipFill>
        <p:spPr>
          <a:xfrm>
            <a:off x="1159501" y="4404437"/>
            <a:ext cx="6657975" cy="2200275"/>
          </a:xfrm>
          <a:prstGeom prst="rect">
            <a:avLst/>
          </a:prstGeom>
        </p:spPr>
      </p:pic>
    </p:spTree>
    <p:extLst>
      <p:ext uri="{BB962C8B-B14F-4D97-AF65-F5344CB8AC3E}">
        <p14:creationId xmlns:p14="http://schemas.microsoft.com/office/powerpoint/2010/main" val="30493468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Объект 4"/>
          <p:cNvPicPr>
            <a:picLocks noGrp="1" noChangeAspect="1"/>
          </p:cNvPicPr>
          <p:nvPr>
            <p:ph idx="1"/>
          </p:nvPr>
        </p:nvPicPr>
        <p:blipFill>
          <a:blip r:embed="rId2"/>
          <a:stretch>
            <a:fillRect/>
          </a:stretch>
        </p:blipFill>
        <p:spPr>
          <a:xfrm>
            <a:off x="1066800" y="3678219"/>
            <a:ext cx="6886575" cy="2143125"/>
          </a:xfrm>
          <a:prstGeom prst="rect">
            <a:avLst/>
          </a:prstGeom>
        </p:spPr>
      </p:pic>
      <p:pic>
        <p:nvPicPr>
          <p:cNvPr id="4" name="Рисунок 3"/>
          <p:cNvPicPr>
            <a:picLocks noChangeAspect="1"/>
          </p:cNvPicPr>
          <p:nvPr/>
        </p:nvPicPr>
        <p:blipFill>
          <a:blip r:embed="rId3"/>
          <a:stretch>
            <a:fillRect/>
          </a:stretch>
        </p:blipFill>
        <p:spPr>
          <a:xfrm>
            <a:off x="1066800" y="1207062"/>
            <a:ext cx="6772275" cy="2181225"/>
          </a:xfrm>
          <a:prstGeom prst="rect">
            <a:avLst/>
          </a:prstGeom>
        </p:spPr>
      </p:pic>
      <p:sp>
        <p:nvSpPr>
          <p:cNvPr id="7" name="Заголовок 1"/>
          <p:cNvSpPr>
            <a:spLocks noGrp="1"/>
          </p:cNvSpPr>
          <p:nvPr>
            <p:ph type="title"/>
          </p:nvPr>
        </p:nvSpPr>
        <p:spPr>
          <a:xfrm>
            <a:off x="1066800" y="642594"/>
            <a:ext cx="10058400" cy="439074"/>
          </a:xfrm>
        </p:spPr>
        <p:txBody>
          <a:bodyPr>
            <a:normAutofit/>
          </a:bodyPr>
          <a:lstStyle/>
          <a:p>
            <a:r>
              <a:rPr lang="ru-RU" sz="2400" dirty="0"/>
              <a:t>Заполняем первую строку</a:t>
            </a:r>
          </a:p>
        </p:txBody>
      </p:sp>
    </p:spTree>
    <p:extLst>
      <p:ext uri="{BB962C8B-B14F-4D97-AF65-F5344CB8AC3E}">
        <p14:creationId xmlns:p14="http://schemas.microsoft.com/office/powerpoint/2010/main" val="309693272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Заголовок 1"/>
          <p:cNvSpPr>
            <a:spLocks noGrp="1"/>
          </p:cNvSpPr>
          <p:nvPr>
            <p:ph type="title"/>
          </p:nvPr>
        </p:nvSpPr>
        <p:spPr>
          <a:xfrm>
            <a:off x="1066800" y="642594"/>
            <a:ext cx="10058400" cy="439074"/>
          </a:xfrm>
        </p:spPr>
        <p:txBody>
          <a:bodyPr>
            <a:normAutofit/>
          </a:bodyPr>
          <a:lstStyle/>
          <a:p>
            <a:r>
              <a:rPr lang="ru-RU" sz="2400" dirty="0"/>
              <a:t>Заполняем первый столбец</a:t>
            </a:r>
          </a:p>
        </p:txBody>
      </p:sp>
      <p:sp>
        <p:nvSpPr>
          <p:cNvPr id="2" name="Объект 1"/>
          <p:cNvSpPr>
            <a:spLocks noGrp="1"/>
          </p:cNvSpPr>
          <p:nvPr>
            <p:ph idx="1"/>
          </p:nvPr>
        </p:nvSpPr>
        <p:spPr/>
        <p:txBody>
          <a:bodyPr/>
          <a:lstStyle/>
          <a:p>
            <a:endParaRPr lang="ru-RU" dirty="0"/>
          </a:p>
        </p:txBody>
      </p:sp>
      <p:pic>
        <p:nvPicPr>
          <p:cNvPr id="3" name="Рисунок 2"/>
          <p:cNvPicPr>
            <a:picLocks noChangeAspect="1"/>
          </p:cNvPicPr>
          <p:nvPr/>
        </p:nvPicPr>
        <p:blipFill>
          <a:blip r:embed="rId2"/>
          <a:stretch>
            <a:fillRect/>
          </a:stretch>
        </p:blipFill>
        <p:spPr>
          <a:xfrm>
            <a:off x="1160075" y="1336403"/>
            <a:ext cx="6905625" cy="2200275"/>
          </a:xfrm>
          <a:prstGeom prst="rect">
            <a:avLst/>
          </a:prstGeom>
        </p:spPr>
      </p:pic>
      <p:pic>
        <p:nvPicPr>
          <p:cNvPr id="6" name="Рисунок 5"/>
          <p:cNvPicPr>
            <a:picLocks noChangeAspect="1"/>
          </p:cNvPicPr>
          <p:nvPr/>
        </p:nvPicPr>
        <p:blipFill>
          <a:blip r:embed="rId3"/>
          <a:stretch>
            <a:fillRect/>
          </a:stretch>
        </p:blipFill>
        <p:spPr>
          <a:xfrm>
            <a:off x="1160075" y="3791413"/>
            <a:ext cx="6953699" cy="2364060"/>
          </a:xfrm>
          <a:prstGeom prst="rect">
            <a:avLst/>
          </a:prstGeom>
        </p:spPr>
      </p:pic>
    </p:spTree>
    <p:extLst>
      <p:ext uri="{BB962C8B-B14F-4D97-AF65-F5344CB8AC3E}">
        <p14:creationId xmlns:p14="http://schemas.microsoft.com/office/powerpoint/2010/main" val="342692783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lstStyle/>
          <a:p>
            <a:endParaRPr lang="ru-RU"/>
          </a:p>
        </p:txBody>
      </p:sp>
      <p:pic>
        <p:nvPicPr>
          <p:cNvPr id="4" name="Рисунок 3"/>
          <p:cNvPicPr>
            <a:picLocks noChangeAspect="1"/>
          </p:cNvPicPr>
          <p:nvPr/>
        </p:nvPicPr>
        <p:blipFill>
          <a:blip r:embed="rId2"/>
          <a:stretch>
            <a:fillRect/>
          </a:stretch>
        </p:blipFill>
        <p:spPr>
          <a:xfrm>
            <a:off x="1066800" y="1225123"/>
            <a:ext cx="6886575" cy="2333625"/>
          </a:xfrm>
          <a:prstGeom prst="rect">
            <a:avLst/>
          </a:prstGeom>
        </p:spPr>
      </p:pic>
      <p:sp>
        <p:nvSpPr>
          <p:cNvPr id="5" name="Заголовок 1"/>
          <p:cNvSpPr>
            <a:spLocks noGrp="1"/>
          </p:cNvSpPr>
          <p:nvPr>
            <p:ph type="title"/>
          </p:nvPr>
        </p:nvSpPr>
        <p:spPr>
          <a:xfrm>
            <a:off x="1066800" y="642594"/>
            <a:ext cx="10058400" cy="439074"/>
          </a:xfrm>
        </p:spPr>
        <p:txBody>
          <a:bodyPr>
            <a:normAutofit/>
          </a:bodyPr>
          <a:lstStyle/>
          <a:p>
            <a:r>
              <a:rPr lang="ru-RU" sz="2400" dirty="0"/>
              <a:t>Вводим формулу для максимума</a:t>
            </a:r>
          </a:p>
        </p:txBody>
      </p:sp>
      <p:pic>
        <p:nvPicPr>
          <p:cNvPr id="7" name="Рисунок 6"/>
          <p:cNvPicPr>
            <a:picLocks noChangeAspect="1"/>
          </p:cNvPicPr>
          <p:nvPr/>
        </p:nvPicPr>
        <p:blipFill>
          <a:blip r:embed="rId3"/>
          <a:stretch>
            <a:fillRect/>
          </a:stretch>
        </p:blipFill>
        <p:spPr>
          <a:xfrm>
            <a:off x="1104900" y="3891915"/>
            <a:ext cx="6848475" cy="2143125"/>
          </a:xfrm>
          <a:prstGeom prst="rect">
            <a:avLst/>
          </a:prstGeom>
        </p:spPr>
      </p:pic>
    </p:spTree>
    <p:extLst>
      <p:ext uri="{BB962C8B-B14F-4D97-AF65-F5344CB8AC3E}">
        <p14:creationId xmlns:p14="http://schemas.microsoft.com/office/powerpoint/2010/main" val="283293058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066800" y="2103120"/>
            <a:ext cx="10058400" cy="4665670"/>
          </a:xfrm>
        </p:spPr>
        <p:txBody>
          <a:bodyPr/>
          <a:lstStyle/>
          <a:p>
            <a:endParaRPr lang="ru-RU" dirty="0"/>
          </a:p>
          <a:p>
            <a:endParaRPr lang="ru-RU" dirty="0"/>
          </a:p>
          <a:p>
            <a:endParaRPr lang="ru-RU" dirty="0"/>
          </a:p>
          <a:p>
            <a:endParaRPr lang="ru-RU" dirty="0"/>
          </a:p>
          <a:p>
            <a:endParaRPr lang="ru-RU" dirty="0"/>
          </a:p>
          <a:p>
            <a:endParaRPr lang="ru-RU" dirty="0"/>
          </a:p>
          <a:p>
            <a:endParaRPr lang="ru-RU" dirty="0"/>
          </a:p>
          <a:p>
            <a:endParaRPr lang="ru-RU" dirty="0"/>
          </a:p>
          <a:p>
            <a:endParaRPr lang="ru-RU" dirty="0"/>
          </a:p>
          <a:p>
            <a:endParaRPr lang="ru-RU" dirty="0"/>
          </a:p>
          <a:p>
            <a:r>
              <a:rPr lang="ru-RU" dirty="0"/>
              <a:t>Ответ: 1204  502</a:t>
            </a:r>
          </a:p>
        </p:txBody>
      </p:sp>
      <p:sp>
        <p:nvSpPr>
          <p:cNvPr id="5" name="Заголовок 1"/>
          <p:cNvSpPr>
            <a:spLocks noGrp="1"/>
          </p:cNvSpPr>
          <p:nvPr>
            <p:ph type="title"/>
          </p:nvPr>
        </p:nvSpPr>
        <p:spPr>
          <a:xfrm>
            <a:off x="1066800" y="642594"/>
            <a:ext cx="10058400" cy="439074"/>
          </a:xfrm>
        </p:spPr>
        <p:txBody>
          <a:bodyPr>
            <a:normAutofit/>
          </a:bodyPr>
          <a:lstStyle/>
          <a:p>
            <a:r>
              <a:rPr lang="ru-RU" sz="2400" dirty="0"/>
              <a:t>Аналогично решаем для минимума</a:t>
            </a:r>
          </a:p>
        </p:txBody>
      </p:sp>
      <p:pic>
        <p:nvPicPr>
          <p:cNvPr id="2" name="Рисунок 1"/>
          <p:cNvPicPr>
            <a:picLocks noChangeAspect="1"/>
          </p:cNvPicPr>
          <p:nvPr/>
        </p:nvPicPr>
        <p:blipFill>
          <a:blip r:embed="rId2"/>
          <a:stretch>
            <a:fillRect/>
          </a:stretch>
        </p:blipFill>
        <p:spPr>
          <a:xfrm>
            <a:off x="957726" y="1208861"/>
            <a:ext cx="6886575" cy="2143125"/>
          </a:xfrm>
          <a:prstGeom prst="rect">
            <a:avLst/>
          </a:prstGeom>
        </p:spPr>
      </p:pic>
      <p:pic>
        <p:nvPicPr>
          <p:cNvPr id="6" name="Рисунок 5"/>
          <p:cNvPicPr>
            <a:picLocks noChangeAspect="1"/>
          </p:cNvPicPr>
          <p:nvPr/>
        </p:nvPicPr>
        <p:blipFill>
          <a:blip r:embed="rId3"/>
          <a:stretch>
            <a:fillRect/>
          </a:stretch>
        </p:blipFill>
        <p:spPr>
          <a:xfrm>
            <a:off x="957726" y="3807096"/>
            <a:ext cx="6981825" cy="2143125"/>
          </a:xfrm>
          <a:prstGeom prst="rect">
            <a:avLst/>
          </a:prstGeom>
        </p:spPr>
      </p:pic>
    </p:spTree>
    <p:extLst>
      <p:ext uri="{BB962C8B-B14F-4D97-AF65-F5344CB8AC3E}">
        <p14:creationId xmlns:p14="http://schemas.microsoft.com/office/powerpoint/2010/main" val="39636130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Задание № 17</a:t>
            </a:r>
          </a:p>
        </p:txBody>
      </p:sp>
      <p:sp>
        <p:nvSpPr>
          <p:cNvPr id="3" name="Объект 2"/>
          <p:cNvSpPr>
            <a:spLocks noGrp="1"/>
          </p:cNvSpPr>
          <p:nvPr>
            <p:ph idx="1"/>
          </p:nvPr>
        </p:nvSpPr>
        <p:spPr>
          <a:xfrm>
            <a:off x="940419" y="2014194"/>
            <a:ext cx="10333463" cy="4563079"/>
          </a:xfrm>
        </p:spPr>
        <p:txBody>
          <a:bodyPr>
            <a:normAutofit/>
          </a:bodyPr>
          <a:lstStyle/>
          <a:p>
            <a:r>
              <a:rPr lang="ru-RU" b="1" dirty="0"/>
              <a:t>Тема</a:t>
            </a:r>
            <a:r>
              <a:rPr lang="ru-RU" dirty="0"/>
              <a:t>:  Перебор целых чисел на заданном отрезке. Проверка делимости</a:t>
            </a:r>
          </a:p>
          <a:p>
            <a:r>
              <a:rPr lang="ru-RU" b="1" dirty="0"/>
              <a:t>Что проверяется:</a:t>
            </a:r>
            <a:endParaRPr lang="ru-RU" dirty="0"/>
          </a:p>
          <a:p>
            <a:r>
              <a:rPr lang="ru-RU" dirty="0"/>
              <a:t>Умение создавать собственные программы (20–40 строк) для обработки целочисленной информации.</a:t>
            </a:r>
          </a:p>
          <a:p>
            <a:r>
              <a:rPr lang="ru-RU" i="1" dirty="0"/>
              <a:t>1.7.2. Основные конструкции языка программирования. Система программирования.</a:t>
            </a:r>
            <a:endParaRPr lang="ru-RU" dirty="0"/>
          </a:p>
          <a:p>
            <a:r>
              <a:rPr lang="ru-RU" i="1" dirty="0"/>
              <a:t>1.1.5. Умение создавать программы на языке программирования по их описанию.</a:t>
            </a:r>
          </a:p>
          <a:p>
            <a:r>
              <a:rPr lang="ru-RU" i="1" dirty="0"/>
              <a:t>Уровень  - Повышенный</a:t>
            </a:r>
          </a:p>
          <a:p>
            <a:r>
              <a:rPr lang="ru-RU" i="1" dirty="0"/>
              <a:t>Время на подготовку -15 мин</a:t>
            </a:r>
          </a:p>
          <a:p>
            <a:r>
              <a:rPr lang="ru-RU" i="1" dirty="0"/>
              <a:t>Оценивается в 1 балл</a:t>
            </a:r>
            <a:endParaRPr lang="ru-RU" dirty="0"/>
          </a:p>
          <a:p>
            <a:endParaRPr lang="ru-RU" dirty="0"/>
          </a:p>
        </p:txBody>
      </p:sp>
    </p:spTree>
    <p:extLst>
      <p:ext uri="{BB962C8B-B14F-4D97-AF65-F5344CB8AC3E}">
        <p14:creationId xmlns:p14="http://schemas.microsoft.com/office/powerpoint/2010/main" val="339427890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Задание № 10</a:t>
            </a:r>
          </a:p>
        </p:txBody>
      </p:sp>
      <p:sp>
        <p:nvSpPr>
          <p:cNvPr id="3" name="Объект 2"/>
          <p:cNvSpPr>
            <a:spLocks noGrp="1"/>
          </p:cNvSpPr>
          <p:nvPr>
            <p:ph idx="1"/>
          </p:nvPr>
        </p:nvSpPr>
        <p:spPr>
          <a:xfrm>
            <a:off x="955288" y="1679374"/>
            <a:ext cx="10058400" cy="4587612"/>
          </a:xfrm>
        </p:spPr>
        <p:txBody>
          <a:bodyPr>
            <a:normAutofit fontScale="85000" lnSpcReduction="20000"/>
          </a:bodyPr>
          <a:lstStyle/>
          <a:p>
            <a:r>
              <a:rPr lang="ru-RU" b="1" dirty="0"/>
              <a:t>Тема</a:t>
            </a:r>
            <a:r>
              <a:rPr lang="ru-RU" dirty="0"/>
              <a:t>:  Поиск слов в текстовом документе</a:t>
            </a:r>
          </a:p>
          <a:p>
            <a:r>
              <a:rPr lang="ru-RU" b="1" dirty="0"/>
              <a:t>Что проверяется:</a:t>
            </a:r>
            <a:endParaRPr lang="ru-RU" dirty="0"/>
          </a:p>
          <a:p>
            <a:r>
              <a:rPr lang="ru-RU" dirty="0"/>
              <a:t>Информационный поиск средствами операционной системы или текстового процессора</a:t>
            </a:r>
          </a:p>
          <a:p>
            <a:r>
              <a:rPr lang="ru-RU" i="1" dirty="0"/>
              <a:t>3.5.2.  Использование инструментов поисковых систем (формирование запросов)</a:t>
            </a:r>
            <a:endParaRPr lang="ru-RU" dirty="0"/>
          </a:p>
          <a:p>
            <a:r>
              <a:rPr lang="ru-RU" i="1" dirty="0"/>
              <a:t>2.1. Умение осуществлять поиск и отбор информации</a:t>
            </a:r>
            <a:endParaRPr lang="ru-RU" dirty="0"/>
          </a:p>
          <a:p>
            <a:r>
              <a:rPr lang="ru-RU" b="1" dirty="0"/>
              <a:t>Что нужно знать</a:t>
            </a:r>
            <a:r>
              <a:rPr lang="ru-RU" dirty="0"/>
              <a:t>:</a:t>
            </a:r>
          </a:p>
          <a:p>
            <a:pPr lvl="0"/>
            <a:r>
              <a:rPr lang="ru-RU" dirty="0"/>
              <a:t>текстовые редакторы и текстовые процессоры имеют встроенную функцию поиска; большинство программ (</a:t>
            </a:r>
            <a:r>
              <a:rPr lang="ru-RU" i="1" dirty="0"/>
              <a:t>Блокнот, </a:t>
            </a:r>
            <a:r>
              <a:rPr lang="en-US" i="1" dirty="0" err="1"/>
              <a:t>OpenOffice</a:t>
            </a:r>
            <a:r>
              <a:rPr lang="ru-RU" i="1" dirty="0"/>
              <a:t>, </a:t>
            </a:r>
            <a:r>
              <a:rPr lang="en-US" i="1" dirty="0" err="1"/>
              <a:t>LibreOffice</a:t>
            </a:r>
            <a:r>
              <a:rPr lang="ru-RU" dirty="0"/>
              <a:t>) просто ищут цепочку символов, то есть находят все формы данного слова</a:t>
            </a:r>
          </a:p>
          <a:p>
            <a:pPr lvl="0"/>
            <a:r>
              <a:rPr lang="ru-RU" dirty="0"/>
              <a:t>в наиболее совершенных редакторах (</a:t>
            </a:r>
            <a:r>
              <a:rPr lang="en-US" i="1" dirty="0"/>
              <a:t>Microsoft Office</a:t>
            </a:r>
            <a:r>
              <a:rPr lang="ru-RU" dirty="0"/>
              <a:t>) есть возможность отметить режим </a:t>
            </a:r>
            <a:r>
              <a:rPr lang="ru-RU" i="1" dirty="0"/>
              <a:t>Только слово целиком</a:t>
            </a:r>
            <a:r>
              <a:rPr lang="ru-RU" dirty="0"/>
              <a:t>, при этом программа ищет только заданное слово именно в этой форме</a:t>
            </a:r>
          </a:p>
          <a:p>
            <a:pPr lvl="0"/>
            <a:r>
              <a:rPr lang="ru-RU" dirty="0"/>
              <a:t>если нужно найти слова, начинающиеся только со строчной или только с заглавной буквы, нужно включить флажок </a:t>
            </a:r>
            <a:r>
              <a:rPr lang="ru-RU" i="1" dirty="0"/>
              <a:t>С учётом регистра</a:t>
            </a:r>
          </a:p>
          <a:p>
            <a:r>
              <a:rPr lang="ru-RU" i="1" dirty="0"/>
              <a:t>Уровень  - Базовый</a:t>
            </a:r>
          </a:p>
          <a:p>
            <a:r>
              <a:rPr lang="ru-RU" i="1" dirty="0"/>
              <a:t>Время на подготовку -6 мин</a:t>
            </a:r>
          </a:p>
          <a:p>
            <a:r>
              <a:rPr lang="ru-RU" i="1" dirty="0"/>
              <a:t>Оценивается в 1 балл</a:t>
            </a:r>
            <a:endParaRPr lang="ru-RU" dirty="0"/>
          </a:p>
          <a:p>
            <a:pPr lvl="0"/>
            <a:endParaRPr lang="ru-RU" dirty="0"/>
          </a:p>
          <a:p>
            <a:endParaRPr lang="ru-RU" dirty="0"/>
          </a:p>
        </p:txBody>
      </p:sp>
    </p:spTree>
    <p:extLst>
      <p:ext uri="{BB962C8B-B14F-4D97-AF65-F5344CB8AC3E}">
        <p14:creationId xmlns:p14="http://schemas.microsoft.com/office/powerpoint/2010/main" val="209049070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Основные задачи:</a:t>
            </a:r>
          </a:p>
        </p:txBody>
      </p:sp>
      <p:sp>
        <p:nvSpPr>
          <p:cNvPr id="3" name="Объект 2"/>
          <p:cNvSpPr>
            <a:spLocks noGrp="1"/>
          </p:cNvSpPr>
          <p:nvPr>
            <p:ph idx="1"/>
          </p:nvPr>
        </p:nvSpPr>
        <p:spPr/>
        <p:txBody>
          <a:bodyPr>
            <a:normAutofit/>
          </a:bodyPr>
          <a:lstStyle/>
          <a:p>
            <a:pPr marL="0" indent="0" algn="just">
              <a:buNone/>
            </a:pPr>
            <a:r>
              <a:rPr lang="ru-RU" sz="3200" dirty="0"/>
              <a:t>Найти точное количество слов или фрагментов слова в предоставленном тексте.</a:t>
            </a:r>
          </a:p>
          <a:p>
            <a:pPr marL="0" indent="0" algn="just">
              <a:buNone/>
            </a:pPr>
            <a:r>
              <a:rPr lang="ru-RU" sz="3200" dirty="0"/>
              <a:t>Необходимо учитывать пояснения к заданию и возможные формы слова.</a:t>
            </a:r>
          </a:p>
        </p:txBody>
      </p:sp>
    </p:spTree>
    <p:extLst>
      <p:ext uri="{BB962C8B-B14F-4D97-AF65-F5344CB8AC3E}">
        <p14:creationId xmlns:p14="http://schemas.microsoft.com/office/powerpoint/2010/main" val="41783165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12FD725-22E9-41AE-8BBD-84378346E03E}"/>
              </a:ext>
            </a:extLst>
          </p:cNvPr>
          <p:cNvSpPr>
            <a:spLocks noGrp="1"/>
          </p:cNvSpPr>
          <p:nvPr>
            <p:ph type="title"/>
          </p:nvPr>
        </p:nvSpPr>
        <p:spPr/>
        <p:txBody>
          <a:bodyPr/>
          <a:lstStyle/>
          <a:p>
            <a:r>
              <a:rPr lang="ru-RU" dirty="0"/>
              <a:t>Задание 10. Демо КЕГЭ</a:t>
            </a:r>
          </a:p>
        </p:txBody>
      </p:sp>
      <p:sp>
        <p:nvSpPr>
          <p:cNvPr id="3" name="Объект 2">
            <a:extLst>
              <a:ext uri="{FF2B5EF4-FFF2-40B4-BE49-F238E27FC236}">
                <a16:creationId xmlns:a16="http://schemas.microsoft.com/office/drawing/2014/main" id="{07F372ED-CCCD-4B1A-B3AE-DB99E4AB4561}"/>
              </a:ext>
            </a:extLst>
          </p:cNvPr>
          <p:cNvSpPr>
            <a:spLocks noGrp="1"/>
          </p:cNvSpPr>
          <p:nvPr>
            <p:ph idx="1"/>
          </p:nvPr>
        </p:nvSpPr>
        <p:spPr/>
        <p:txBody>
          <a:bodyPr/>
          <a:lstStyle/>
          <a:p>
            <a:endParaRPr lang="ru-RU" dirty="0"/>
          </a:p>
        </p:txBody>
      </p:sp>
      <p:pic>
        <p:nvPicPr>
          <p:cNvPr id="5" name="Рисунок 4">
            <a:extLst>
              <a:ext uri="{FF2B5EF4-FFF2-40B4-BE49-F238E27FC236}">
                <a16:creationId xmlns:a16="http://schemas.microsoft.com/office/drawing/2014/main" id="{A09F3B18-27ED-4BA3-B800-3CD7CEDDE09F}"/>
              </a:ext>
            </a:extLst>
          </p:cNvPr>
          <p:cNvPicPr>
            <a:picLocks noChangeAspect="1"/>
          </p:cNvPicPr>
          <p:nvPr/>
        </p:nvPicPr>
        <p:blipFill>
          <a:blip r:embed="rId2"/>
          <a:stretch>
            <a:fillRect/>
          </a:stretch>
        </p:blipFill>
        <p:spPr>
          <a:xfrm>
            <a:off x="1066800" y="2103120"/>
            <a:ext cx="7715250" cy="1333500"/>
          </a:xfrm>
          <a:prstGeom prst="rect">
            <a:avLst/>
          </a:prstGeom>
        </p:spPr>
      </p:pic>
    </p:spTree>
    <p:extLst>
      <p:ext uri="{BB962C8B-B14F-4D97-AF65-F5344CB8AC3E}">
        <p14:creationId xmlns:p14="http://schemas.microsoft.com/office/powerpoint/2010/main" val="260268811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345666" y="73324"/>
            <a:ext cx="7200900" cy="1485900"/>
          </a:xfrm>
        </p:spPr>
        <p:txBody>
          <a:bodyPr/>
          <a:lstStyle/>
          <a:p>
            <a:r>
              <a:rPr lang="ru-RU" dirty="0"/>
              <a:t>Порядок выполнения:</a:t>
            </a:r>
          </a:p>
        </p:txBody>
      </p:sp>
      <p:sp>
        <p:nvSpPr>
          <p:cNvPr id="3" name="Объект 2"/>
          <p:cNvSpPr>
            <a:spLocks noGrp="1"/>
          </p:cNvSpPr>
          <p:nvPr>
            <p:ph idx="1"/>
          </p:nvPr>
        </p:nvSpPr>
        <p:spPr>
          <a:xfrm>
            <a:off x="1011137" y="1286059"/>
            <a:ext cx="10169725" cy="5331125"/>
          </a:xfrm>
        </p:spPr>
        <p:txBody>
          <a:bodyPr>
            <a:noAutofit/>
          </a:bodyPr>
          <a:lstStyle/>
          <a:p>
            <a:r>
              <a:rPr lang="ru-RU" sz="2600" dirty="0"/>
              <a:t>Открыть предоставленный текстовый документ в текстовом редакторе</a:t>
            </a:r>
          </a:p>
          <a:p>
            <a:r>
              <a:rPr lang="ru-RU" sz="2600" dirty="0"/>
              <a:t>Запустить функцию НАЙТИ – РАСШИРЕННЫЙ ПОИСК…</a:t>
            </a:r>
          </a:p>
          <a:p>
            <a:r>
              <a:rPr lang="ru-RU" sz="2600" dirty="0"/>
              <a:t>Открыть дополнительные возможности поиска с помощью кнопки БОЛЬШЕ</a:t>
            </a:r>
            <a:r>
              <a:rPr lang="en-US" sz="2600" dirty="0"/>
              <a:t>&gt;&gt;</a:t>
            </a:r>
          </a:p>
          <a:p>
            <a:r>
              <a:rPr lang="ru-RU" sz="2600" dirty="0"/>
              <a:t>В поле НАЙТИ ввести искомое слово или часть слова</a:t>
            </a:r>
          </a:p>
          <a:p>
            <a:r>
              <a:rPr lang="ru-RU" sz="2600" dirty="0"/>
              <a:t>В поле ПАРАМЕТРЫ ПОИСКА добавить необходимые параметры для запроса (зависит от задания)</a:t>
            </a:r>
          </a:p>
          <a:p>
            <a:r>
              <a:rPr lang="ru-RU" sz="2600" dirty="0"/>
              <a:t>Нажать кнопку ВЫДЕЛЕНИЕ ПРИ ЧТЕНИИ – ВЫДЕЛИТЕ ВСЁ</a:t>
            </a:r>
          </a:p>
          <a:p>
            <a:r>
              <a:rPr lang="ru-RU" sz="2600" dirty="0"/>
              <a:t>Ответ появится на экране в формате: </a:t>
            </a:r>
            <a:endParaRPr lang="en-US" sz="2600" dirty="0"/>
          </a:p>
          <a:p>
            <a:pPr marL="0" indent="0">
              <a:buNone/>
            </a:pPr>
            <a:r>
              <a:rPr lang="ru-RU" sz="2600" dirty="0"/>
              <a:t>ВЫДЕЛЕНО ЭЛЕМЕНТОВ: </a:t>
            </a:r>
            <a:r>
              <a:rPr lang="en-US" sz="2600" dirty="0"/>
              <a:t>[</a:t>
            </a:r>
            <a:r>
              <a:rPr lang="ru-RU" sz="2600" dirty="0"/>
              <a:t>количество</a:t>
            </a:r>
            <a:r>
              <a:rPr lang="en-US" sz="2600" dirty="0"/>
              <a:t>]</a:t>
            </a:r>
            <a:endParaRPr lang="ru-RU" sz="2600" dirty="0"/>
          </a:p>
        </p:txBody>
      </p:sp>
    </p:spTree>
    <p:extLst>
      <p:ext uri="{BB962C8B-B14F-4D97-AF65-F5344CB8AC3E}">
        <p14:creationId xmlns:p14="http://schemas.microsoft.com/office/powerpoint/2010/main" val="2600591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rotWithShape="1">
          <a:blip r:embed="rId2"/>
          <a:srcRect l="26161"/>
          <a:stretch/>
        </p:blipFill>
        <p:spPr>
          <a:xfrm>
            <a:off x="2196861" y="545694"/>
            <a:ext cx="8369708" cy="6019007"/>
          </a:xfrm>
          <a:prstGeom prst="rect">
            <a:avLst/>
          </a:prstGeom>
        </p:spPr>
      </p:pic>
    </p:spTree>
    <p:extLst>
      <p:ext uri="{BB962C8B-B14F-4D97-AF65-F5344CB8AC3E}">
        <p14:creationId xmlns:p14="http://schemas.microsoft.com/office/powerpoint/2010/main" val="20131882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2273150" y="92015"/>
            <a:ext cx="8144684" cy="6668953"/>
          </a:xfrm>
          <a:prstGeom prst="rect">
            <a:avLst/>
          </a:prstGeom>
        </p:spPr>
      </p:pic>
    </p:spTree>
    <p:extLst>
      <p:ext uri="{BB962C8B-B14F-4D97-AF65-F5344CB8AC3E}">
        <p14:creationId xmlns:p14="http://schemas.microsoft.com/office/powerpoint/2010/main" val="36408766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345666" y="73324"/>
            <a:ext cx="7200900" cy="1485900"/>
          </a:xfrm>
        </p:spPr>
        <p:txBody>
          <a:bodyPr/>
          <a:lstStyle/>
          <a:p>
            <a:r>
              <a:rPr lang="ru-RU" dirty="0"/>
              <a:t>Виды запросов:</a:t>
            </a:r>
          </a:p>
        </p:txBody>
      </p:sp>
      <p:sp>
        <p:nvSpPr>
          <p:cNvPr id="3" name="Объект 2"/>
          <p:cNvSpPr>
            <a:spLocks noGrp="1"/>
          </p:cNvSpPr>
          <p:nvPr>
            <p:ph idx="1"/>
          </p:nvPr>
        </p:nvSpPr>
        <p:spPr>
          <a:xfrm>
            <a:off x="771788" y="1353171"/>
            <a:ext cx="10102613" cy="5331125"/>
          </a:xfrm>
        </p:spPr>
        <p:txBody>
          <a:bodyPr>
            <a:noAutofit/>
          </a:bodyPr>
          <a:lstStyle/>
          <a:p>
            <a:r>
              <a:rPr lang="ru-RU" sz="3200" dirty="0"/>
              <a:t>Поиск количества слов целиком, без учёта регистра букв, но с учётом словообразования. Например </a:t>
            </a:r>
            <a:r>
              <a:rPr lang="ru-RU" sz="3200" u="sng" dirty="0"/>
              <a:t>можно</a:t>
            </a:r>
            <a:r>
              <a:rPr lang="ru-RU" sz="3200" dirty="0"/>
              <a:t>: Долг, долг, ДОЛГ; </a:t>
            </a:r>
            <a:r>
              <a:rPr lang="ru-RU" sz="3200" u="sng" dirty="0"/>
              <a:t>нельзя</a:t>
            </a:r>
            <a:r>
              <a:rPr lang="ru-RU" sz="3200" dirty="0"/>
              <a:t>: долгами, долговой.</a:t>
            </a:r>
          </a:p>
          <a:p>
            <a:r>
              <a:rPr lang="ru-RU" sz="3200" dirty="0"/>
              <a:t>Поиск количества слов, содержащих фрагмент слова, без учёта самого слова. Например </a:t>
            </a:r>
            <a:r>
              <a:rPr lang="ru-RU" sz="3200" u="sng" dirty="0"/>
              <a:t>можно</a:t>
            </a:r>
            <a:r>
              <a:rPr lang="ru-RU" sz="3200" dirty="0"/>
              <a:t>: белеет, стареет; </a:t>
            </a:r>
            <a:r>
              <a:rPr lang="ru-RU" sz="3200" u="sng" dirty="0"/>
              <a:t>нельзя</a:t>
            </a:r>
            <a:r>
              <a:rPr lang="ru-RU" sz="3200" dirty="0"/>
              <a:t>: ее, перегон.</a:t>
            </a:r>
          </a:p>
        </p:txBody>
      </p:sp>
    </p:spTree>
    <p:extLst>
      <p:ext uri="{BB962C8B-B14F-4D97-AF65-F5344CB8AC3E}">
        <p14:creationId xmlns:p14="http://schemas.microsoft.com/office/powerpoint/2010/main" val="17261823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345666" y="73324"/>
            <a:ext cx="7200900" cy="1485900"/>
          </a:xfrm>
        </p:spPr>
        <p:txBody>
          <a:bodyPr/>
          <a:lstStyle/>
          <a:p>
            <a:r>
              <a:rPr lang="ru-RU" dirty="0"/>
              <a:t>Решение задачи:</a:t>
            </a:r>
          </a:p>
        </p:txBody>
      </p:sp>
      <p:sp>
        <p:nvSpPr>
          <p:cNvPr id="3" name="Объект 2"/>
          <p:cNvSpPr>
            <a:spLocks noGrp="1"/>
          </p:cNvSpPr>
          <p:nvPr>
            <p:ph idx="1"/>
          </p:nvPr>
        </p:nvSpPr>
        <p:spPr>
          <a:xfrm>
            <a:off x="949337" y="1559224"/>
            <a:ext cx="9993557" cy="5331125"/>
          </a:xfrm>
        </p:spPr>
        <p:txBody>
          <a:bodyPr>
            <a:noAutofit/>
          </a:bodyPr>
          <a:lstStyle/>
          <a:p>
            <a:r>
              <a:rPr lang="ru-RU" sz="3200" dirty="0"/>
              <a:t>При поиске слова целиком:</a:t>
            </a:r>
          </a:p>
          <a:p>
            <a:pPr marL="0" indent="0">
              <a:buNone/>
            </a:pPr>
            <a:r>
              <a:rPr lang="ru-RU" sz="3200" dirty="0"/>
              <a:t>Ввести в поле НАЙТИ слово.</a:t>
            </a:r>
          </a:p>
          <a:p>
            <a:pPr marL="0" indent="0">
              <a:buNone/>
            </a:pPr>
            <a:r>
              <a:rPr lang="ru-RU" sz="3200" dirty="0"/>
              <a:t>Отметить параметр поиска ТОЛЬКО СЛОВО ЦЕЛИКОМ.</a:t>
            </a:r>
          </a:p>
          <a:p>
            <a:pPr marL="0" indent="0">
              <a:buNone/>
            </a:pPr>
            <a:r>
              <a:rPr lang="ru-RU" sz="3200" dirty="0"/>
              <a:t>Другие параметры поиска не отмечать.</a:t>
            </a:r>
          </a:p>
          <a:p>
            <a:pPr marL="0" indent="0">
              <a:buNone/>
            </a:pPr>
            <a:r>
              <a:rPr lang="ru-RU" sz="3200" dirty="0"/>
              <a:t>Выполнить выделение слов.</a:t>
            </a:r>
          </a:p>
        </p:txBody>
      </p:sp>
    </p:spTree>
    <p:extLst>
      <p:ext uri="{BB962C8B-B14F-4D97-AF65-F5344CB8AC3E}">
        <p14:creationId xmlns:p14="http://schemas.microsoft.com/office/powerpoint/2010/main" val="2019634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345666" y="73324"/>
            <a:ext cx="7200900" cy="1485900"/>
          </a:xfrm>
        </p:spPr>
        <p:txBody>
          <a:bodyPr/>
          <a:lstStyle/>
          <a:p>
            <a:r>
              <a:rPr lang="ru-RU" dirty="0"/>
              <a:t>Решение задачи:</a:t>
            </a:r>
          </a:p>
        </p:txBody>
      </p:sp>
      <p:sp>
        <p:nvSpPr>
          <p:cNvPr id="3" name="Объект 2"/>
          <p:cNvSpPr>
            <a:spLocks noGrp="1"/>
          </p:cNvSpPr>
          <p:nvPr>
            <p:ph idx="1"/>
          </p:nvPr>
        </p:nvSpPr>
        <p:spPr>
          <a:xfrm>
            <a:off x="687898" y="1084723"/>
            <a:ext cx="10262004" cy="5331125"/>
          </a:xfrm>
        </p:spPr>
        <p:txBody>
          <a:bodyPr>
            <a:noAutofit/>
          </a:bodyPr>
          <a:lstStyle/>
          <a:p>
            <a:r>
              <a:rPr lang="ru-RU" sz="3200" dirty="0"/>
              <a:t>При поиске части слова:</a:t>
            </a:r>
          </a:p>
          <a:p>
            <a:pPr marL="0" indent="0">
              <a:buNone/>
            </a:pPr>
            <a:r>
              <a:rPr lang="ru-RU" sz="3200" dirty="0"/>
              <a:t>Ввести в поле НАЙТИ часть слова. Выполнить поиск. Записать найденное количество.</a:t>
            </a:r>
          </a:p>
          <a:p>
            <a:pPr marL="0" indent="0">
              <a:buNone/>
            </a:pPr>
            <a:r>
              <a:rPr lang="ru-RU" sz="3200" dirty="0"/>
              <a:t>Отметить параметр поиска ТОЛЬКО СЛОВО ЦЕЛИКОМ. Выполнить поиск. Записать второе количество.</a:t>
            </a:r>
          </a:p>
          <a:p>
            <a:pPr marL="0" indent="0">
              <a:buNone/>
            </a:pPr>
            <a:r>
              <a:rPr lang="ru-RU" sz="3200" dirty="0"/>
              <a:t>Вычесть из первого числа второе.</a:t>
            </a:r>
          </a:p>
          <a:p>
            <a:pPr marL="0" indent="0">
              <a:buNone/>
            </a:pPr>
            <a:r>
              <a:rPr lang="ru-RU" sz="3200" dirty="0"/>
              <a:t>Другие параметры поиска не отмечать.</a:t>
            </a:r>
          </a:p>
        </p:txBody>
      </p:sp>
    </p:spTree>
    <p:extLst>
      <p:ext uri="{BB962C8B-B14F-4D97-AF65-F5344CB8AC3E}">
        <p14:creationId xmlns:p14="http://schemas.microsoft.com/office/powerpoint/2010/main" val="42237985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345666" y="73324"/>
            <a:ext cx="7200900" cy="1485900"/>
          </a:xfrm>
        </p:spPr>
        <p:txBody>
          <a:bodyPr/>
          <a:lstStyle/>
          <a:p>
            <a:r>
              <a:rPr lang="ru-RU" dirty="0"/>
              <a:t>Возможные ошибки</a:t>
            </a:r>
          </a:p>
        </p:txBody>
      </p:sp>
      <p:sp>
        <p:nvSpPr>
          <p:cNvPr id="3" name="Объект 2"/>
          <p:cNvSpPr>
            <a:spLocks noGrp="1"/>
          </p:cNvSpPr>
          <p:nvPr>
            <p:ph idx="1"/>
          </p:nvPr>
        </p:nvSpPr>
        <p:spPr>
          <a:xfrm>
            <a:off x="1045811" y="1386727"/>
            <a:ext cx="9800610" cy="5331125"/>
          </a:xfrm>
        </p:spPr>
        <p:txBody>
          <a:bodyPr>
            <a:noAutofit/>
          </a:bodyPr>
          <a:lstStyle/>
          <a:p>
            <a:r>
              <a:rPr lang="ru-RU" sz="3200" dirty="0"/>
              <a:t>При поиске слова целиком не отмечен параметр ТОЛЬКО СЛОВО ЦЕЛИКОМ</a:t>
            </a:r>
          </a:p>
          <a:p>
            <a:r>
              <a:rPr lang="ru-RU" sz="3200" dirty="0"/>
              <a:t>Будут найдены лишние словообразования</a:t>
            </a:r>
          </a:p>
          <a:p>
            <a:r>
              <a:rPr lang="ru-RU" sz="3200" dirty="0"/>
              <a:t>Например к запросу: долг, будут добавлены Долги, Долговой и т.д.</a:t>
            </a:r>
          </a:p>
        </p:txBody>
      </p:sp>
    </p:spTree>
    <p:extLst>
      <p:ext uri="{BB962C8B-B14F-4D97-AF65-F5344CB8AC3E}">
        <p14:creationId xmlns:p14="http://schemas.microsoft.com/office/powerpoint/2010/main" val="41791008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968297" y="1077491"/>
            <a:ext cx="10255405" cy="5392446"/>
          </a:xfrm>
        </p:spPr>
        <p:txBody>
          <a:bodyPr>
            <a:normAutofit fontScale="92500" lnSpcReduction="20000"/>
          </a:bodyPr>
          <a:lstStyle/>
          <a:p>
            <a:r>
              <a:rPr lang="ru-RU" b="1" dirty="0"/>
              <a:t>Что нужно знать</a:t>
            </a:r>
            <a:endParaRPr lang="ru-RU" dirty="0"/>
          </a:p>
          <a:p>
            <a:pPr lvl="0"/>
            <a:r>
              <a:rPr lang="ru-RU" dirty="0"/>
              <a:t>нет ограничений по времени</a:t>
            </a:r>
          </a:p>
          <a:p>
            <a:pPr lvl="0"/>
            <a:r>
              <a:rPr lang="ru-RU" dirty="0"/>
              <a:t>задачи этого типа предлагается решать с помощью электронных таблиц или программы</a:t>
            </a:r>
          </a:p>
          <a:p>
            <a:pPr lvl="0"/>
            <a:r>
              <a:rPr lang="ru-RU" b="1" i="1" dirty="0"/>
              <a:t>важно</a:t>
            </a:r>
            <a:r>
              <a:rPr lang="ru-RU" dirty="0"/>
              <a:t> вводить ответ в том порядке,  который указан в условии задачи</a:t>
            </a:r>
          </a:p>
          <a:p>
            <a:r>
              <a:rPr lang="ru-RU" b="1" dirty="0"/>
              <a:t>Необходимые умения и навыки </a:t>
            </a:r>
            <a:endParaRPr lang="ru-RU" dirty="0"/>
          </a:p>
          <a:p>
            <a:pPr lvl="0"/>
            <a:r>
              <a:rPr lang="ru-RU" dirty="0"/>
              <a:t>нахождение минимума</a:t>
            </a:r>
          </a:p>
          <a:p>
            <a:pPr lvl="0"/>
            <a:r>
              <a:rPr lang="ru-RU" dirty="0"/>
              <a:t>нахождения максимума</a:t>
            </a:r>
          </a:p>
          <a:p>
            <a:pPr lvl="0"/>
            <a:r>
              <a:rPr lang="ru-RU" dirty="0"/>
              <a:t>подсчет количества</a:t>
            </a:r>
          </a:p>
          <a:p>
            <a:pPr lvl="0"/>
            <a:r>
              <a:rPr lang="ru-RU" dirty="0"/>
              <a:t>нахождение суммы</a:t>
            </a:r>
          </a:p>
          <a:p>
            <a:pPr lvl="0"/>
            <a:r>
              <a:rPr lang="ru-RU" dirty="0"/>
              <a:t>нахождение произведение</a:t>
            </a:r>
          </a:p>
          <a:p>
            <a:pPr lvl="0"/>
            <a:r>
              <a:rPr lang="ru-RU" dirty="0"/>
              <a:t>нахождение среднего арифметического</a:t>
            </a:r>
          </a:p>
          <a:p>
            <a:pPr lvl="0"/>
            <a:r>
              <a:rPr lang="ru-RU" dirty="0"/>
              <a:t>умение находить остаток от деления</a:t>
            </a:r>
          </a:p>
          <a:p>
            <a:pPr lvl="0"/>
            <a:r>
              <a:rPr lang="ru-RU" dirty="0"/>
              <a:t>проверять на кратность</a:t>
            </a:r>
          </a:p>
          <a:p>
            <a:pPr lvl="0"/>
            <a:r>
              <a:rPr lang="ru-RU" dirty="0"/>
              <a:t>проверять на четность</a:t>
            </a:r>
          </a:p>
          <a:p>
            <a:pPr lvl="0"/>
            <a:r>
              <a:rPr lang="ru-RU" dirty="0"/>
              <a:t>знание алгоритма разбиения на цифры в различных системах счисления</a:t>
            </a:r>
          </a:p>
          <a:p>
            <a:pPr lvl="0"/>
            <a:r>
              <a:rPr lang="ru-RU" dirty="0"/>
              <a:t>знание алгоритмов перевода из одной системы счисления в другую</a:t>
            </a:r>
          </a:p>
          <a:p>
            <a:endParaRPr lang="ru-RU" dirty="0"/>
          </a:p>
          <a:p>
            <a:endParaRPr lang="ru-RU" dirty="0"/>
          </a:p>
        </p:txBody>
      </p:sp>
    </p:spTree>
    <p:extLst>
      <p:ext uri="{BB962C8B-B14F-4D97-AF65-F5344CB8AC3E}">
        <p14:creationId xmlns:p14="http://schemas.microsoft.com/office/powerpoint/2010/main" val="123269002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345666" y="73324"/>
            <a:ext cx="7200900" cy="1485900"/>
          </a:xfrm>
        </p:spPr>
        <p:txBody>
          <a:bodyPr/>
          <a:lstStyle/>
          <a:p>
            <a:r>
              <a:rPr lang="ru-RU" dirty="0"/>
              <a:t>Возможные ошибки</a:t>
            </a:r>
          </a:p>
        </p:txBody>
      </p:sp>
      <p:sp>
        <p:nvSpPr>
          <p:cNvPr id="3" name="Объект 2"/>
          <p:cNvSpPr>
            <a:spLocks noGrp="1"/>
          </p:cNvSpPr>
          <p:nvPr>
            <p:ph idx="1"/>
          </p:nvPr>
        </p:nvSpPr>
        <p:spPr>
          <a:xfrm>
            <a:off x="1089513" y="1244114"/>
            <a:ext cx="8350370" cy="5331125"/>
          </a:xfrm>
        </p:spPr>
        <p:txBody>
          <a:bodyPr>
            <a:noAutofit/>
          </a:bodyPr>
          <a:lstStyle/>
          <a:p>
            <a:r>
              <a:rPr lang="ru-RU" sz="3200" dirty="0"/>
              <a:t>При поиске слова целиком отмечен параметр ПОДСТАНОВОЧНЫЕ ЗНАКИ</a:t>
            </a:r>
          </a:p>
          <a:p>
            <a:r>
              <a:rPr lang="ru-RU" sz="3200" dirty="0"/>
              <a:t>Будут найдены только словообразования без исходного слова</a:t>
            </a:r>
          </a:p>
          <a:p>
            <a:r>
              <a:rPr lang="ru-RU" sz="3200" dirty="0"/>
              <a:t>Например запросу: долг, будут найдены Долги, Долговой и т.д., но слово долг не будет посчитано.</a:t>
            </a:r>
          </a:p>
        </p:txBody>
      </p:sp>
    </p:spTree>
    <p:extLst>
      <p:ext uri="{BB962C8B-B14F-4D97-AF65-F5344CB8AC3E}">
        <p14:creationId xmlns:p14="http://schemas.microsoft.com/office/powerpoint/2010/main" val="28608060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66800" y="642594"/>
            <a:ext cx="10058400" cy="996635"/>
          </a:xfrm>
        </p:spPr>
        <p:txBody>
          <a:bodyPr>
            <a:normAutofit/>
          </a:bodyPr>
          <a:lstStyle/>
          <a:p>
            <a:r>
              <a:rPr lang="ru-RU" sz="1600" b="1" dirty="0"/>
              <a:t>1.На делимость в десятичной системе счисления</a:t>
            </a:r>
            <a:br>
              <a:rPr lang="ru-RU" dirty="0"/>
            </a:br>
            <a:endParaRPr lang="ru-RU" sz="1600" dirty="0"/>
          </a:p>
        </p:txBody>
      </p:sp>
      <p:sp>
        <p:nvSpPr>
          <p:cNvPr id="3" name="Объект 2"/>
          <p:cNvSpPr>
            <a:spLocks noGrp="1"/>
          </p:cNvSpPr>
          <p:nvPr>
            <p:ph idx="1"/>
          </p:nvPr>
        </p:nvSpPr>
        <p:spPr>
          <a:xfrm>
            <a:off x="821473" y="1344837"/>
            <a:ext cx="10058400" cy="3931920"/>
          </a:xfrm>
        </p:spPr>
        <p:txBody>
          <a:bodyPr/>
          <a:lstStyle/>
          <a:p>
            <a:r>
              <a:rPr lang="ru-RU" dirty="0"/>
              <a:t>1)Рассматривается множество целых чисел, принадлежащих числовому отрезку [95; 1328]. Найдите произведение  и количество чисел заканчивающихся на 17 и не кратных 3.</a:t>
            </a:r>
            <a:br>
              <a:rPr lang="ru-RU" dirty="0"/>
            </a:br>
            <a:endParaRPr lang="ru-RU" dirty="0"/>
          </a:p>
          <a:p>
            <a:endParaRPr lang="ru-RU" dirty="0"/>
          </a:p>
        </p:txBody>
      </p:sp>
      <p:pic>
        <p:nvPicPr>
          <p:cNvPr id="6" name="Рисунок 5"/>
          <p:cNvPicPr>
            <a:picLocks noChangeAspect="1"/>
          </p:cNvPicPr>
          <p:nvPr/>
        </p:nvPicPr>
        <p:blipFill>
          <a:blip r:embed="rId2"/>
          <a:stretch>
            <a:fillRect/>
          </a:stretch>
        </p:blipFill>
        <p:spPr>
          <a:xfrm>
            <a:off x="1066800" y="2341472"/>
            <a:ext cx="7414051" cy="4118917"/>
          </a:xfrm>
          <a:prstGeom prst="rect">
            <a:avLst/>
          </a:prstGeom>
        </p:spPr>
      </p:pic>
    </p:spTree>
    <p:extLst>
      <p:ext uri="{BB962C8B-B14F-4D97-AF65-F5344CB8AC3E}">
        <p14:creationId xmlns:p14="http://schemas.microsoft.com/office/powerpoint/2010/main" val="24256927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66800" y="642594"/>
            <a:ext cx="10058400" cy="996635"/>
          </a:xfrm>
        </p:spPr>
        <p:txBody>
          <a:bodyPr>
            <a:normAutofit/>
          </a:bodyPr>
          <a:lstStyle/>
          <a:p>
            <a:br>
              <a:rPr lang="ru-RU" dirty="0"/>
            </a:br>
            <a:endParaRPr lang="ru-RU" sz="1600" dirty="0"/>
          </a:p>
        </p:txBody>
      </p:sp>
      <p:sp>
        <p:nvSpPr>
          <p:cNvPr id="3" name="Объект 2"/>
          <p:cNvSpPr>
            <a:spLocks noGrp="1"/>
          </p:cNvSpPr>
          <p:nvPr>
            <p:ph idx="1"/>
          </p:nvPr>
        </p:nvSpPr>
        <p:spPr>
          <a:xfrm>
            <a:off x="645304" y="545143"/>
            <a:ext cx="10058400" cy="3931920"/>
          </a:xfrm>
        </p:spPr>
        <p:txBody>
          <a:bodyPr/>
          <a:lstStyle/>
          <a:p>
            <a:pPr lvl="0"/>
            <a:r>
              <a:rPr lang="ru-RU" dirty="0"/>
              <a:t>2) Рассматривается множество целых чисел, принадлежащих числовому отрезку [1095; 13028]. Найдите   среднее арифметическое чисел заканчивающихся на 17 и не кратных 3.</a:t>
            </a:r>
          </a:p>
          <a:p>
            <a:br>
              <a:rPr lang="ru-RU" dirty="0"/>
            </a:br>
            <a:endParaRPr lang="ru-RU" dirty="0"/>
          </a:p>
          <a:p>
            <a:endParaRPr lang="ru-RU" dirty="0"/>
          </a:p>
        </p:txBody>
      </p:sp>
      <p:pic>
        <p:nvPicPr>
          <p:cNvPr id="4" name="Рисунок 3"/>
          <p:cNvPicPr>
            <a:picLocks noChangeAspect="1"/>
          </p:cNvPicPr>
          <p:nvPr/>
        </p:nvPicPr>
        <p:blipFill>
          <a:blip r:embed="rId2"/>
          <a:stretch>
            <a:fillRect/>
          </a:stretch>
        </p:blipFill>
        <p:spPr>
          <a:xfrm>
            <a:off x="1186930" y="1639229"/>
            <a:ext cx="7397462" cy="4271183"/>
          </a:xfrm>
          <a:prstGeom prst="rect">
            <a:avLst/>
          </a:prstGeom>
        </p:spPr>
      </p:pic>
    </p:spTree>
    <p:extLst>
      <p:ext uri="{BB962C8B-B14F-4D97-AF65-F5344CB8AC3E}">
        <p14:creationId xmlns:p14="http://schemas.microsoft.com/office/powerpoint/2010/main" val="5401452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66800" y="642594"/>
            <a:ext cx="10058400" cy="996635"/>
          </a:xfrm>
        </p:spPr>
        <p:txBody>
          <a:bodyPr>
            <a:normAutofit/>
          </a:bodyPr>
          <a:lstStyle/>
          <a:p>
            <a:br>
              <a:rPr lang="ru-RU" dirty="0"/>
            </a:br>
            <a:endParaRPr lang="ru-RU" sz="1600" dirty="0"/>
          </a:p>
        </p:txBody>
      </p:sp>
      <p:sp>
        <p:nvSpPr>
          <p:cNvPr id="3" name="Объект 2"/>
          <p:cNvSpPr>
            <a:spLocks noGrp="1"/>
          </p:cNvSpPr>
          <p:nvPr>
            <p:ph idx="1"/>
          </p:nvPr>
        </p:nvSpPr>
        <p:spPr>
          <a:xfrm>
            <a:off x="821473" y="1344837"/>
            <a:ext cx="10058400" cy="3931920"/>
          </a:xfrm>
        </p:spPr>
        <p:txBody>
          <a:bodyPr/>
          <a:lstStyle/>
          <a:p>
            <a:pPr lvl="0"/>
            <a:r>
              <a:rPr lang="ru-RU" b="1" dirty="0"/>
              <a:t>Демоверсия варианта ЕГЭ по информатике 2021, ФИПИ:</a:t>
            </a:r>
            <a:endParaRPr lang="ru-RU" dirty="0"/>
          </a:p>
          <a:p>
            <a:r>
              <a:rPr lang="ru-RU" dirty="0"/>
              <a:t>Рассматривается множество целых чисел, принадлежащих числовому отрезку </a:t>
            </a:r>
            <a:r>
              <a:rPr lang="ru-RU" b="1" dirty="0"/>
              <a:t>[1016; 7937]</a:t>
            </a:r>
            <a:r>
              <a:rPr lang="ru-RU" dirty="0"/>
              <a:t>, которые делятся на </a:t>
            </a:r>
            <a:r>
              <a:rPr lang="ru-RU" b="1" dirty="0"/>
              <a:t>3</a:t>
            </a:r>
            <a:r>
              <a:rPr lang="ru-RU" dirty="0"/>
              <a:t> и не делятся на </a:t>
            </a:r>
            <a:r>
              <a:rPr lang="ru-RU" b="1" dirty="0"/>
              <a:t>7, 17, 19, 27</a:t>
            </a:r>
            <a:r>
              <a:rPr lang="ru-RU" dirty="0"/>
              <a:t>. </a:t>
            </a:r>
            <a:r>
              <a:rPr lang="ru-RU" i="1" dirty="0"/>
              <a:t>Найдите </a:t>
            </a:r>
            <a:r>
              <a:rPr lang="ru-RU" b="1" i="1" dirty="0"/>
              <a:t>количество</a:t>
            </a:r>
            <a:r>
              <a:rPr lang="ru-RU" i="1" dirty="0"/>
              <a:t> таких чисел и </a:t>
            </a:r>
            <a:r>
              <a:rPr lang="ru-RU" b="1" i="1" dirty="0"/>
              <a:t>максимальное</a:t>
            </a:r>
            <a:r>
              <a:rPr lang="ru-RU" i="1" dirty="0"/>
              <a:t> из них.</a:t>
            </a:r>
            <a:br>
              <a:rPr lang="ru-RU" dirty="0"/>
            </a:br>
            <a:r>
              <a:rPr lang="ru-RU" dirty="0"/>
              <a:t>В ответе запишите два целых числа: сначала количество, затем максимальное число.! Для выполнения этого задания можно написать программу или воспользоваться редактором электронных таблиц.</a:t>
            </a:r>
          </a:p>
          <a:p>
            <a:br>
              <a:rPr lang="ru-RU" dirty="0"/>
            </a:br>
            <a:endParaRPr lang="ru-RU" dirty="0"/>
          </a:p>
          <a:p>
            <a:endParaRPr lang="ru-RU" dirty="0"/>
          </a:p>
        </p:txBody>
      </p:sp>
    </p:spTree>
    <p:extLst>
      <p:ext uri="{BB962C8B-B14F-4D97-AF65-F5344CB8AC3E}">
        <p14:creationId xmlns:p14="http://schemas.microsoft.com/office/powerpoint/2010/main" val="41179295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4" name="Рисунок 3"/>
          <p:cNvPicPr>
            <a:picLocks noChangeAspect="1"/>
          </p:cNvPicPr>
          <p:nvPr/>
        </p:nvPicPr>
        <p:blipFill>
          <a:blip r:embed="rId2"/>
          <a:stretch>
            <a:fillRect/>
          </a:stretch>
        </p:blipFill>
        <p:spPr>
          <a:xfrm>
            <a:off x="481012" y="528637"/>
            <a:ext cx="11229975" cy="5800725"/>
          </a:xfrm>
          <a:prstGeom prst="rect">
            <a:avLst/>
          </a:prstGeom>
        </p:spPr>
      </p:pic>
    </p:spTree>
    <p:extLst>
      <p:ext uri="{BB962C8B-B14F-4D97-AF65-F5344CB8AC3E}">
        <p14:creationId xmlns:p14="http://schemas.microsoft.com/office/powerpoint/2010/main" val="6723352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66800" y="642594"/>
            <a:ext cx="10058400" cy="996635"/>
          </a:xfrm>
        </p:spPr>
        <p:txBody>
          <a:bodyPr>
            <a:normAutofit/>
          </a:bodyPr>
          <a:lstStyle/>
          <a:p>
            <a:br>
              <a:rPr lang="ru-RU" dirty="0"/>
            </a:br>
            <a:endParaRPr lang="ru-RU" sz="1600" dirty="0"/>
          </a:p>
        </p:txBody>
      </p:sp>
      <p:sp>
        <p:nvSpPr>
          <p:cNvPr id="3" name="Объект 2"/>
          <p:cNvSpPr>
            <a:spLocks noGrp="1"/>
          </p:cNvSpPr>
          <p:nvPr>
            <p:ph idx="1"/>
          </p:nvPr>
        </p:nvSpPr>
        <p:spPr>
          <a:xfrm>
            <a:off x="721113" y="0"/>
            <a:ext cx="10058400" cy="3931920"/>
          </a:xfrm>
        </p:spPr>
        <p:txBody>
          <a:bodyPr/>
          <a:lstStyle/>
          <a:p>
            <a:pPr lvl="0"/>
            <a:br>
              <a:rPr lang="ru-RU" dirty="0"/>
            </a:br>
            <a:r>
              <a:rPr lang="ru-RU" dirty="0"/>
              <a:t>4)Рассматривается множество целых чисел, принадлежащих числовому отрезку [3394; 8599], которые удовлетворяют следующим условиям:</a:t>
            </a:r>
          </a:p>
          <a:p>
            <a:r>
              <a:rPr lang="ru-RU" dirty="0"/>
              <a:t>− остаток от деления на 3 равен 1;</a:t>
            </a:r>
          </a:p>
          <a:p>
            <a:r>
              <a:rPr lang="ru-RU" dirty="0"/>
              <a:t>− остаток от деления на 7 равен 5.</a:t>
            </a:r>
          </a:p>
          <a:p>
            <a:r>
              <a:rPr lang="ru-RU" dirty="0"/>
              <a:t>Найдите наибольшее из таких чисел и их сумму. Гарантируется, что искомая сумма не превосходит 10</a:t>
            </a:r>
            <a:r>
              <a:rPr lang="ru-RU" baseline="30000" dirty="0"/>
              <a:t>10</a:t>
            </a:r>
            <a:endParaRPr lang="ru-RU" dirty="0"/>
          </a:p>
          <a:p>
            <a:endParaRPr lang="ru-RU" dirty="0"/>
          </a:p>
          <a:p>
            <a:endParaRPr lang="ru-RU" dirty="0"/>
          </a:p>
        </p:txBody>
      </p:sp>
      <p:pic>
        <p:nvPicPr>
          <p:cNvPr id="5" name="Рисунок 4"/>
          <p:cNvPicPr>
            <a:picLocks noChangeAspect="1"/>
          </p:cNvPicPr>
          <p:nvPr/>
        </p:nvPicPr>
        <p:blipFill>
          <a:blip r:embed="rId2"/>
          <a:stretch>
            <a:fillRect/>
          </a:stretch>
        </p:blipFill>
        <p:spPr>
          <a:xfrm>
            <a:off x="959005" y="2296968"/>
            <a:ext cx="8969181" cy="4706749"/>
          </a:xfrm>
          <a:prstGeom prst="rect">
            <a:avLst/>
          </a:prstGeom>
        </p:spPr>
      </p:pic>
    </p:spTree>
    <p:extLst>
      <p:ext uri="{BB962C8B-B14F-4D97-AF65-F5344CB8AC3E}">
        <p14:creationId xmlns:p14="http://schemas.microsoft.com/office/powerpoint/2010/main" val="35459031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66800" y="642594"/>
            <a:ext cx="10058400" cy="996635"/>
          </a:xfrm>
        </p:spPr>
        <p:txBody>
          <a:bodyPr>
            <a:normAutofit/>
          </a:bodyPr>
          <a:lstStyle/>
          <a:p>
            <a:br>
              <a:rPr lang="ru-RU" dirty="0"/>
            </a:br>
            <a:endParaRPr lang="ru-RU" sz="1600" dirty="0"/>
          </a:p>
        </p:txBody>
      </p:sp>
      <p:sp>
        <p:nvSpPr>
          <p:cNvPr id="3" name="Объект 2"/>
          <p:cNvSpPr>
            <a:spLocks noGrp="1"/>
          </p:cNvSpPr>
          <p:nvPr>
            <p:ph idx="1"/>
          </p:nvPr>
        </p:nvSpPr>
        <p:spPr>
          <a:xfrm>
            <a:off x="721112" y="0"/>
            <a:ext cx="10798097" cy="3931920"/>
          </a:xfrm>
        </p:spPr>
        <p:txBody>
          <a:bodyPr/>
          <a:lstStyle/>
          <a:p>
            <a:br>
              <a:rPr lang="ru-RU" dirty="0"/>
            </a:br>
            <a:r>
              <a:rPr lang="ru-RU" b="1" dirty="0"/>
              <a:t>2.На подсчет количества чисел с цифрами стоящими на разрядных позициях, а также нахождение  суммы, разности этих чисел, поиск максимального, минимального числа  с дополнительными условиями на делимость</a:t>
            </a:r>
            <a:endParaRPr lang="ru-RU" dirty="0"/>
          </a:p>
          <a:p>
            <a:pPr lvl="0"/>
            <a:r>
              <a:rPr lang="ru-RU" b="1" dirty="0"/>
              <a:t>21.09 2020 из варианта Евгения Джобса</a:t>
            </a:r>
            <a:endParaRPr lang="ru-RU" dirty="0"/>
          </a:p>
          <a:p>
            <a:r>
              <a:rPr lang="ru-RU" dirty="0"/>
              <a:t>Рассматривается множество целых чисел, принадлежащих числовому отрезку [333666; 666999], которые удовлетворяют следующим условиям: − в числе есть 2 цифры 7; − число кратно 17. Найдите наибольшее из таких чисел и их количество.</a:t>
            </a:r>
          </a:p>
          <a:p>
            <a:pPr lvl="0"/>
            <a:endParaRPr lang="ru-RU" dirty="0"/>
          </a:p>
          <a:p>
            <a:endParaRPr lang="ru-RU" dirty="0"/>
          </a:p>
        </p:txBody>
      </p:sp>
      <p:pic>
        <p:nvPicPr>
          <p:cNvPr id="4" name="Рисунок 3"/>
          <p:cNvPicPr>
            <a:picLocks noChangeAspect="1"/>
          </p:cNvPicPr>
          <p:nvPr/>
        </p:nvPicPr>
        <p:blipFill rotWithShape="1">
          <a:blip r:embed="rId2"/>
          <a:srcRect t="12969"/>
          <a:stretch/>
        </p:blipFill>
        <p:spPr>
          <a:xfrm>
            <a:off x="1779376" y="2689958"/>
            <a:ext cx="7632254" cy="3769112"/>
          </a:xfrm>
          <a:prstGeom prst="rect">
            <a:avLst/>
          </a:prstGeom>
        </p:spPr>
      </p:pic>
    </p:spTree>
    <p:extLst>
      <p:ext uri="{BB962C8B-B14F-4D97-AF65-F5344CB8AC3E}">
        <p14:creationId xmlns:p14="http://schemas.microsoft.com/office/powerpoint/2010/main" val="333406030"/>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avon">
  <a:themeElements>
    <a:clrScheme name="Savon">
      <a:dk1>
        <a:sysClr val="windowText" lastClr="000000"/>
      </a:dk1>
      <a:lt1>
        <a:sysClr val="window" lastClr="FFFFFF"/>
      </a:lt1>
      <a:dk2>
        <a:srgbClr val="1485A4"/>
      </a:dk2>
      <a:lt2>
        <a:srgbClr val="E3DED1"/>
      </a:lt2>
      <a:accent1>
        <a:srgbClr val="1CADE4"/>
      </a:accent1>
      <a:accent2>
        <a:srgbClr val="2683C6"/>
      </a:accent2>
      <a:accent3>
        <a:srgbClr val="27CED7"/>
      </a:accent3>
      <a:accent4>
        <a:srgbClr val="42BA97"/>
      </a:accent4>
      <a:accent5>
        <a:srgbClr val="3E8853"/>
      </a:accent5>
      <a:accent6>
        <a:srgbClr val="62A39F"/>
      </a:accent6>
      <a:hlink>
        <a:srgbClr val="F49100"/>
      </a:hlink>
      <a:folHlink>
        <a:srgbClr val="739D9B"/>
      </a:folHlink>
    </a:clrScheme>
    <a:fontScheme name="Savon">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Savon">
      <a:fillStyleLst>
        <a:solidFill>
          <a:schemeClr val="phClr"/>
        </a:solidFill>
        <a:gradFill rotWithShape="1">
          <a:gsLst>
            <a:gs pos="0">
              <a:schemeClr val="phClr">
                <a:tint val="60000"/>
                <a:satMod val="105000"/>
                <a:lumMod val="105000"/>
              </a:schemeClr>
            </a:gs>
            <a:gs pos="100000">
              <a:schemeClr val="phClr">
                <a:tint val="65000"/>
                <a:satMod val="100000"/>
                <a:lumMod val="100000"/>
              </a:schemeClr>
            </a:gs>
            <a:gs pos="100000">
              <a:schemeClr val="phClr">
                <a:tint val="70000"/>
                <a:satMod val="100000"/>
                <a:lumMod val="100000"/>
              </a:schemeClr>
            </a:gs>
          </a:gsLst>
          <a:lin ang="5400000" scaled="0"/>
        </a:gradFill>
        <a:gradFill rotWithShape="1">
          <a:gsLst>
            <a:gs pos="0">
              <a:schemeClr val="phClr">
                <a:satMod val="100000"/>
                <a:lumMod val="100000"/>
              </a:schemeClr>
            </a:gs>
            <a:gs pos="50000">
              <a:schemeClr val="phClr">
                <a:shade val="99000"/>
                <a:satMod val="105000"/>
                <a:lumMod val="100000"/>
              </a:schemeClr>
            </a:gs>
            <a:gs pos="100000">
              <a:schemeClr val="phClr">
                <a:shade val="98000"/>
                <a:satMod val="105000"/>
                <a:lumMod val="100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38100" dist="12700" dir="5400000" algn="ctr" rotWithShape="0">
              <a:srgbClr val="000000">
                <a:alpha val="63000"/>
              </a:srgbClr>
            </a:outerShdw>
          </a:effectLst>
        </a:effectStyle>
        <a:effectStyle>
          <a:effectLst>
            <a:outerShdw blurRad="57150" dist="19050" dir="5400000" algn="ctr" rotWithShape="0">
              <a:srgbClr val="000000">
                <a:alpha val="63000"/>
              </a:srgbClr>
            </a:outerShdw>
          </a:effectLst>
          <a:scene3d>
            <a:camera prst="orthographicFront">
              <a:rot lat="0" lon="0" rev="0"/>
            </a:camera>
            <a:lightRig rig="flat" dir="tl">
              <a:rot lat="0" lon="0" rev="4200000"/>
            </a:lightRig>
          </a:scene3d>
          <a:sp3d prstMaterial="flat">
            <a:bevelT w="50800" h="63500" prst="riblet"/>
          </a:sp3d>
        </a:effectStyle>
      </a:effectStyleLst>
      <a:bgFillStyleLst>
        <a:solidFill>
          <a:schemeClr val="phClr"/>
        </a:solidFill>
        <a:gradFill rotWithShape="1">
          <a:gsLst>
            <a:gs pos="0">
              <a:schemeClr val="phClr">
                <a:tint val="90000"/>
                <a:shade val="92000"/>
                <a:satMod val="160000"/>
              </a:schemeClr>
            </a:gs>
            <a:gs pos="77000">
              <a:schemeClr val="phClr">
                <a:tint val="100000"/>
                <a:shade val="73000"/>
                <a:satMod val="155000"/>
              </a:schemeClr>
            </a:gs>
            <a:gs pos="100000">
              <a:schemeClr val="phClr">
                <a:tint val="100000"/>
                <a:shade val="67000"/>
                <a:satMod val="145000"/>
              </a:schemeClr>
            </a:gs>
          </a:gsLst>
          <a:lin ang="5400000" scaled="0"/>
        </a:gradFill>
        <a:blipFill rotWithShape="1">
          <a:blip xmlns:r="http://schemas.openxmlformats.org/officeDocument/2006/relationships" r:embed="rId1">
            <a:duotone>
              <a:schemeClr val="phClr">
                <a:tint val="95000"/>
              </a:schemeClr>
              <a:schemeClr val="phClr">
                <a:shade val="92000"/>
                <a:satMod val="115000"/>
              </a:schemeClr>
            </a:duotone>
          </a:blip>
          <a:tile tx="0" ty="0" sx="60000" sy="60000" flip="none" algn="tl"/>
        </a:blipFill>
      </a:bgFillStyleLst>
    </a:fmtScheme>
  </a:themeElements>
  <a:objectDefaults/>
  <a:extraClrSchemeLst/>
  <a:extLst>
    <a:ext uri="{05A4C25C-085E-4340-85A3-A5531E510DB2}">
      <thm15:themeFamily xmlns:thm15="http://schemas.microsoft.com/office/thememl/2012/main" name="Savon" id="{1306E473-ED32-493B-A2D0-240A757EDD34}" vid="{C20BADFE-D095-436F-9677-9264042809F0}"/>
    </a:ext>
  </a:extLst>
</a:theme>
</file>

<file path=docProps/app.xml><?xml version="1.0" encoding="utf-8"?>
<Properties xmlns="http://schemas.openxmlformats.org/officeDocument/2006/extended-properties" xmlns:vt="http://schemas.openxmlformats.org/officeDocument/2006/docPropsVTypes">
  <Template>Савон</Template>
  <TotalTime>178</TotalTime>
  <Words>1202</Words>
  <Application>Microsoft Office PowerPoint</Application>
  <PresentationFormat>Широкоэкранный</PresentationFormat>
  <Paragraphs>133</Paragraphs>
  <Slides>30</Slides>
  <Notes>0</Notes>
  <HiddenSlides>0</HiddenSlides>
  <MMClips>0</MMClips>
  <ScaleCrop>false</ScaleCrop>
  <HeadingPairs>
    <vt:vector size="6" baseType="variant">
      <vt:variant>
        <vt:lpstr>Использованные шрифты</vt:lpstr>
      </vt:variant>
      <vt:variant>
        <vt:i4>2</vt:i4>
      </vt:variant>
      <vt:variant>
        <vt:lpstr>Тема</vt:lpstr>
      </vt:variant>
      <vt:variant>
        <vt:i4>1</vt:i4>
      </vt:variant>
      <vt:variant>
        <vt:lpstr>Заголовки слайдов</vt:lpstr>
      </vt:variant>
      <vt:variant>
        <vt:i4>30</vt:i4>
      </vt:variant>
    </vt:vector>
  </HeadingPairs>
  <TitlesOfParts>
    <vt:vector size="33" baseType="lpstr">
      <vt:lpstr>Century Gothic</vt:lpstr>
      <vt:lpstr>Garamond</vt:lpstr>
      <vt:lpstr>Savon</vt:lpstr>
      <vt:lpstr>Тренинг  практических навыков по информатике  по теме: «Программирование»</vt:lpstr>
      <vt:lpstr>Задание № 17</vt:lpstr>
      <vt:lpstr>Презентация PowerPoint</vt:lpstr>
      <vt:lpstr>1.На делимость в десятичной системе счисления </vt:lpstr>
      <vt:lpstr> </vt:lpstr>
      <vt:lpstr> </vt:lpstr>
      <vt:lpstr>Презентация PowerPoint</vt:lpstr>
      <vt:lpstr> </vt:lpstr>
      <vt:lpstr> </vt:lpstr>
      <vt:lpstr> </vt:lpstr>
      <vt:lpstr>Задание № 18</vt:lpstr>
      <vt:lpstr>Презентация PowerPoint</vt:lpstr>
      <vt:lpstr>Презентация PowerPoint</vt:lpstr>
      <vt:lpstr>Дано</vt:lpstr>
      <vt:lpstr>Создаем новую таблицу для поиска максимума</vt:lpstr>
      <vt:lpstr>Заполняем первую строку</vt:lpstr>
      <vt:lpstr>Заполняем первый столбец</vt:lpstr>
      <vt:lpstr>Вводим формулу для максимума</vt:lpstr>
      <vt:lpstr>Аналогично решаем для минимума</vt:lpstr>
      <vt:lpstr>Задание № 10</vt:lpstr>
      <vt:lpstr>Основные задачи:</vt:lpstr>
      <vt:lpstr>Задание 10. Демо КЕГЭ</vt:lpstr>
      <vt:lpstr>Порядок выполнения:</vt:lpstr>
      <vt:lpstr>Презентация PowerPoint</vt:lpstr>
      <vt:lpstr>Презентация PowerPoint</vt:lpstr>
      <vt:lpstr>Виды запросов:</vt:lpstr>
      <vt:lpstr>Решение задачи:</vt:lpstr>
      <vt:lpstr>Решение задачи:</vt:lpstr>
      <vt:lpstr>Возможные ошибки</vt:lpstr>
      <vt:lpstr>Возможные ошибки</vt:lpstr>
    </vt:vector>
  </TitlesOfParts>
  <Company>Hewlett-Packard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Тренинг практических навыков при по информатике высокого уровня сложности по теме: «Программирование»</dc:title>
  <dc:creator>MNG</dc:creator>
  <cp:lastModifiedBy>Наталья</cp:lastModifiedBy>
  <cp:revision>7</cp:revision>
  <dcterms:created xsi:type="dcterms:W3CDTF">2021-02-26T10:20:48Z</dcterms:created>
  <dcterms:modified xsi:type="dcterms:W3CDTF">2021-02-28T17:45:48Z</dcterms:modified>
</cp:coreProperties>
</file>