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84" r:id="rId2"/>
    <p:sldId id="257" r:id="rId3"/>
    <p:sldId id="268" r:id="rId4"/>
    <p:sldId id="269" r:id="rId5"/>
    <p:sldId id="270" r:id="rId6"/>
    <p:sldId id="274" r:id="rId7"/>
    <p:sldId id="259" r:id="rId8"/>
    <p:sldId id="277" r:id="rId9"/>
    <p:sldId id="260" r:id="rId10"/>
    <p:sldId id="262" r:id="rId11"/>
    <p:sldId id="263" r:id="rId12"/>
    <p:sldId id="285" r:id="rId13"/>
    <p:sldId id="266"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364" autoAdjust="0"/>
  </p:normalViewPr>
  <p:slideViewPr>
    <p:cSldViewPr snapToGrid="0">
      <p:cViewPr varScale="1">
        <p:scale>
          <a:sx n="64" d="100"/>
          <a:sy n="64" d="100"/>
        </p:scale>
        <p:origin x="-91" y="-461"/>
      </p:cViewPr>
      <p:guideLst>
        <p:guide orient="horz" pos="2160"/>
        <p:guide pos="3840"/>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D5CEAC-99FD-4E0B-B35E-93BCE888A88C}" type="datetimeFigureOut">
              <a:rPr lang="ru-RU" smtClean="0"/>
              <a:t>16.02.2021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8381A1-DD2F-4AB7-BEAB-7CDA7FA05D44}" type="slidenum">
              <a:rPr lang="ru-RU" smtClean="0"/>
              <a:t>‹#›</a:t>
            </a:fld>
            <a:endParaRPr lang="ru-RU"/>
          </a:p>
        </p:txBody>
      </p:sp>
    </p:spTree>
    <p:extLst>
      <p:ext uri="{BB962C8B-B14F-4D97-AF65-F5344CB8AC3E}">
        <p14:creationId xmlns:p14="http://schemas.microsoft.com/office/powerpoint/2010/main" val="3823228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48381A1-DD2F-4AB7-BEAB-7CDA7FA05D44}" type="slidenum">
              <a:rPr lang="ru-RU" smtClean="0"/>
              <a:t>3</a:t>
            </a:fld>
            <a:endParaRPr lang="ru-RU"/>
          </a:p>
        </p:txBody>
      </p:sp>
    </p:spTree>
    <p:extLst>
      <p:ext uri="{BB962C8B-B14F-4D97-AF65-F5344CB8AC3E}">
        <p14:creationId xmlns:p14="http://schemas.microsoft.com/office/powerpoint/2010/main" val="1014557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48381A1-DD2F-4AB7-BEAB-7CDA7FA05D44}" type="slidenum">
              <a:rPr lang="ru-RU" smtClean="0"/>
              <a:t>9</a:t>
            </a:fld>
            <a:endParaRPr lang="ru-RU"/>
          </a:p>
        </p:txBody>
      </p:sp>
    </p:spTree>
    <p:extLst>
      <p:ext uri="{BB962C8B-B14F-4D97-AF65-F5344CB8AC3E}">
        <p14:creationId xmlns:p14="http://schemas.microsoft.com/office/powerpoint/2010/main" val="630952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507075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3677291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616487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1205357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2089274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971E43C-F04C-41DC-89EC-8FA105C95B5B}" type="datetimeFigureOut">
              <a:rPr lang="ru-RU" smtClean="0"/>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246900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971E43C-F04C-41DC-89EC-8FA105C95B5B}" type="datetimeFigureOut">
              <a:rPr lang="ru-RU" smtClean="0"/>
              <a:t>16.02.2021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680383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971E43C-F04C-41DC-89EC-8FA105C95B5B}" type="datetimeFigureOut">
              <a:rPr lang="ru-RU" smtClean="0"/>
              <a:t>16.02.2021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1388221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971E43C-F04C-41DC-89EC-8FA105C95B5B}" type="datetimeFigureOut">
              <a:rPr lang="ru-RU" smtClean="0"/>
              <a:t>16.02.2021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180657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971E43C-F04C-41DC-89EC-8FA105C95B5B}" type="datetimeFigureOut">
              <a:rPr lang="ru-RU" smtClean="0"/>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1247468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971E43C-F04C-41DC-89EC-8FA105C95B5B}" type="datetimeFigureOut">
              <a:rPr lang="ru-RU" smtClean="0"/>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D1FFB5-0CAC-4E5B-8EA0-E0960EDC851B}" type="slidenum">
              <a:rPr lang="ru-RU" smtClean="0"/>
              <a:t>‹#›</a:t>
            </a:fld>
            <a:endParaRPr lang="ru-RU"/>
          </a:p>
        </p:txBody>
      </p:sp>
    </p:spTree>
    <p:extLst>
      <p:ext uri="{BB962C8B-B14F-4D97-AF65-F5344CB8AC3E}">
        <p14:creationId xmlns:p14="http://schemas.microsoft.com/office/powerpoint/2010/main" val="4175276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71E43C-F04C-41DC-89EC-8FA105C95B5B}" type="datetimeFigureOut">
              <a:rPr lang="ru-RU" smtClean="0"/>
              <a:t>16.02.2021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1FFB5-0CAC-4E5B-8EA0-E0960EDC851B}" type="slidenum">
              <a:rPr lang="ru-RU" smtClean="0"/>
              <a:t>‹#›</a:t>
            </a:fld>
            <a:endParaRPr lang="ru-RU"/>
          </a:p>
        </p:txBody>
      </p:sp>
    </p:spTree>
    <p:extLst>
      <p:ext uri="{BB962C8B-B14F-4D97-AF65-F5344CB8AC3E}">
        <p14:creationId xmlns:p14="http://schemas.microsoft.com/office/powerpoint/2010/main" val="67385935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63485" y="425002"/>
            <a:ext cx="8530045" cy="881283"/>
          </a:xfrm>
        </p:spPr>
        <p:txBody>
          <a:bodyPr>
            <a:noAutofit/>
          </a:bodyPr>
          <a:lstStyle/>
          <a:p>
            <a:r>
              <a:rPr lang="ru-RU" sz="2000" dirty="0" smtClean="0">
                <a:latin typeface="Cambria Math" panose="02040503050406030204" pitchFamily="18" charset="0"/>
                <a:ea typeface="Cambria Math" panose="02040503050406030204" pitchFamily="18" charset="0"/>
              </a:rPr>
              <a:t>«Развитие творческих способностей дошкольников посредством пения и ритмики»</a:t>
            </a:r>
            <a:endParaRPr lang="ru-RU" sz="2000" dirty="0">
              <a:latin typeface="Cambria Math" panose="02040503050406030204" pitchFamily="18" charset="0"/>
              <a:ea typeface="Cambria Math" panose="02040503050406030204" pitchFamily="18" charset="0"/>
            </a:endParaRPr>
          </a:p>
        </p:txBody>
      </p:sp>
      <p:sp>
        <p:nvSpPr>
          <p:cNvPr id="5" name="Подзаголовок 4"/>
          <p:cNvSpPr>
            <a:spLocks noGrp="1"/>
          </p:cNvSpPr>
          <p:nvPr>
            <p:ph type="subTitle" idx="1"/>
          </p:nvPr>
        </p:nvSpPr>
        <p:spPr>
          <a:xfrm>
            <a:off x="2637961" y="5970806"/>
            <a:ext cx="7159136" cy="887194"/>
          </a:xfrm>
        </p:spPr>
        <p:txBody>
          <a:bodyPr>
            <a:noAutofit/>
          </a:bodyPr>
          <a:lstStyle/>
          <a:p>
            <a:r>
              <a:rPr lang="ru-RU" sz="2000" dirty="0" smtClean="0">
                <a:latin typeface="Cambria Math" panose="02040503050406030204" pitchFamily="18" charset="0"/>
                <a:ea typeface="Cambria Math" panose="02040503050406030204" pitchFamily="18" charset="0"/>
              </a:rPr>
              <a:t>МДОБУ детский сад №132  г. Сочи</a:t>
            </a:r>
          </a:p>
          <a:p>
            <a:r>
              <a:rPr lang="ru-RU" sz="2000" dirty="0" smtClean="0">
                <a:latin typeface="Cambria Math" panose="02040503050406030204" pitchFamily="18" charset="0"/>
                <a:ea typeface="Cambria Math" panose="02040503050406030204" pitchFamily="18" charset="0"/>
              </a:rPr>
              <a:t>Музыкальный руководитель </a:t>
            </a:r>
            <a:r>
              <a:rPr lang="ru-RU" sz="2000" dirty="0" err="1" smtClean="0">
                <a:latin typeface="Cambria Math" panose="02040503050406030204" pitchFamily="18" charset="0"/>
                <a:ea typeface="Cambria Math" panose="02040503050406030204" pitchFamily="18" charset="0"/>
              </a:rPr>
              <a:t>Ример</a:t>
            </a:r>
            <a:r>
              <a:rPr lang="ru-RU" sz="2000" dirty="0" smtClean="0">
                <a:latin typeface="Cambria Math" panose="02040503050406030204" pitchFamily="18" charset="0"/>
                <a:ea typeface="Cambria Math" panose="02040503050406030204" pitchFamily="18" charset="0"/>
              </a:rPr>
              <a:t> Ольга Владимировна</a:t>
            </a:r>
            <a:endParaRPr lang="ru-RU" sz="2000" dirty="0">
              <a:latin typeface="Cambria Math" panose="02040503050406030204" pitchFamily="18" charset="0"/>
              <a:ea typeface="Cambria Math" panose="020405030504060302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1235" y="1302606"/>
            <a:ext cx="5839691" cy="4403262"/>
          </a:xfrm>
          <a:prstGeom prst="rect">
            <a:avLst/>
          </a:prstGeom>
        </p:spPr>
      </p:pic>
    </p:spTree>
    <p:extLst>
      <p:ext uri="{BB962C8B-B14F-4D97-AF65-F5344CB8AC3E}">
        <p14:creationId xmlns:p14="http://schemas.microsoft.com/office/powerpoint/2010/main" val="36248606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643945" y="4314422"/>
            <a:ext cx="11011436" cy="2446985"/>
          </a:xfrm>
        </p:spPr>
        <p:txBody>
          <a:bodyPr>
            <a:noAutofit/>
          </a:bodyPr>
          <a:lstStyle/>
          <a:p>
            <a:r>
              <a:rPr lang="ru-RU" sz="2000" dirty="0" smtClean="0">
                <a:latin typeface="Cambria Math" panose="02040503050406030204" pitchFamily="18" charset="0"/>
                <a:ea typeface="Cambria Math" panose="02040503050406030204" pitchFamily="18" charset="0"/>
              </a:rPr>
              <a:t>  Процесс </a:t>
            </a:r>
            <a:r>
              <a:rPr lang="ru-RU" sz="2000" b="1" dirty="0">
                <a:latin typeface="Cambria Math" panose="02040503050406030204" pitchFamily="18" charset="0"/>
                <a:ea typeface="Cambria Math" panose="02040503050406030204" pitchFamily="18" charset="0"/>
              </a:rPr>
              <a:t>обыгрывания песен</a:t>
            </a:r>
            <a:r>
              <a:rPr lang="ru-RU" sz="2000" dirty="0">
                <a:latin typeface="Cambria Math" panose="02040503050406030204" pitchFamily="18" charset="0"/>
                <a:ea typeface="Cambria Math" panose="02040503050406030204" pitchFamily="18" charset="0"/>
              </a:rPr>
              <a:t>, </a:t>
            </a:r>
            <a:r>
              <a:rPr lang="ru-RU" sz="2000" b="1" dirty="0">
                <a:latin typeface="Cambria Math" panose="02040503050406030204" pitchFamily="18" charset="0"/>
                <a:ea typeface="Cambria Math" panose="02040503050406030204" pitchFamily="18" charset="0"/>
              </a:rPr>
              <a:t>импровизации</a:t>
            </a:r>
            <a:r>
              <a:rPr lang="ru-RU" sz="2000" dirty="0">
                <a:latin typeface="Cambria Math" panose="02040503050406030204" pitchFamily="18" charset="0"/>
                <a:ea typeface="Cambria Math" panose="02040503050406030204" pitchFamily="18" charset="0"/>
              </a:rPr>
              <a:t> более длительный, чем просто разучивание. Так, с начала детям предлагается прослушивание песни, проговаривание текста, затем – игровые «пробы», в которых дети пытаются выразить в движениях содержание песни. </a:t>
            </a:r>
            <a:r>
              <a:rPr lang="ru-RU" sz="2000" dirty="0" smtClean="0">
                <a:latin typeface="Cambria Math" panose="02040503050406030204" pitchFamily="18" charset="0"/>
                <a:ea typeface="Cambria Math" panose="02040503050406030204" pitchFamily="18" charset="0"/>
              </a:rPr>
              <a:t/>
            </a:r>
            <a:br>
              <a:rPr lang="ru-RU" sz="2000" dirty="0" smtClean="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 </a:t>
            </a:r>
            <a:r>
              <a:rPr lang="ru-RU" sz="2000" dirty="0" smtClean="0">
                <a:latin typeface="Cambria Math" panose="02040503050406030204" pitchFamily="18" charset="0"/>
                <a:ea typeface="Cambria Math" panose="02040503050406030204" pitchFamily="18" charset="0"/>
              </a:rPr>
              <a:t> Роль </a:t>
            </a:r>
            <a:r>
              <a:rPr lang="ru-RU" sz="2000" dirty="0">
                <a:latin typeface="Cambria Math" panose="02040503050406030204" pitchFamily="18" charset="0"/>
                <a:ea typeface="Cambria Math" panose="02040503050406030204" pitchFamily="18" charset="0"/>
              </a:rPr>
              <a:t>педагога – наблюдать за проявлениями детей, поддерживать их, ни в коем случае не перехватывать их инициативу, и помогать в подборе образных движений и </a:t>
            </a:r>
            <a:r>
              <a:rPr lang="ru-RU" sz="2000" dirty="0" smtClean="0">
                <a:latin typeface="Cambria Math" panose="02040503050406030204" pitchFamily="18" charset="0"/>
                <a:ea typeface="Cambria Math" panose="02040503050406030204" pitchFamily="18" charset="0"/>
              </a:rPr>
              <a:t>оформлении </a:t>
            </a:r>
            <a:r>
              <a:rPr lang="ru-RU" sz="2000" dirty="0">
                <a:latin typeface="Cambria Math" panose="02040503050406030204" pitchFamily="18" charset="0"/>
                <a:ea typeface="Cambria Math" panose="02040503050406030204" pitchFamily="18" charset="0"/>
              </a:rPr>
              <a:t>целостной композиции.</a:t>
            </a:r>
            <a:br>
              <a:rPr lang="ru-RU" sz="2000" dirty="0">
                <a:latin typeface="Cambria Math" panose="02040503050406030204" pitchFamily="18" charset="0"/>
                <a:ea typeface="Cambria Math" panose="02040503050406030204" pitchFamily="18" charset="0"/>
              </a:rPr>
            </a:br>
            <a:endParaRPr lang="ru-RU" sz="2000" dirty="0">
              <a:latin typeface="Cambria Math" panose="02040503050406030204" pitchFamily="18" charset="0"/>
              <a:ea typeface="Cambria Math" panose="02040503050406030204" pitchFamily="18" charset="0"/>
            </a:endParaRPr>
          </a:p>
        </p:txBody>
      </p:sp>
      <p:sp>
        <p:nvSpPr>
          <p:cNvPr id="6" name="Прямоугольник 5"/>
          <p:cNvSpPr/>
          <p:nvPr/>
        </p:nvSpPr>
        <p:spPr>
          <a:xfrm>
            <a:off x="798490" y="296214"/>
            <a:ext cx="10844011" cy="1323439"/>
          </a:xfrm>
          <a:prstGeom prst="rect">
            <a:avLst/>
          </a:prstGeom>
        </p:spPr>
        <p:txBody>
          <a:bodyPr wrap="square">
            <a:spAutoFit/>
          </a:bodyPr>
          <a:lstStyle/>
          <a:p>
            <a:pPr algn="ctr"/>
            <a:r>
              <a:rPr lang="ru-RU" dirty="0"/>
              <a:t> </a:t>
            </a:r>
            <a:r>
              <a:rPr lang="ru-RU" sz="2000" dirty="0">
                <a:latin typeface="Cambria Math" panose="02040503050406030204" pitchFamily="18" charset="0"/>
                <a:ea typeface="Cambria Math" panose="02040503050406030204" pitchFamily="18" charset="0"/>
              </a:rPr>
              <a:t>Для активизации творческих проявлений у детей в программу включено </a:t>
            </a:r>
            <a:r>
              <a:rPr lang="ru-RU" sz="2000" b="1" dirty="0" err="1">
                <a:latin typeface="Cambria Math" panose="02040503050406030204" pitchFamily="18" charset="0"/>
                <a:ea typeface="Cambria Math" panose="02040503050406030204" pitchFamily="18" charset="0"/>
              </a:rPr>
              <a:t>инсценирование</a:t>
            </a:r>
            <a:r>
              <a:rPr lang="ru-RU" sz="2000" b="1" dirty="0">
                <a:latin typeface="Cambria Math" panose="02040503050406030204" pitchFamily="18" charset="0"/>
                <a:ea typeface="Cambria Math" panose="02040503050406030204" pitchFamily="18" charset="0"/>
              </a:rPr>
              <a:t> песен</a:t>
            </a:r>
            <a:r>
              <a:rPr lang="ru-RU" sz="2000" dirty="0">
                <a:latin typeface="Cambria Math" panose="02040503050406030204" pitchFamily="18" charset="0"/>
                <a:ea typeface="Cambria Math" panose="02040503050406030204" pitchFamily="18" charset="0"/>
              </a:rPr>
              <a:t>, которое требует от ребёнка умения выразительно двигаться, танцевать, изображать действия героя.</a:t>
            </a:r>
            <a:br>
              <a:rPr lang="ru-RU" sz="2000" dirty="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  </a:t>
            </a: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1416676"/>
            <a:ext cx="5022761" cy="3232597"/>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044" y="1416675"/>
            <a:ext cx="4784086" cy="3232597"/>
          </a:xfrm>
          <a:prstGeom prst="rect">
            <a:avLst/>
          </a:prstGeom>
        </p:spPr>
      </p:pic>
      <p:pic>
        <p:nvPicPr>
          <p:cNvPr id="2" name="Рисунок 1"/>
          <p:cNvPicPr>
            <a:picLocks noChangeAspect="1"/>
          </p:cNvPicPr>
          <p:nvPr/>
        </p:nvPicPr>
        <p:blipFill>
          <a:blip r:embed="rId4"/>
          <a:stretch>
            <a:fillRect/>
          </a:stretch>
        </p:blipFill>
        <p:spPr>
          <a:xfrm>
            <a:off x="1050043" y="1416675"/>
            <a:ext cx="4784087" cy="3232597"/>
          </a:xfrm>
          <a:prstGeom prst="rect">
            <a:avLst/>
          </a:prstGeom>
        </p:spPr>
      </p:pic>
      <p:pic>
        <p:nvPicPr>
          <p:cNvPr id="4" name="Рисунок 3"/>
          <p:cNvPicPr>
            <a:picLocks noChangeAspect="1"/>
          </p:cNvPicPr>
          <p:nvPr/>
        </p:nvPicPr>
        <p:blipFill>
          <a:blip r:embed="rId5"/>
          <a:stretch>
            <a:fillRect/>
          </a:stretch>
        </p:blipFill>
        <p:spPr>
          <a:xfrm>
            <a:off x="6400800" y="1328687"/>
            <a:ext cx="5022761" cy="3320585"/>
          </a:xfrm>
          <a:prstGeom prst="rect">
            <a:avLst/>
          </a:prstGeom>
        </p:spPr>
      </p:pic>
    </p:spTree>
    <p:extLst>
      <p:ext uri="{BB962C8B-B14F-4D97-AF65-F5344CB8AC3E}">
        <p14:creationId xmlns:p14="http://schemas.microsoft.com/office/powerpoint/2010/main" val="18296454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201784" y="-25965"/>
            <a:ext cx="10006148" cy="2427331"/>
          </a:xfrm>
        </p:spPr>
        <p:txBody>
          <a:bodyPr>
            <a:noAutofit/>
          </a:bodyPr>
          <a:lstStyle/>
          <a:p>
            <a:r>
              <a:rPr lang="en-US" sz="2000" b="1" dirty="0" smtClean="0">
                <a:latin typeface="Cambria Math" panose="02040503050406030204" pitchFamily="18" charset="0"/>
                <a:ea typeface="Cambria Math" panose="02040503050406030204" pitchFamily="18" charset="0"/>
              </a:rPr>
              <a:t>4</a:t>
            </a:r>
            <a:r>
              <a:rPr lang="ru-RU" sz="2000" b="1" dirty="0" smtClean="0">
                <a:latin typeface="Cambria Math" panose="02040503050406030204" pitchFamily="18" charset="0"/>
                <a:ea typeface="Cambria Math" panose="02040503050406030204" pitchFamily="18" charset="0"/>
              </a:rPr>
              <a:t>. Творческое задание: </a:t>
            </a:r>
            <a:r>
              <a:rPr lang="ru-RU" sz="2000" b="1" dirty="0" err="1">
                <a:latin typeface="Cambria Math" panose="02040503050406030204" pitchFamily="18" charset="0"/>
                <a:ea typeface="Cambria Math" panose="02040503050406030204" pitchFamily="18" charset="0"/>
              </a:rPr>
              <a:t>и</a:t>
            </a:r>
            <a:r>
              <a:rPr lang="ru-RU" sz="2000" b="1" dirty="0" err="1" smtClean="0">
                <a:latin typeface="Cambria Math" panose="02040503050406030204" pitchFamily="18" charset="0"/>
                <a:ea typeface="Cambria Math" panose="02040503050406030204" pitchFamily="18" charset="0"/>
              </a:rPr>
              <a:t>нсценирование</a:t>
            </a:r>
            <a:r>
              <a:rPr lang="ru-RU" sz="2000" b="1" dirty="0" smtClean="0">
                <a:latin typeface="Cambria Math" panose="02040503050406030204" pitchFamily="18" charset="0"/>
                <a:ea typeface="Cambria Math" panose="02040503050406030204" pitchFamily="18" charset="0"/>
              </a:rPr>
              <a:t> русской народной песни «Как у наших у ворот» для старшего дошкольного возраста (приём перевоплощения, создание характера или образа)</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400" dirty="0" smtClean="0">
                <a:latin typeface="Cambria Math" panose="02040503050406030204" pitchFamily="18" charset="0"/>
                <a:ea typeface="Cambria Math" panose="02040503050406030204" pitchFamily="18" charset="0"/>
              </a:rPr>
              <a:t/>
            </a:r>
            <a:br>
              <a:rPr lang="ru-RU" sz="2400" dirty="0" smtClean="0">
                <a:latin typeface="Cambria Math" panose="02040503050406030204" pitchFamily="18" charset="0"/>
                <a:ea typeface="Cambria Math" panose="02040503050406030204" pitchFamily="18" charset="0"/>
              </a:rPr>
            </a:br>
            <a:r>
              <a:rPr lang="ru-RU" sz="2400" dirty="0" smtClean="0">
                <a:latin typeface="Cambria Math" panose="02040503050406030204" pitchFamily="18" charset="0"/>
                <a:ea typeface="Cambria Math" panose="02040503050406030204" pitchFamily="18" charset="0"/>
              </a:rPr>
              <a:t/>
            </a:r>
            <a:br>
              <a:rPr lang="ru-RU" sz="2400" dirty="0" smtClean="0">
                <a:latin typeface="Cambria Math" panose="02040503050406030204" pitchFamily="18" charset="0"/>
                <a:ea typeface="Cambria Math" panose="02040503050406030204" pitchFamily="18" charset="0"/>
              </a:rPr>
            </a:br>
            <a:endParaRPr lang="ru-RU" sz="2400" dirty="0">
              <a:latin typeface="Cambria Math" panose="02040503050406030204" pitchFamily="18" charset="0"/>
              <a:ea typeface="Cambria Math" panose="02040503050406030204" pitchFamily="18" charset="0"/>
            </a:endParaRPr>
          </a:p>
        </p:txBody>
      </p:sp>
      <p:sp>
        <p:nvSpPr>
          <p:cNvPr id="2" name="Прямоугольник 1"/>
          <p:cNvSpPr/>
          <p:nvPr/>
        </p:nvSpPr>
        <p:spPr>
          <a:xfrm>
            <a:off x="1201784" y="1083884"/>
            <a:ext cx="10006147" cy="1384995"/>
          </a:xfrm>
          <a:prstGeom prst="rect">
            <a:avLst/>
          </a:prstGeom>
        </p:spPr>
        <p:txBody>
          <a:bodyPr wrap="square">
            <a:spAutoFit/>
          </a:bodyPr>
          <a:lstStyle/>
          <a:p>
            <a:r>
              <a:rPr lang="ru-RU" sz="2400" dirty="0" smtClean="0">
                <a:latin typeface="Cambria Math" panose="02040503050406030204" pitchFamily="18" charset="0"/>
                <a:ea typeface="Cambria Math" panose="02040503050406030204" pitchFamily="18" charset="0"/>
              </a:rPr>
              <a:t> </a:t>
            </a:r>
            <a:r>
              <a:rPr lang="ru-RU" sz="2000" dirty="0" smtClean="0">
                <a:latin typeface="Cambria Math" panose="02040503050406030204" pitchFamily="18" charset="0"/>
                <a:ea typeface="Cambria Math" panose="02040503050406030204" pitchFamily="18" charset="0"/>
              </a:rPr>
              <a:t>Когда </a:t>
            </a:r>
            <a:r>
              <a:rPr lang="ru-RU" sz="2000" dirty="0">
                <a:latin typeface="Cambria Math" panose="02040503050406030204" pitchFamily="18" charset="0"/>
                <a:ea typeface="Cambria Math" panose="02040503050406030204" pitchFamily="18" charset="0"/>
              </a:rPr>
              <a:t>дети слушают или разучивают русскую народную мелодию "Как у наших у ворот", у них возникает желание инсценировать ее, показать в разнообразных движениях персонажи: муху, комара, стрекозу и муравья, а в конце песни поплясать всем вместе. </a:t>
            </a:r>
            <a:endParaRPr lang="ru-RU" sz="2000" dirty="0" smtClean="0">
              <a:latin typeface="Cambria Math" panose="02040503050406030204" pitchFamily="18" charset="0"/>
              <a:ea typeface="Cambria Math" panose="020405030504060302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7436" y="2805545"/>
            <a:ext cx="6151419" cy="3865418"/>
          </a:xfrm>
          <a:prstGeom prst="rect">
            <a:avLst/>
          </a:prstGeom>
        </p:spPr>
      </p:pic>
      <p:pic>
        <p:nvPicPr>
          <p:cNvPr id="5" name="Рисунок 4"/>
          <p:cNvPicPr>
            <a:picLocks noChangeAspect="1"/>
          </p:cNvPicPr>
          <p:nvPr/>
        </p:nvPicPr>
        <p:blipFill>
          <a:blip r:embed="rId3"/>
          <a:stretch>
            <a:fillRect/>
          </a:stretch>
        </p:blipFill>
        <p:spPr>
          <a:xfrm>
            <a:off x="3357288" y="2805545"/>
            <a:ext cx="6181567" cy="3850489"/>
          </a:xfrm>
          <a:prstGeom prst="rect">
            <a:avLst/>
          </a:prstGeom>
        </p:spPr>
      </p:pic>
    </p:spTree>
    <p:extLst>
      <p:ext uri="{BB962C8B-B14F-4D97-AF65-F5344CB8AC3E}">
        <p14:creationId xmlns:p14="http://schemas.microsoft.com/office/powerpoint/2010/main" val="3120240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8186" y="399244"/>
            <a:ext cx="11011436" cy="2871989"/>
          </a:xfrm>
        </p:spPr>
        <p:txBody>
          <a:bodyPr>
            <a:normAutofit fontScale="90000"/>
          </a:bodyPr>
          <a:lstStyle/>
          <a:p>
            <a:pPr algn="ct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en-US" sz="2000" b="1" dirty="0">
                <a:latin typeface="Cambria Math" panose="02040503050406030204" pitchFamily="18" charset="0"/>
                <a:ea typeface="Cambria Math" panose="02040503050406030204" pitchFamily="18" charset="0"/>
              </a:rPr>
              <a:t>5</a:t>
            </a:r>
            <a:r>
              <a:rPr lang="ru-RU" sz="2200" b="1" dirty="0" smtClean="0">
                <a:latin typeface="Cambria Math" panose="02040503050406030204" pitchFamily="18" charset="0"/>
                <a:ea typeface="Cambria Math" panose="02040503050406030204" pitchFamily="18" charset="0"/>
              </a:rPr>
              <a:t>. Творческое задание по ритмике </a:t>
            </a:r>
            <a:r>
              <a:rPr lang="ru-RU" sz="2200" dirty="0" smtClean="0">
                <a:latin typeface="Cambria Math" panose="02040503050406030204" pitchFamily="18" charset="0"/>
                <a:ea typeface="Cambria Math" panose="02040503050406030204" pitchFamily="18" charset="0"/>
              </a:rPr>
              <a:t>для детей младшего </a:t>
            </a:r>
            <a:r>
              <a:rPr lang="ru-RU" sz="2200" dirty="0">
                <a:latin typeface="Cambria Math" panose="02040503050406030204" pitchFamily="18" charset="0"/>
                <a:ea typeface="Cambria Math" panose="02040503050406030204" pitchFamily="18" charset="0"/>
              </a:rPr>
              <a:t>дошкольного </a:t>
            </a:r>
            <a:r>
              <a:rPr lang="ru-RU" sz="2200" dirty="0" smtClean="0">
                <a:latin typeface="Cambria Math" panose="02040503050406030204" pitchFamily="18" charset="0"/>
                <a:ea typeface="Cambria Math" panose="02040503050406030204" pitchFamily="18" charset="0"/>
              </a:rPr>
              <a:t>возраста </a:t>
            </a:r>
            <a:r>
              <a:rPr lang="ru-RU" sz="2200" b="1" dirty="0" smtClean="0">
                <a:latin typeface="Cambria Math" panose="02040503050406030204" pitchFamily="18" charset="0"/>
                <a:ea typeface="Cambria Math" panose="02040503050406030204" pitchFamily="18" charset="0"/>
              </a:rPr>
              <a:t>«</a:t>
            </a:r>
            <a:r>
              <a:rPr lang="ru-RU" sz="2200" b="1" dirty="0">
                <a:latin typeface="Cambria Math" panose="02040503050406030204" pitchFamily="18" charset="0"/>
                <a:ea typeface="Cambria Math" panose="02040503050406030204" pitchFamily="18" charset="0"/>
              </a:rPr>
              <a:t>Научи зайчика танцевать» (прием-сюрпризный </a:t>
            </a:r>
            <a:r>
              <a:rPr lang="ru-RU" sz="2200" b="1" dirty="0" smtClean="0">
                <a:latin typeface="Cambria Math" panose="02040503050406030204" pitchFamily="18" charset="0"/>
                <a:ea typeface="Cambria Math" panose="02040503050406030204" pitchFamily="18" charset="0"/>
              </a:rPr>
              <a:t>момент) </a:t>
            </a:r>
            <a:br>
              <a:rPr lang="ru-RU" sz="2200" b="1" dirty="0" smtClean="0">
                <a:latin typeface="Cambria Math" panose="02040503050406030204" pitchFamily="18" charset="0"/>
                <a:ea typeface="Cambria Math" panose="02040503050406030204" pitchFamily="18" charset="0"/>
              </a:rPr>
            </a:br>
            <a:r>
              <a:rPr lang="ru-RU" sz="2200" dirty="0" smtClean="0">
                <a:solidFill>
                  <a:prstClr val="black"/>
                </a:solidFill>
                <a:latin typeface="Cambria Math" panose="02040503050406030204" pitchFamily="18" charset="0"/>
                <a:ea typeface="Cambria Math" panose="02040503050406030204" pitchFamily="18" charset="0"/>
              </a:rPr>
              <a:t>Появляется герой-зайчик, </a:t>
            </a:r>
            <a:r>
              <a:rPr lang="ru-RU" sz="2200" dirty="0">
                <a:solidFill>
                  <a:prstClr val="black"/>
                </a:solidFill>
                <a:latin typeface="Cambria Math" panose="02040503050406030204" pitchFamily="18" charset="0"/>
                <a:ea typeface="Cambria Math" panose="02040503050406030204" pitchFamily="18" charset="0"/>
              </a:rPr>
              <a:t>который </a:t>
            </a:r>
            <a:r>
              <a:rPr lang="ru-RU" sz="2200" dirty="0" smtClean="0">
                <a:solidFill>
                  <a:prstClr val="black"/>
                </a:solidFill>
                <a:latin typeface="Cambria Math" panose="02040503050406030204" pitchFamily="18" charset="0"/>
                <a:ea typeface="Cambria Math" panose="02040503050406030204" pitchFamily="18" charset="0"/>
              </a:rPr>
              <a:t>не умеет танцевать и просит малышей ему помочь придумать весёлый </a:t>
            </a:r>
            <a:r>
              <a:rPr lang="ru-RU" sz="2200" dirty="0">
                <a:solidFill>
                  <a:prstClr val="black"/>
                </a:solidFill>
                <a:latin typeface="Cambria Math" panose="02040503050406030204" pitchFamily="18" charset="0"/>
                <a:ea typeface="Cambria Math" panose="02040503050406030204" pitchFamily="18" charset="0"/>
              </a:rPr>
              <a:t>танец. Дети охотно помогают, ведь зайчик расстроен, потому что не умеет танцевать</a:t>
            </a:r>
            <a:r>
              <a:rPr lang="ru-RU" sz="2200" dirty="0" smtClean="0">
                <a:solidFill>
                  <a:prstClr val="black"/>
                </a:solidFill>
                <a:latin typeface="Cambria Math" panose="02040503050406030204" pitchFamily="18" charset="0"/>
                <a:ea typeface="Cambria Math" panose="02040503050406030204" pitchFamily="18" charset="0"/>
              </a:rPr>
              <a:t>!</a:t>
            </a:r>
            <a:r>
              <a:rPr lang="ru-RU" sz="2200" b="1" dirty="0">
                <a:latin typeface="Cambria Math" panose="02040503050406030204" pitchFamily="18" charset="0"/>
                <a:ea typeface="Cambria Math" panose="02040503050406030204" pitchFamily="18" charset="0"/>
              </a:rPr>
              <a:t/>
            </a:r>
            <a:br>
              <a:rPr lang="ru-RU" sz="2200" b="1" dirty="0">
                <a:latin typeface="Cambria Math" panose="02040503050406030204" pitchFamily="18" charset="0"/>
                <a:ea typeface="Cambria Math" panose="02040503050406030204" pitchFamily="18" charset="0"/>
              </a:rPr>
            </a:br>
            <a:r>
              <a:rPr lang="ru-RU" sz="2200" dirty="0">
                <a:solidFill>
                  <a:prstClr val="black"/>
                </a:solidFill>
                <a:latin typeface="Cambria Math" panose="02040503050406030204" pitchFamily="18" charset="0"/>
                <a:ea typeface="Cambria Math" panose="02040503050406030204" pitchFamily="18" charset="0"/>
              </a:rPr>
              <a:t>Чтобы у малышей пробудить интерес и желание к творчеству, важно на занятии использовать сюрпризный </a:t>
            </a:r>
            <a:r>
              <a:rPr lang="ru-RU" sz="2200" dirty="0" smtClean="0">
                <a:solidFill>
                  <a:prstClr val="black"/>
                </a:solidFill>
                <a:latin typeface="Cambria Math" panose="02040503050406030204" pitchFamily="18" charset="0"/>
                <a:ea typeface="Cambria Math" panose="02040503050406030204" pitchFamily="18" charset="0"/>
              </a:rPr>
              <a:t>момент. </a:t>
            </a:r>
            <a:r>
              <a:rPr lang="ru-RU" sz="2400" dirty="0">
                <a:latin typeface="Cambria Math" panose="02040503050406030204" pitchFamily="18" charset="0"/>
                <a:ea typeface="Cambria Math" panose="02040503050406030204" pitchFamily="18" charset="0"/>
              </a:rPr>
              <a:t/>
            </a:r>
            <a:br>
              <a:rPr lang="ru-RU" sz="2400" dirty="0">
                <a:latin typeface="Cambria Math" panose="02040503050406030204" pitchFamily="18" charset="0"/>
                <a:ea typeface="Cambria Math" panose="02040503050406030204" pitchFamily="18" charset="0"/>
              </a:rPr>
            </a:br>
            <a:r>
              <a:rPr lang="ru-RU" sz="2400" dirty="0" smtClean="0">
                <a:latin typeface="Cambria Math" panose="02040503050406030204" pitchFamily="18" charset="0"/>
                <a:ea typeface="Cambria Math" panose="02040503050406030204" pitchFamily="18" charset="0"/>
              </a:rPr>
              <a:t/>
            </a:r>
            <a:br>
              <a:rPr lang="ru-RU" sz="2400" dirty="0" smtClean="0">
                <a:latin typeface="Cambria Math" panose="02040503050406030204" pitchFamily="18" charset="0"/>
                <a:ea typeface="Cambria Math" panose="02040503050406030204" pitchFamily="18" charset="0"/>
              </a:rPr>
            </a:br>
            <a:r>
              <a:rPr lang="ru-RU" sz="2400" dirty="0">
                <a:latin typeface="Cambria Math" panose="02040503050406030204" pitchFamily="18" charset="0"/>
                <a:ea typeface="Cambria Math" panose="02040503050406030204" pitchFamily="18" charset="0"/>
              </a:rPr>
              <a:t/>
            </a:r>
            <a:br>
              <a:rPr lang="ru-RU" sz="2400" dirty="0">
                <a:latin typeface="Cambria Math" panose="02040503050406030204" pitchFamily="18" charset="0"/>
                <a:ea typeface="Cambria Math" panose="02040503050406030204" pitchFamily="18" charset="0"/>
              </a:rPr>
            </a:br>
            <a:endParaRPr lang="ru-RU" sz="2400" dirty="0">
              <a:latin typeface="Cambria Math" panose="02040503050406030204" pitchFamily="18" charset="0"/>
              <a:ea typeface="Cambria Math" panose="020405030504060302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1635" y="2968487"/>
            <a:ext cx="3187987" cy="3602130"/>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186" y="2968486"/>
            <a:ext cx="3132179" cy="3602130"/>
          </a:xfrm>
          <a:prstGeom prst="rect">
            <a:avLst/>
          </a:prstGeom>
        </p:spPr>
      </p:pic>
      <p:pic>
        <p:nvPicPr>
          <p:cNvPr id="5" name="Рисунок 4"/>
          <p:cNvPicPr>
            <a:picLocks noChangeAspect="1"/>
          </p:cNvPicPr>
          <p:nvPr/>
        </p:nvPicPr>
        <p:blipFill>
          <a:blip r:embed="rId4"/>
          <a:stretch>
            <a:fillRect/>
          </a:stretch>
        </p:blipFill>
        <p:spPr>
          <a:xfrm flipH="1">
            <a:off x="633830" y="2968487"/>
            <a:ext cx="3116534" cy="3602130"/>
          </a:xfrm>
          <a:prstGeom prst="rect">
            <a:avLst/>
          </a:prstGeom>
        </p:spPr>
      </p:pic>
      <p:pic>
        <p:nvPicPr>
          <p:cNvPr id="6" name="Рисунок 5"/>
          <p:cNvPicPr>
            <a:picLocks noChangeAspect="1"/>
          </p:cNvPicPr>
          <p:nvPr/>
        </p:nvPicPr>
        <p:blipFill>
          <a:blip r:embed="rId4"/>
          <a:stretch>
            <a:fillRect/>
          </a:stretch>
        </p:blipFill>
        <p:spPr>
          <a:xfrm>
            <a:off x="8441635" y="2923504"/>
            <a:ext cx="3203631" cy="3647112"/>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0473" y="2968486"/>
            <a:ext cx="4060337" cy="3602130"/>
          </a:xfrm>
          <a:prstGeom prst="rect">
            <a:avLst/>
          </a:prstGeom>
        </p:spPr>
      </p:pic>
      <p:pic>
        <p:nvPicPr>
          <p:cNvPr id="8" name="Рисунок 7"/>
          <p:cNvPicPr>
            <a:picLocks noChangeAspect="1"/>
          </p:cNvPicPr>
          <p:nvPr/>
        </p:nvPicPr>
        <p:blipFill>
          <a:blip r:embed="rId6"/>
          <a:stretch>
            <a:fillRect/>
          </a:stretch>
        </p:blipFill>
        <p:spPr>
          <a:xfrm>
            <a:off x="4081189" y="2968486"/>
            <a:ext cx="4029621" cy="3602130"/>
          </a:xfrm>
          <a:prstGeom prst="rect">
            <a:avLst/>
          </a:prstGeom>
        </p:spPr>
      </p:pic>
    </p:spTree>
    <p:extLst>
      <p:ext uri="{BB962C8B-B14F-4D97-AF65-F5344CB8AC3E}">
        <p14:creationId xmlns:p14="http://schemas.microsoft.com/office/powerpoint/2010/main" val="9529757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616" cy="6858000"/>
          </a:xfrm>
          <a:prstGeom prst="rect">
            <a:avLst/>
          </a:prstGeom>
        </p:spPr>
      </p:pic>
      <p:sp>
        <p:nvSpPr>
          <p:cNvPr id="7" name="Заголовок 6"/>
          <p:cNvSpPr>
            <a:spLocks noGrp="1"/>
          </p:cNvSpPr>
          <p:nvPr>
            <p:ph type="ctrTitle"/>
          </p:nvPr>
        </p:nvSpPr>
        <p:spPr>
          <a:xfrm>
            <a:off x="1524308" y="117565"/>
            <a:ext cx="9144000" cy="988832"/>
          </a:xfrm>
        </p:spPr>
        <p:txBody>
          <a:bodyPr/>
          <a:lstStyle/>
          <a:p>
            <a:r>
              <a:rPr lang="ru-RU" dirty="0">
                <a:solidFill>
                  <a:srgbClr val="0070C0"/>
                </a:solidFill>
                <a:latin typeface="Bahnschrift SemiBold Condensed" panose="020B0502040204020203" pitchFamily="34" charset="0"/>
              </a:rPr>
              <a:t>Спасибо за внимание!</a:t>
            </a:r>
            <a:endParaRPr lang="ru-RU" dirty="0"/>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7566"/>
            <a:ext cx="12344400" cy="6975566"/>
          </a:xfrm>
          <a:prstGeom prst="rect">
            <a:avLst/>
          </a:prstGeom>
        </p:spPr>
      </p:pic>
    </p:spTree>
    <p:extLst>
      <p:ext uri="{BB962C8B-B14F-4D97-AF65-F5344CB8AC3E}">
        <p14:creationId xmlns:p14="http://schemas.microsoft.com/office/powerpoint/2010/main" val="148766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p:cNvSpPr>
            <a:spLocks noGrp="1"/>
          </p:cNvSpPr>
          <p:nvPr>
            <p:ph type="ctrTitle"/>
          </p:nvPr>
        </p:nvSpPr>
        <p:spPr>
          <a:xfrm>
            <a:off x="888275" y="209005"/>
            <a:ext cx="11181805" cy="1698172"/>
          </a:xfrm>
        </p:spPr>
        <p:txBody>
          <a:bodyPr>
            <a:noAutofit/>
          </a:bodyPr>
          <a:lstStyle/>
          <a:p>
            <a:r>
              <a:rPr lang="ru-RU" sz="2000" b="1" dirty="0">
                <a:latin typeface="Cambria Math" panose="02040503050406030204" pitchFamily="18" charset="0"/>
                <a:ea typeface="Cambria Math" panose="02040503050406030204" pitchFamily="18" charset="0"/>
              </a:rPr>
              <a:t>Творчество</a:t>
            </a:r>
            <a:r>
              <a:rPr lang="ru-RU" sz="2000" dirty="0">
                <a:latin typeface="Cambria Math" panose="02040503050406030204" pitchFamily="18" charset="0"/>
                <a:ea typeface="Cambria Math" panose="02040503050406030204" pitchFamily="18" charset="0"/>
              </a:rPr>
              <a:t> – </a:t>
            </a:r>
            <a:r>
              <a:rPr lang="ru-RU" sz="2000" dirty="0" smtClean="0">
                <a:latin typeface="Cambria Math" panose="02040503050406030204" pitchFamily="18" charset="0"/>
                <a:ea typeface="Cambria Math" panose="02040503050406030204" pitchFamily="18" charset="0"/>
              </a:rPr>
              <a:t>процесс деятельности, </a:t>
            </a:r>
            <a:r>
              <a:rPr lang="ru-RU" sz="2000" dirty="0">
                <a:latin typeface="Cambria Math" panose="02040503050406030204" pitchFamily="18" charset="0"/>
                <a:ea typeface="Cambria Math" panose="02040503050406030204" pitchFamily="18" charset="0"/>
              </a:rPr>
              <a:t>результат которой есть создание чего-либо качественно нового</a:t>
            </a:r>
            <a:r>
              <a:rPr lang="ru-RU" sz="2000" dirty="0" smtClean="0">
                <a:latin typeface="Cambria Math" panose="02040503050406030204" pitchFamily="18" charset="0"/>
                <a:ea typeface="Cambria Math" panose="02040503050406030204" pitchFamily="18" charset="0"/>
              </a:rPr>
              <a:t>.</a:t>
            </a:r>
            <a:r>
              <a:rPr lang="en-US" sz="2000" dirty="0" smtClean="0">
                <a:latin typeface="Cambria Math" panose="02040503050406030204" pitchFamily="18" charset="0"/>
                <a:ea typeface="Cambria Math" panose="02040503050406030204" pitchFamily="18" charset="0"/>
              </a:rPr>
              <a:t/>
            </a:r>
            <a:br>
              <a:rPr lang="en-US" sz="2000" dirty="0" smtClean="0">
                <a:latin typeface="Cambria Math" panose="02040503050406030204" pitchFamily="18" charset="0"/>
                <a:ea typeface="Cambria Math" panose="02040503050406030204" pitchFamily="18" charset="0"/>
              </a:rPr>
            </a:br>
            <a:r>
              <a:rPr lang="ru-RU" sz="2000" dirty="0" smtClean="0">
                <a:latin typeface="Cambria Math" panose="02040503050406030204" pitchFamily="18" charset="0"/>
                <a:ea typeface="Cambria Math" panose="02040503050406030204" pitchFamily="18" charset="0"/>
              </a:rPr>
              <a:t>(</a:t>
            </a:r>
            <a:r>
              <a:rPr lang="ru-RU" sz="2000" dirty="0">
                <a:latin typeface="Cambria Math" panose="02040503050406030204" pitchFamily="18" charset="0"/>
                <a:ea typeface="Cambria Math" panose="02040503050406030204" pitchFamily="18" charset="0"/>
              </a:rPr>
              <a:t>Краткий словарь философских терминов)</a:t>
            </a:r>
            <a:br>
              <a:rPr lang="ru-RU" sz="2000" dirty="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В программе музыкального развития дошкольников большое значение придаётся песенному, музыкально-игровому и танцевальному творчеству.</a:t>
            </a:r>
          </a:p>
        </p:txBody>
      </p:sp>
      <p:pic>
        <p:nvPicPr>
          <p:cNvPr id="17" name="Рисунок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328209"/>
            <a:ext cx="7380514" cy="4434541"/>
          </a:xfrm>
          <a:prstGeom prst="rect">
            <a:avLst/>
          </a:prstGeom>
        </p:spPr>
      </p:pic>
    </p:spTree>
    <p:extLst>
      <p:ext uri="{BB962C8B-B14F-4D97-AF65-F5344CB8AC3E}">
        <p14:creationId xmlns:p14="http://schemas.microsoft.com/office/powerpoint/2010/main" val="4211397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8126" y="169817"/>
            <a:ext cx="10515600" cy="1580606"/>
          </a:xfrm>
        </p:spPr>
        <p:txBody>
          <a:bodyPr>
            <a:normAutofit fontScale="90000"/>
          </a:bodyPr>
          <a:lstStyle/>
          <a:p>
            <a:pPr algn="ctr"/>
            <a:r>
              <a:rPr lang="ru-RU" sz="2400" b="1" dirty="0">
                <a:latin typeface="Cambria Math" panose="02040503050406030204" pitchFamily="18" charset="0"/>
                <a:ea typeface="Cambria Math" panose="02040503050406030204" pitchFamily="18" charset="0"/>
              </a:rPr>
              <a:t/>
            </a:r>
            <a:br>
              <a:rPr lang="ru-RU" sz="2400" b="1" dirty="0">
                <a:latin typeface="Cambria Math" panose="02040503050406030204" pitchFamily="18" charset="0"/>
                <a:ea typeface="Cambria Math" panose="02040503050406030204" pitchFamily="18" charset="0"/>
              </a:rPr>
            </a:br>
            <a:r>
              <a:rPr lang="ru-RU" sz="2200" b="1" dirty="0">
                <a:latin typeface="Cambria Math" panose="02040503050406030204" pitchFamily="18" charset="0"/>
                <a:ea typeface="Cambria Math" panose="02040503050406030204" pitchFamily="18" charset="0"/>
              </a:rPr>
              <a:t>Творческие способности </a:t>
            </a:r>
            <a:r>
              <a:rPr lang="ru-RU" sz="2200" b="1" dirty="0" smtClean="0">
                <a:latin typeface="Cambria Math" panose="02040503050406030204" pitchFamily="18" charset="0"/>
                <a:ea typeface="Cambria Math" panose="02040503050406030204" pitchFamily="18" charset="0"/>
              </a:rPr>
              <a:t>дошкольников - </a:t>
            </a:r>
            <a:r>
              <a:rPr lang="ru-RU" sz="2200" dirty="0" smtClean="0">
                <a:latin typeface="Cambria Math" panose="02040503050406030204" pitchFamily="18" charset="0"/>
                <a:ea typeface="Cambria Math" panose="02040503050406030204" pitchFamily="18" charset="0"/>
              </a:rPr>
              <a:t>это </a:t>
            </a:r>
            <a:r>
              <a:rPr lang="ru-RU" sz="2200" dirty="0">
                <a:latin typeface="Cambria Math" panose="02040503050406030204" pitchFamily="18" charset="0"/>
                <a:ea typeface="Cambria Math" panose="02040503050406030204" pitchFamily="18" charset="0"/>
              </a:rPr>
              <a:t>индивидуальные качества, определяющие успешность выполнения какой-либо творческой деятельности.</a:t>
            </a:r>
            <a:br>
              <a:rPr lang="ru-RU" sz="2200" dirty="0">
                <a:latin typeface="Cambria Math" panose="02040503050406030204" pitchFamily="18" charset="0"/>
                <a:ea typeface="Cambria Math" panose="02040503050406030204" pitchFamily="18" charset="0"/>
              </a:rPr>
            </a:br>
            <a:r>
              <a:rPr lang="ru-RU" sz="2200" dirty="0" smtClean="0">
                <a:latin typeface="Cambria Math" panose="02040503050406030204" pitchFamily="18" charset="0"/>
                <a:ea typeface="Cambria Math" panose="02040503050406030204" pitchFamily="18" charset="0"/>
              </a:rPr>
              <a:t>Э</a:t>
            </a:r>
            <a:r>
              <a:rPr lang="ru-RU" sz="2200" b="1" dirty="0" smtClean="0">
                <a:latin typeface="Cambria Math" panose="02040503050406030204" pitchFamily="18" charset="0"/>
                <a:ea typeface="Cambria Math" panose="02040503050406030204" pitchFamily="18" charset="0"/>
              </a:rPr>
              <a:t>ффективные </a:t>
            </a:r>
            <a:r>
              <a:rPr lang="ru-RU" sz="2200" b="1" dirty="0">
                <a:latin typeface="Cambria Math" panose="02040503050406030204" pitchFamily="18" charset="0"/>
                <a:ea typeface="Cambria Math" panose="02040503050406030204" pitchFamily="18" charset="0"/>
              </a:rPr>
              <a:t>условия </a:t>
            </a:r>
            <a:r>
              <a:rPr lang="ru-RU" sz="2200" dirty="0">
                <a:latin typeface="Cambria Math" panose="02040503050406030204" pitchFamily="18" charset="0"/>
                <a:ea typeface="Cambria Math" panose="02040503050406030204" pitchFamily="18" charset="0"/>
              </a:rPr>
              <a:t>развития творческих </a:t>
            </a:r>
            <a:r>
              <a:rPr lang="ru-RU" sz="2200" dirty="0" smtClean="0">
                <a:latin typeface="Cambria Math" panose="02040503050406030204" pitchFamily="18" charset="0"/>
                <a:ea typeface="Cambria Math" panose="02040503050406030204" pitchFamily="18" charset="0"/>
              </a:rPr>
              <a:t>способностей</a:t>
            </a:r>
            <a:r>
              <a:rPr lang="ru-RU" sz="2200" b="1" dirty="0" smtClean="0">
                <a:latin typeface="Cambria Math" panose="02040503050406030204" pitchFamily="18" charset="0"/>
                <a:ea typeface="Cambria Math" panose="02040503050406030204" pitchFamily="18" charset="0"/>
              </a:rPr>
              <a:t>:</a:t>
            </a:r>
            <a:r>
              <a:rPr lang="ru-RU" sz="2400" b="1" dirty="0">
                <a:latin typeface="Cambria Math" panose="02040503050406030204" pitchFamily="18" charset="0"/>
                <a:ea typeface="Cambria Math" panose="02040503050406030204" pitchFamily="18" charset="0"/>
              </a:rPr>
              <a:t/>
            </a:r>
            <a:br>
              <a:rPr lang="ru-RU" sz="2400" b="1" dirty="0">
                <a:latin typeface="Cambria Math" panose="02040503050406030204" pitchFamily="18" charset="0"/>
                <a:ea typeface="Cambria Math" panose="02040503050406030204" pitchFamily="18" charset="0"/>
              </a:rPr>
            </a:br>
            <a:r>
              <a:rPr lang="ru-RU" sz="2400" b="1" dirty="0">
                <a:latin typeface="Cambria Math" panose="02040503050406030204" pitchFamily="18" charset="0"/>
                <a:ea typeface="Cambria Math" panose="02040503050406030204" pitchFamily="18" charset="0"/>
              </a:rPr>
              <a:t/>
            </a:r>
            <a:br>
              <a:rPr lang="ru-RU" sz="2400" b="1" dirty="0">
                <a:latin typeface="Cambria Math" panose="02040503050406030204" pitchFamily="18" charset="0"/>
                <a:ea typeface="Cambria Math" panose="02040503050406030204" pitchFamily="18" charset="0"/>
              </a:rPr>
            </a:br>
            <a:endParaRPr lang="ru-RU" sz="2400" b="1" dirty="0">
              <a:latin typeface="Cambria Math" panose="02040503050406030204" pitchFamily="18" charset="0"/>
              <a:ea typeface="Cambria Math" panose="02040503050406030204" pitchFamily="18" charset="0"/>
            </a:endParaRPr>
          </a:p>
        </p:txBody>
      </p:sp>
      <p:sp>
        <p:nvSpPr>
          <p:cNvPr id="3" name="Объект 2"/>
          <p:cNvSpPr>
            <a:spLocks noGrp="1"/>
          </p:cNvSpPr>
          <p:nvPr>
            <p:ph idx="1"/>
          </p:nvPr>
        </p:nvSpPr>
        <p:spPr>
          <a:xfrm>
            <a:off x="788125" y="1293223"/>
            <a:ext cx="10546080" cy="1158099"/>
          </a:xfrm>
        </p:spPr>
        <p:txBody>
          <a:bodyPr>
            <a:normAutofit lnSpcReduction="10000"/>
          </a:bodyPr>
          <a:lstStyle/>
          <a:p>
            <a:r>
              <a:rPr lang="ru-RU" sz="2000" dirty="0" smtClean="0">
                <a:latin typeface="Cambria Math" panose="02040503050406030204" pitchFamily="18" charset="0"/>
                <a:ea typeface="Cambria Math" panose="02040503050406030204" pitchFamily="18" charset="0"/>
              </a:rPr>
              <a:t>Наличие определённых задатков у ребёнка и их своевременное выявление;</a:t>
            </a:r>
          </a:p>
          <a:p>
            <a:r>
              <a:rPr lang="ru-RU" sz="2000" dirty="0" smtClean="0">
                <a:latin typeface="Cambria Math" panose="02040503050406030204" pitchFamily="18" charset="0"/>
                <a:ea typeface="Cambria Math" panose="02040503050406030204" pitchFamily="18" charset="0"/>
              </a:rPr>
              <a:t>Активное включение в деятельность, в которой они развиваются;</a:t>
            </a:r>
          </a:p>
          <a:p>
            <a:r>
              <a:rPr lang="ru-RU" sz="2000" dirty="0" smtClean="0">
                <a:latin typeface="Cambria Math" panose="02040503050406030204" pitchFamily="18" charset="0"/>
                <a:ea typeface="Cambria Math" panose="02040503050406030204" pitchFamily="18" charset="0"/>
              </a:rPr>
              <a:t>Знание педагогом методики развития творческих способностей.</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6296" y="2762791"/>
            <a:ext cx="5007430" cy="3585758"/>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125" y="2818580"/>
            <a:ext cx="4750525" cy="3489795"/>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125" y="2820592"/>
            <a:ext cx="4750525" cy="3487783"/>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6296" y="2716089"/>
            <a:ext cx="5037909" cy="3632460"/>
          </a:xfrm>
          <a:prstGeom prst="rect">
            <a:avLst/>
          </a:prstGeom>
        </p:spPr>
      </p:pic>
    </p:spTree>
    <p:extLst>
      <p:ext uri="{BB962C8B-B14F-4D97-AF65-F5344CB8AC3E}">
        <p14:creationId xmlns:p14="http://schemas.microsoft.com/office/powerpoint/2010/main" val="1637920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6286" y="463639"/>
            <a:ext cx="10047514" cy="1326524"/>
          </a:xfrm>
        </p:spPr>
        <p:txBody>
          <a:bodyPr>
            <a:noAutofit/>
          </a:bodyPr>
          <a:lstStyle/>
          <a:p>
            <a:pPr algn="ct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Цель :  </a:t>
            </a:r>
            <a:r>
              <a:rPr lang="ru-RU" sz="2000" dirty="0">
                <a:latin typeface="Cambria Math" panose="02040503050406030204" pitchFamily="18" charset="0"/>
                <a:ea typeface="Cambria Math" panose="02040503050406030204" pitchFamily="18" charset="0"/>
              </a:rPr>
              <a:t>Помочь ребёнку раскрыть свой внутренний потенциал, способствовать становлению </a:t>
            </a:r>
            <a:r>
              <a:rPr lang="ru-RU" sz="2000" dirty="0" smtClean="0">
                <a:latin typeface="Cambria Math" panose="02040503050406030204" pitchFamily="18" charset="0"/>
                <a:ea typeface="Cambria Math" panose="02040503050406030204" pitchFamily="18" charset="0"/>
              </a:rPr>
              <a:t>разносторонне-развитой</a:t>
            </a:r>
            <a:r>
              <a:rPr lang="ru-RU" sz="2000" dirty="0">
                <a:latin typeface="Cambria Math" panose="02040503050406030204" pitchFamily="18" charset="0"/>
                <a:ea typeface="Cambria Math" panose="02040503050406030204" pitchFamily="18" charset="0"/>
              </a:rPr>
              <a:t>, гармоничной личности</a:t>
            </a:r>
            <a:r>
              <a:rPr lang="ru-RU" sz="2000" dirty="0" smtClean="0">
                <a:latin typeface="Cambria Math" panose="02040503050406030204" pitchFamily="18" charset="0"/>
                <a:ea typeface="Cambria Math" panose="02040503050406030204" pitchFamily="18" charset="0"/>
              </a:rPr>
              <a:t>.</a:t>
            </a: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Задачи</a:t>
            </a:r>
            <a:r>
              <a:rPr lang="en-US" sz="2000" b="1" dirty="0" smtClean="0">
                <a:latin typeface="Cambria Math" panose="02040503050406030204" pitchFamily="18" charset="0"/>
                <a:ea typeface="Cambria Math" panose="02040503050406030204" pitchFamily="18" charset="0"/>
              </a:rPr>
              <a:t> </a:t>
            </a:r>
            <a:r>
              <a:rPr lang="ru-RU" sz="2000" b="1" dirty="0" smtClean="0">
                <a:latin typeface="Cambria Math" panose="02040503050406030204" pitchFamily="18" charset="0"/>
                <a:ea typeface="Cambria Math" panose="02040503050406030204" pitchFamily="18" charset="0"/>
              </a:rPr>
              <a:t>:</a:t>
            </a:r>
            <a:r>
              <a:rPr lang="ru-RU" sz="2400" dirty="0">
                <a:latin typeface="Cambria Math" panose="02040503050406030204" pitchFamily="18" charset="0"/>
                <a:ea typeface="Cambria Math" panose="02040503050406030204" pitchFamily="18" charset="0"/>
              </a:rPr>
              <a:t/>
            </a:r>
            <a:br>
              <a:rPr lang="ru-RU" sz="2400" dirty="0">
                <a:latin typeface="Cambria Math" panose="02040503050406030204" pitchFamily="18" charset="0"/>
                <a:ea typeface="Cambria Math" panose="02040503050406030204" pitchFamily="18" charset="0"/>
              </a:rPr>
            </a:br>
            <a:r>
              <a:rPr lang="ru-RU" sz="2400" dirty="0" smtClean="0">
                <a:latin typeface="Cambria Math" panose="02040503050406030204" pitchFamily="18" charset="0"/>
                <a:ea typeface="Cambria Math" panose="02040503050406030204" pitchFamily="18" charset="0"/>
              </a:rPr>
              <a:t/>
            </a:r>
            <a:br>
              <a:rPr lang="ru-RU" sz="2400" dirty="0" smtClean="0">
                <a:latin typeface="Cambria Math" panose="02040503050406030204" pitchFamily="18" charset="0"/>
                <a:ea typeface="Cambria Math" panose="02040503050406030204" pitchFamily="18" charset="0"/>
              </a:rPr>
            </a:br>
            <a:endParaRPr lang="ru-RU" sz="2400" dirty="0">
              <a:latin typeface="Cambria Math" panose="02040503050406030204" pitchFamily="18" charset="0"/>
              <a:ea typeface="Cambria Math" panose="02040503050406030204" pitchFamily="18" charset="0"/>
            </a:endParaRPr>
          </a:p>
        </p:txBody>
      </p:sp>
      <p:sp>
        <p:nvSpPr>
          <p:cNvPr id="3" name="Объект 2"/>
          <p:cNvSpPr>
            <a:spLocks noGrp="1"/>
          </p:cNvSpPr>
          <p:nvPr>
            <p:ph idx="1"/>
          </p:nvPr>
        </p:nvSpPr>
        <p:spPr>
          <a:xfrm>
            <a:off x="838200" y="1957589"/>
            <a:ext cx="10515600" cy="3374265"/>
          </a:xfrm>
        </p:spPr>
        <p:txBody>
          <a:bodyPr>
            <a:normAutofit/>
          </a:bodyPr>
          <a:lstStyle/>
          <a:p>
            <a:r>
              <a:rPr lang="ru-RU" sz="2000" dirty="0" smtClean="0">
                <a:latin typeface="Cambria Math" panose="02040503050406030204" pitchFamily="18" charset="0"/>
                <a:ea typeface="Cambria Math" panose="02040503050406030204" pitchFamily="18" charset="0"/>
              </a:rPr>
              <a:t>Познакомить дошкольников с разнообразными видами творческой деятельности;</a:t>
            </a:r>
          </a:p>
          <a:p>
            <a:r>
              <a:rPr lang="ru-RU" sz="2000" dirty="0" smtClean="0">
                <a:latin typeface="Cambria Math" panose="02040503050406030204" pitchFamily="18" charset="0"/>
                <a:ea typeface="Cambria Math" panose="02040503050406030204" pitchFamily="18" charset="0"/>
              </a:rPr>
              <a:t>Развить навык комбинирования элементов и нестандартное мышление; </a:t>
            </a:r>
          </a:p>
          <a:p>
            <a:r>
              <a:rPr lang="ru-RU" sz="2000" dirty="0" smtClean="0">
                <a:latin typeface="Cambria Math" panose="02040503050406030204" pitchFamily="18" charset="0"/>
                <a:ea typeface="Cambria Math" panose="02040503050406030204" pitchFamily="18" charset="0"/>
              </a:rPr>
              <a:t>Побуждать </a:t>
            </a:r>
            <a:r>
              <a:rPr lang="ru-RU" sz="2000" dirty="0">
                <a:latin typeface="Cambria Math" panose="02040503050406030204" pitchFamily="18" charset="0"/>
                <a:ea typeface="Cambria Math" panose="02040503050406030204" pitchFamily="18" charset="0"/>
              </a:rPr>
              <a:t>детей к  </a:t>
            </a:r>
            <a:r>
              <a:rPr lang="ru-RU" sz="2000" smtClean="0">
                <a:latin typeface="Cambria Math" panose="02040503050406030204" pitchFamily="18" charset="0"/>
                <a:ea typeface="Cambria Math" panose="02040503050406030204" pitchFamily="18" charset="0"/>
              </a:rPr>
              <a:t>инсценированию содержания </a:t>
            </a:r>
            <a:r>
              <a:rPr lang="ru-RU" sz="2000" dirty="0">
                <a:latin typeface="Cambria Math" panose="02040503050406030204" pitchFamily="18" charset="0"/>
                <a:ea typeface="Cambria Math" panose="02040503050406030204" pitchFamily="18" charset="0"/>
              </a:rPr>
              <a:t>различных песен, </a:t>
            </a:r>
            <a:r>
              <a:rPr lang="ru-RU" sz="2000" dirty="0" smtClean="0">
                <a:latin typeface="Cambria Math" panose="02040503050406030204" pitchFamily="18" charset="0"/>
                <a:ea typeface="Cambria Math" panose="02040503050406030204" pitchFamily="18" charset="0"/>
              </a:rPr>
              <a:t>хороводов;</a:t>
            </a:r>
            <a:endParaRPr lang="ru-RU" sz="2000" dirty="0">
              <a:latin typeface="Cambria Math" panose="02040503050406030204" pitchFamily="18" charset="0"/>
              <a:ea typeface="Cambria Math" panose="02040503050406030204" pitchFamily="18" charset="0"/>
            </a:endParaRPr>
          </a:p>
          <a:p>
            <a:r>
              <a:rPr lang="ru-RU" sz="2000" dirty="0" smtClean="0">
                <a:latin typeface="Cambria Math" panose="02040503050406030204" pitchFamily="18" charset="0"/>
                <a:ea typeface="Cambria Math" panose="02040503050406030204" pitchFamily="18" charset="0"/>
              </a:rPr>
              <a:t>Учить самостоятельно (сочинять мелодии различного характера и придумывать движения к песням, танцам, пляскам);</a:t>
            </a:r>
          </a:p>
          <a:p>
            <a:r>
              <a:rPr lang="ru-RU" sz="2000" dirty="0" smtClean="0">
                <a:latin typeface="Cambria Math" panose="02040503050406030204" pitchFamily="18" charset="0"/>
                <a:ea typeface="Cambria Math" panose="02040503050406030204" pitchFamily="18" charset="0"/>
              </a:rPr>
              <a:t>Формировать </a:t>
            </a:r>
            <a:r>
              <a:rPr lang="ru-RU" sz="2000" dirty="0">
                <a:latin typeface="Cambria Math" panose="02040503050406030204" pitchFamily="18" charset="0"/>
                <a:ea typeface="Cambria Math" panose="02040503050406030204" pitchFamily="18" charset="0"/>
              </a:rPr>
              <a:t>музыкальные </a:t>
            </a:r>
            <a:r>
              <a:rPr lang="ru-RU" sz="2000" dirty="0" smtClean="0">
                <a:latin typeface="Cambria Math" panose="02040503050406030204" pitchFamily="18" charset="0"/>
                <a:ea typeface="Cambria Math" panose="02040503050406030204" pitchFamily="18" charset="0"/>
              </a:rPr>
              <a:t>способности и  умение решать творческие задачи, используя новые выразительные средства;</a:t>
            </a:r>
          </a:p>
          <a:p>
            <a:r>
              <a:rPr lang="ru-RU" sz="2000" dirty="0" smtClean="0">
                <a:latin typeface="Cambria Math" panose="02040503050406030204" pitchFamily="18" charset="0"/>
                <a:ea typeface="Cambria Math" panose="02040503050406030204" pitchFamily="18" charset="0"/>
              </a:rPr>
              <a:t>Содействовать </a:t>
            </a:r>
            <a:r>
              <a:rPr lang="ru-RU" sz="2000" dirty="0">
                <a:latin typeface="Cambria Math" panose="02040503050406030204" pitchFamily="18" charset="0"/>
                <a:ea typeface="Cambria Math" panose="02040503050406030204" pitchFamily="18" charset="0"/>
              </a:rPr>
              <a:t>проявлению </a:t>
            </a:r>
            <a:r>
              <a:rPr lang="ru-RU" sz="2000" dirty="0" smtClean="0">
                <a:latin typeface="Cambria Math" panose="02040503050406030204" pitchFamily="18" charset="0"/>
                <a:ea typeface="Cambria Math" panose="02040503050406030204" pitchFamily="18" charset="0"/>
              </a:rPr>
              <a:t>творческой активности </a:t>
            </a:r>
            <a:r>
              <a:rPr lang="ru-RU" sz="2000" dirty="0">
                <a:latin typeface="Cambria Math" panose="02040503050406030204" pitchFamily="18" charset="0"/>
                <a:ea typeface="Cambria Math" panose="02040503050406030204" pitchFamily="18" charset="0"/>
              </a:rPr>
              <a:t>и самостоятельности.</a:t>
            </a:r>
          </a:p>
          <a:p>
            <a:endParaRPr lang="ru-RU" sz="1800" dirty="0" smtClean="0">
              <a:latin typeface="Cambria Math" panose="02040503050406030204" pitchFamily="18" charset="0"/>
              <a:ea typeface="Cambria Math" panose="02040503050406030204" pitchFamily="18" charset="0"/>
            </a:endParaRPr>
          </a:p>
          <a:p>
            <a:endParaRPr lang="ru-RU" sz="1800" dirty="0">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945515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760"/>
            <a:ext cx="10515600" cy="418011"/>
          </a:xfrm>
        </p:spPr>
        <p:txBody>
          <a:bodyPr>
            <a:normAutofit/>
          </a:bodyPr>
          <a:lstStyle/>
          <a:p>
            <a:pPr algn="ctr"/>
            <a:r>
              <a:rPr lang="ru-RU" sz="2000" b="1" dirty="0" smtClean="0"/>
              <a:t>Методы:</a:t>
            </a:r>
            <a:endParaRPr lang="ru-RU" sz="2000" b="1" dirty="0"/>
          </a:p>
        </p:txBody>
      </p:sp>
      <p:sp>
        <p:nvSpPr>
          <p:cNvPr id="3" name="Объект 2"/>
          <p:cNvSpPr>
            <a:spLocks noGrp="1"/>
          </p:cNvSpPr>
          <p:nvPr>
            <p:ph idx="1"/>
          </p:nvPr>
        </p:nvSpPr>
        <p:spPr>
          <a:xfrm>
            <a:off x="838200" y="783773"/>
            <a:ext cx="10515600" cy="2461704"/>
          </a:xfrm>
        </p:spPr>
        <p:txBody>
          <a:bodyPr>
            <a:normAutofit/>
          </a:bodyPr>
          <a:lstStyle/>
          <a:p>
            <a:r>
              <a:rPr lang="ru-RU" sz="2000" dirty="0" smtClean="0">
                <a:latin typeface="Cambria Math" panose="02040503050406030204" pitchFamily="18" charset="0"/>
                <a:ea typeface="Cambria Math" panose="02040503050406030204" pitchFamily="18" charset="0"/>
              </a:rPr>
              <a:t>Художественно-практический; </a:t>
            </a:r>
          </a:p>
          <a:p>
            <a:r>
              <a:rPr lang="ru-RU" sz="2000" dirty="0" smtClean="0">
                <a:latin typeface="Cambria Math" panose="02040503050406030204" pitchFamily="18" charset="0"/>
                <a:ea typeface="Cambria Math" panose="02040503050406030204" pitchFamily="18" charset="0"/>
              </a:rPr>
              <a:t>Наглядно-слуховой;</a:t>
            </a:r>
          </a:p>
          <a:p>
            <a:r>
              <a:rPr lang="ru-RU" sz="2000" dirty="0" smtClean="0">
                <a:latin typeface="Cambria Math" panose="02040503050406030204" pitchFamily="18" charset="0"/>
                <a:ea typeface="Cambria Math" panose="02040503050406030204" pitchFamily="18" charset="0"/>
              </a:rPr>
              <a:t>Наглядно-зрительный;</a:t>
            </a:r>
          </a:p>
          <a:p>
            <a:r>
              <a:rPr lang="ru-RU" sz="2000" dirty="0" smtClean="0">
                <a:latin typeface="Cambria Math" panose="02040503050406030204" pitchFamily="18" charset="0"/>
                <a:ea typeface="Cambria Math" panose="02040503050406030204" pitchFamily="18" charset="0"/>
              </a:rPr>
              <a:t>Словесный метод: рассказ, беседа, объяснение;</a:t>
            </a:r>
          </a:p>
          <a:p>
            <a:r>
              <a:rPr lang="ru-RU" sz="2000" dirty="0" smtClean="0">
                <a:latin typeface="Cambria Math" panose="02040503050406030204" pitchFamily="18" charset="0"/>
                <a:ea typeface="Cambria Math" panose="02040503050406030204" pitchFamily="18" charset="0"/>
              </a:rPr>
              <a:t>Метод сравнения;</a:t>
            </a:r>
          </a:p>
          <a:p>
            <a:r>
              <a:rPr lang="ru-RU" sz="2000" dirty="0" smtClean="0">
                <a:latin typeface="Cambria Math" panose="02040503050406030204" pitchFamily="18" charset="0"/>
                <a:ea typeface="Cambria Math" panose="02040503050406030204" pitchFamily="18" charset="0"/>
              </a:rPr>
              <a:t>Игровой метод.</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6029" y="3206840"/>
            <a:ext cx="4001172" cy="3410634"/>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8057" y="3189331"/>
            <a:ext cx="3773510" cy="3428143"/>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24" y="3245476"/>
            <a:ext cx="3337318" cy="3371997"/>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124" y="3189329"/>
            <a:ext cx="3331471" cy="3428144"/>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8057" y="3206840"/>
            <a:ext cx="3825996" cy="3410633"/>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0182" y="3206838"/>
            <a:ext cx="3982750" cy="3410635"/>
          </a:xfrm>
          <a:prstGeom prst="rect">
            <a:avLst/>
          </a:prstGeom>
        </p:spPr>
      </p:pic>
    </p:spTree>
    <p:extLst>
      <p:ext uri="{BB962C8B-B14F-4D97-AF65-F5344CB8AC3E}">
        <p14:creationId xmlns:p14="http://schemas.microsoft.com/office/powerpoint/2010/main" val="2973733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7572" y="273685"/>
            <a:ext cx="10515600" cy="494663"/>
          </a:xfrm>
        </p:spPr>
        <p:txBody>
          <a:bodyPr>
            <a:normAutofit/>
          </a:bodyPr>
          <a:lstStyle/>
          <a:p>
            <a:pPr algn="ctr"/>
            <a:r>
              <a:rPr lang="ru-RU" sz="2000" b="1" dirty="0" smtClean="0">
                <a:latin typeface="Cambria Math" panose="02040503050406030204" pitchFamily="18" charset="0"/>
                <a:ea typeface="Cambria Math" panose="02040503050406030204" pitchFamily="18" charset="0"/>
              </a:rPr>
              <a:t>Методы и приёмы</a:t>
            </a:r>
            <a:r>
              <a:rPr lang="ru-RU" sz="2000" b="1" dirty="0" smtClean="0">
                <a:latin typeface="Cambria Math" panose="02040503050406030204" pitchFamily="18" charset="0"/>
                <a:ea typeface="Cambria Math" panose="02040503050406030204" pitchFamily="18" charset="0"/>
              </a:rPr>
              <a:t>:</a:t>
            </a:r>
            <a:endParaRPr lang="ru-RU" sz="2000" b="1" dirty="0">
              <a:latin typeface="Cambria Math" panose="02040503050406030204" pitchFamily="18" charset="0"/>
              <a:ea typeface="Cambria Math" panose="02040503050406030204" pitchFamily="18" charset="0"/>
            </a:endParaRPr>
          </a:p>
        </p:txBody>
      </p:sp>
      <p:sp>
        <p:nvSpPr>
          <p:cNvPr id="3" name="Объект 2"/>
          <p:cNvSpPr>
            <a:spLocks noGrp="1"/>
          </p:cNvSpPr>
          <p:nvPr>
            <p:ph idx="1"/>
          </p:nvPr>
        </p:nvSpPr>
        <p:spPr>
          <a:xfrm>
            <a:off x="838200" y="768348"/>
            <a:ext cx="10515600" cy="2823939"/>
          </a:xfrm>
        </p:spPr>
        <p:txBody>
          <a:bodyPr>
            <a:noAutofit/>
          </a:bodyPr>
          <a:lstStyle/>
          <a:p>
            <a:r>
              <a:rPr lang="ru-RU" sz="2000" dirty="0" smtClean="0">
                <a:latin typeface="Cambria Math" panose="02040503050406030204" pitchFamily="18" charset="0"/>
                <a:ea typeface="Cambria Math" panose="02040503050406030204" pitchFamily="18" charset="0"/>
              </a:rPr>
              <a:t>Информационный (показ педагогом готового образца);</a:t>
            </a:r>
          </a:p>
          <a:p>
            <a:r>
              <a:rPr lang="ru-RU" sz="2000" dirty="0" smtClean="0">
                <a:latin typeface="Cambria Math" panose="02040503050406030204" pitchFamily="18" charset="0"/>
                <a:ea typeface="Cambria Math" panose="02040503050406030204" pitchFamily="18" charset="0"/>
              </a:rPr>
              <a:t>Репродуктивный(закрепить по образцу);</a:t>
            </a:r>
          </a:p>
          <a:p>
            <a:r>
              <a:rPr lang="ru-RU" sz="2000" dirty="0" smtClean="0">
                <a:latin typeface="Cambria Math" panose="02040503050406030204" pitchFamily="18" charset="0"/>
                <a:ea typeface="Cambria Math" panose="02040503050406030204" pitchFamily="18" charset="0"/>
              </a:rPr>
              <a:t>Творческий(постановка проблемных задач: изобрази сказочного героя с помощью голоса, движений и мимики);</a:t>
            </a:r>
          </a:p>
          <a:p>
            <a:r>
              <a:rPr lang="ru-RU" sz="2000" dirty="0" smtClean="0">
                <a:latin typeface="Cambria Math" panose="02040503050406030204" pitchFamily="18" charset="0"/>
                <a:ea typeface="Cambria Math" panose="02040503050406030204" pitchFamily="18" charset="0"/>
              </a:rPr>
              <a:t>Эвристический(приём предполагает самостоятельное выполнение творческого задания);</a:t>
            </a:r>
          </a:p>
          <a:p>
            <a:r>
              <a:rPr lang="ru-RU" sz="2000" dirty="0" smtClean="0">
                <a:latin typeface="Cambria Math" panose="02040503050406030204" pitchFamily="18" charset="0"/>
                <a:ea typeface="Cambria Math" panose="02040503050406030204" pitchFamily="18" charset="0"/>
              </a:rPr>
              <a:t>Игровые </a:t>
            </a:r>
            <a:r>
              <a:rPr lang="ru-RU" sz="2000" dirty="0">
                <a:latin typeface="Cambria Math" panose="02040503050406030204" pitchFamily="18" charset="0"/>
                <a:ea typeface="Cambria Math" panose="02040503050406030204" pitchFamily="18" charset="0"/>
              </a:rPr>
              <a:t>приёмы(внезапное появление объектов, создание игровых </a:t>
            </a:r>
            <a:r>
              <a:rPr lang="ru-RU" sz="2000" dirty="0" smtClean="0">
                <a:latin typeface="Cambria Math" panose="02040503050406030204" pitchFamily="18" charset="0"/>
                <a:ea typeface="Cambria Math" panose="02040503050406030204" pitchFamily="18" charset="0"/>
              </a:rPr>
              <a:t>ситуаций).</a:t>
            </a:r>
            <a:endParaRPr lang="ru-RU" sz="20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4741" y="4003530"/>
            <a:ext cx="4402069" cy="2680605"/>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5475" y="4003530"/>
            <a:ext cx="4556136" cy="268060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5475" y="4003530"/>
            <a:ext cx="4619897" cy="2680605"/>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4003530"/>
            <a:ext cx="4402069" cy="2663899"/>
          </a:xfrm>
          <a:prstGeom prst="rect">
            <a:avLst/>
          </a:prstGeom>
        </p:spPr>
      </p:pic>
    </p:spTree>
    <p:extLst>
      <p:ext uri="{BB962C8B-B14F-4D97-AF65-F5344CB8AC3E}">
        <p14:creationId xmlns:p14="http://schemas.microsoft.com/office/powerpoint/2010/main" val="432997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682580" y="167426"/>
            <a:ext cx="10959921" cy="2871988"/>
          </a:xfrm>
        </p:spPr>
        <p:txBody>
          <a:bodyPr>
            <a:noAutofit/>
          </a:bodyPr>
          <a:lstStyle/>
          <a:p>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Условиями </a:t>
            </a:r>
            <a:r>
              <a:rPr lang="ru-RU" sz="2000" dirty="0">
                <a:latin typeface="Cambria Math" panose="02040503050406030204" pitchFamily="18" charset="0"/>
                <a:ea typeface="Cambria Math" panose="02040503050406030204" pitchFamily="18" charset="0"/>
              </a:rPr>
              <a:t>проявления песенного творчества детей является накопление слухового опыта и развитие на его основе музыкально-слуховых представлений. Этому способствуют различные</a:t>
            </a:r>
            <a:r>
              <a:rPr lang="ru-RU" sz="2000" b="1" dirty="0">
                <a:latin typeface="Cambria Math" panose="02040503050406030204" pitchFamily="18" charset="0"/>
                <a:ea typeface="Cambria Math" panose="02040503050406030204" pitchFamily="18" charset="0"/>
              </a:rPr>
              <a:t> творческие задания, </a:t>
            </a:r>
            <a:r>
              <a:rPr lang="ru-RU" sz="2000" dirty="0">
                <a:latin typeface="Cambria Math" panose="02040503050406030204" pitchFamily="18" charset="0"/>
                <a:ea typeface="Cambria Math" panose="02040503050406030204" pitchFamily="18" charset="0"/>
              </a:rPr>
              <a:t>выполняемые детьми в игровой форме</a:t>
            </a:r>
            <a:r>
              <a:rPr lang="ru-RU" sz="2000" b="1" dirty="0" smtClean="0">
                <a:latin typeface="Cambria Math" panose="02040503050406030204" pitchFamily="18" charset="0"/>
                <a:ea typeface="Cambria Math" panose="02040503050406030204" pitchFamily="18" charset="0"/>
              </a:rPr>
              <a:t>.</a:t>
            </a:r>
            <a:br>
              <a:rPr lang="ru-RU" sz="2000" b="1" dirty="0" smtClean="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1. Творческое </a:t>
            </a:r>
            <a:r>
              <a:rPr lang="ru-RU" sz="2000" b="1" dirty="0">
                <a:latin typeface="Cambria Math" panose="02040503050406030204" pitchFamily="18" charset="0"/>
                <a:ea typeface="Cambria Math" panose="02040503050406030204" pitchFamily="18" charset="0"/>
              </a:rPr>
              <a:t>задание на </a:t>
            </a:r>
            <a:r>
              <a:rPr lang="ru-RU" sz="2000" b="1" dirty="0" smtClean="0">
                <a:latin typeface="Cambria Math" panose="02040503050406030204" pitchFamily="18" charset="0"/>
                <a:ea typeface="Cambria Math" panose="02040503050406030204" pitchFamily="18" charset="0"/>
              </a:rPr>
              <a:t>звукоподражание (эффективный приём активизации речи) </a:t>
            </a:r>
            <a:r>
              <a:rPr lang="ru-RU" sz="2000" dirty="0">
                <a:latin typeface="Cambria Math" panose="02040503050406030204" pitchFamily="18" charset="0"/>
                <a:ea typeface="Cambria Math" panose="02040503050406030204" pitchFamily="18" charset="0"/>
              </a:rPr>
              <a:t>для детей младшего дошкольного возраста.</a:t>
            </a: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Педагог предлагает ребёнку покачать куклу, напевая ей колыбельную на слово «баю», или показать, как кукла танцует, сопровождая её действия спонтанным пением на слог «ля». </a:t>
            </a:r>
            <a:br>
              <a:rPr lang="ru-RU" sz="2000" dirty="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
            </a:r>
            <a:br>
              <a:rPr lang="ru-RU" sz="2000" dirty="0">
                <a:latin typeface="Cambria Math" panose="02040503050406030204" pitchFamily="18" charset="0"/>
                <a:ea typeface="Cambria Math" panose="02040503050406030204" pitchFamily="18" charset="0"/>
              </a:rPr>
            </a:br>
            <a:endParaRPr lang="ru-RU" sz="2000" dirty="0">
              <a:latin typeface="Cambria Math" panose="02040503050406030204" pitchFamily="18" charset="0"/>
              <a:ea typeface="Cambria Math" panose="02040503050406030204" pitchFamily="18" charset="0"/>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5915" y="2766048"/>
            <a:ext cx="4655714" cy="3837902"/>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916" y="2766048"/>
            <a:ext cx="4655714" cy="3837901"/>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02" y="2766048"/>
            <a:ext cx="4951926" cy="3873319"/>
          </a:xfrm>
          <a:prstGeom prst="rect">
            <a:avLst/>
          </a:prstGeom>
        </p:spPr>
      </p:pic>
      <p:pic>
        <p:nvPicPr>
          <p:cNvPr id="12" name="Рисунок 11"/>
          <p:cNvPicPr>
            <a:picLocks noChangeAspect="1"/>
          </p:cNvPicPr>
          <p:nvPr/>
        </p:nvPicPr>
        <p:blipFill>
          <a:blip r:embed="rId5"/>
          <a:stretch>
            <a:fillRect/>
          </a:stretch>
        </p:blipFill>
        <p:spPr>
          <a:xfrm>
            <a:off x="6156102" y="2766048"/>
            <a:ext cx="4951926" cy="3879451"/>
          </a:xfrm>
          <a:prstGeom prst="rect">
            <a:avLst/>
          </a:prstGeom>
        </p:spPr>
      </p:pic>
    </p:spTree>
    <p:extLst>
      <p:ext uri="{BB962C8B-B14F-4D97-AF65-F5344CB8AC3E}">
        <p14:creationId xmlns:p14="http://schemas.microsoft.com/office/powerpoint/2010/main" val="20123206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22514"/>
            <a:ext cx="10515600" cy="1911593"/>
          </a:xfrm>
        </p:spPr>
        <p:txBody>
          <a:bodyPr>
            <a:normAutofit/>
          </a:bodyPr>
          <a:lstStyle/>
          <a:p>
            <a:pPr algn="ctr"/>
            <a:r>
              <a:rPr lang="ru-RU" sz="2000" b="1" dirty="0" smtClean="0">
                <a:latin typeface="Cambria Math" panose="02040503050406030204" pitchFamily="18" charset="0"/>
                <a:ea typeface="Cambria Math" panose="02040503050406030204" pitchFamily="18" charset="0"/>
              </a:rPr>
              <a:t>2. Творческое задание на импровизацию музыкальных вопросов и ответов (прием чередования речи педагога с </a:t>
            </a:r>
            <a:r>
              <a:rPr lang="ru-RU" sz="2000" b="1" dirty="0" err="1" smtClean="0">
                <a:latin typeface="Cambria Math" panose="02040503050406030204" pitchFamily="18" charset="0"/>
                <a:ea typeface="Cambria Math" panose="02040503050406030204" pitchFamily="18" charset="0"/>
              </a:rPr>
              <a:t>пропеванием</a:t>
            </a:r>
            <a:r>
              <a:rPr lang="ru-RU" sz="2000" b="1" dirty="0" smtClean="0">
                <a:latin typeface="Cambria Math" panose="02040503050406030204" pitchFamily="18" charset="0"/>
                <a:ea typeface="Cambria Math" panose="02040503050406030204" pitchFamily="18" charset="0"/>
              </a:rPr>
              <a:t> слова или короткой фразы). </a:t>
            </a:r>
            <a:br>
              <a:rPr lang="ru-RU" sz="2000" b="1" dirty="0" smtClean="0">
                <a:latin typeface="Cambria Math" panose="02040503050406030204" pitchFamily="18" charset="0"/>
                <a:ea typeface="Cambria Math" panose="02040503050406030204" pitchFamily="18" charset="0"/>
              </a:rPr>
            </a:br>
            <a:r>
              <a:rPr lang="ru-RU" sz="2000" dirty="0" smtClean="0">
                <a:latin typeface="Cambria Math" panose="02040503050406030204" pitchFamily="18" charset="0"/>
                <a:ea typeface="Cambria Math" panose="02040503050406030204" pitchFamily="18" charset="0"/>
              </a:rPr>
              <a:t>Музыкальные вопросы и ответы детей или дублируют интонацию педагога или </a:t>
            </a:r>
            <a:r>
              <a:rPr lang="ru-RU" sz="2000" dirty="0" err="1" smtClean="0">
                <a:latin typeface="Cambria Math" panose="02040503050406030204" pitchFamily="18" charset="0"/>
                <a:ea typeface="Cambria Math" panose="02040503050406030204" pitchFamily="18" charset="0"/>
              </a:rPr>
              <a:t>пропеваются</a:t>
            </a:r>
            <a:r>
              <a:rPr lang="ru-RU" sz="2000" dirty="0" smtClean="0">
                <a:latin typeface="Cambria Math" panose="02040503050406030204" pitchFamily="18" charset="0"/>
                <a:ea typeface="Cambria Math" panose="02040503050406030204" pitchFamily="18" charset="0"/>
              </a:rPr>
              <a:t> в свободной форме.</a:t>
            </a:r>
            <a:br>
              <a:rPr lang="ru-RU" sz="2000" dirty="0" smtClean="0">
                <a:latin typeface="Cambria Math" panose="02040503050406030204" pitchFamily="18" charset="0"/>
                <a:ea typeface="Cambria Math" panose="02040503050406030204" pitchFamily="18" charset="0"/>
              </a:rPr>
            </a:br>
            <a:r>
              <a:rPr lang="ru-RU" sz="2000" b="1" dirty="0" smtClean="0"/>
              <a:t/>
            </a:r>
            <a:br>
              <a:rPr lang="ru-RU" sz="2000" b="1" dirty="0" smtClean="0"/>
            </a:br>
            <a:endParaRPr lang="ru-RU" sz="2000" b="1"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397" y="1993004"/>
            <a:ext cx="5609521" cy="4423893"/>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7721" y="1993005"/>
            <a:ext cx="5463281" cy="4423892"/>
          </a:xfrm>
          <a:prstGeom prst="rect">
            <a:avLst/>
          </a:prstGeom>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91" y="1984357"/>
            <a:ext cx="5624827" cy="443254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3027" y="2001651"/>
            <a:ext cx="5505151" cy="4415246"/>
          </a:xfrm>
          <a:prstGeom prst="rect">
            <a:avLst/>
          </a:prstGeom>
        </p:spPr>
      </p:pic>
    </p:spTree>
    <p:extLst>
      <p:ext uri="{BB962C8B-B14F-4D97-AF65-F5344CB8AC3E}">
        <p14:creationId xmlns:p14="http://schemas.microsoft.com/office/powerpoint/2010/main" val="34715529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785611" y="193183"/>
            <a:ext cx="10728101" cy="2665927"/>
          </a:xfrm>
        </p:spPr>
        <p:txBody>
          <a:bodyPr>
            <a:noAutofit/>
          </a:bodyPr>
          <a:lstStyle/>
          <a:p>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
            </a:r>
            <a:br>
              <a:rPr lang="ru-RU" sz="2000" b="1" dirty="0" smtClean="0">
                <a:latin typeface="Cambria Math" panose="02040503050406030204" pitchFamily="18" charset="0"/>
                <a:ea typeface="Cambria Math" panose="02040503050406030204" pitchFamily="18" charset="0"/>
              </a:rPr>
            </a:b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dirty="0" smtClean="0">
                <a:latin typeface="Cambria Math" panose="02040503050406030204" pitchFamily="18" charset="0"/>
                <a:ea typeface="Cambria Math" panose="02040503050406030204" pitchFamily="18" charset="0"/>
              </a:rPr>
              <a:t>В </a:t>
            </a:r>
            <a:r>
              <a:rPr lang="ru-RU" sz="2000" dirty="0">
                <a:latin typeface="Cambria Math" panose="02040503050406030204" pitchFamily="18" charset="0"/>
                <a:ea typeface="Cambria Math" panose="02040503050406030204" pitchFamily="18" charset="0"/>
              </a:rPr>
              <a:t>настоящее время, всё более соединяются жанры песни и танца. Важно развивать у ребёнка навык двигаться под песню, исходя из её смыслового развития</a:t>
            </a:r>
            <a:r>
              <a:rPr lang="ru-RU" sz="2000" dirty="0" smtClean="0">
                <a:latin typeface="Cambria Math" panose="02040503050406030204" pitchFamily="18" charset="0"/>
                <a:ea typeface="Cambria Math" panose="02040503050406030204" pitchFamily="18" charset="0"/>
              </a:rPr>
              <a:t>, </a:t>
            </a:r>
            <a:r>
              <a:rPr lang="ru-RU" sz="2000" dirty="0">
                <a:latin typeface="Cambria Math" panose="02040503050406030204" pitchFamily="18" charset="0"/>
                <a:ea typeface="Cambria Math" panose="02040503050406030204" pitchFamily="18" charset="0"/>
              </a:rPr>
              <a:t>так как у ребёнка старшего дошкольного возраста есть потребность в творческом самовыражении. </a:t>
            </a:r>
            <a:r>
              <a:rPr lang="ru-RU" sz="2000" dirty="0" smtClean="0">
                <a:latin typeface="Cambria Math" panose="02040503050406030204" pitchFamily="18" charset="0"/>
                <a:ea typeface="Cambria Math" panose="02040503050406030204" pitchFamily="18" charset="0"/>
              </a:rPr>
              <a:t/>
            </a:r>
            <a:br>
              <a:rPr lang="ru-RU" sz="2000" dirty="0" smtClean="0">
                <a:latin typeface="Cambria Math" panose="02040503050406030204" pitchFamily="18" charset="0"/>
                <a:ea typeface="Cambria Math" panose="02040503050406030204" pitchFamily="18" charset="0"/>
              </a:rPr>
            </a:br>
            <a:r>
              <a:rPr lang="ru-RU" sz="2000" b="1" dirty="0" smtClean="0">
                <a:latin typeface="Cambria Math" panose="02040503050406030204" pitchFamily="18" charset="0"/>
                <a:ea typeface="Cambria Math" panose="02040503050406030204" pitchFamily="18" charset="0"/>
              </a:rPr>
              <a:t>3. </a:t>
            </a:r>
            <a:r>
              <a:rPr lang="ru-RU" sz="2000" b="1" dirty="0">
                <a:latin typeface="Cambria Math" panose="02040503050406030204" pitchFamily="18" charset="0"/>
                <a:ea typeface="Cambria Math" panose="02040503050406030204" pitchFamily="18" charset="0"/>
              </a:rPr>
              <a:t>Творческое задание для детей старшего дошкольного </a:t>
            </a:r>
            <a:r>
              <a:rPr lang="ru-RU" sz="2000" b="1" dirty="0" smtClean="0">
                <a:latin typeface="Cambria Math" panose="02040503050406030204" pitchFamily="18" charset="0"/>
                <a:ea typeface="Cambria Math" panose="02040503050406030204" pitchFamily="18" charset="0"/>
              </a:rPr>
              <a:t>возраста «Придумай движения к песне» (приём «импровизация движений»). </a:t>
            </a:r>
            <a:r>
              <a:rPr lang="ru-RU" sz="2000" b="1" dirty="0">
                <a:latin typeface="Cambria Math" panose="02040503050406030204" pitchFamily="18" charset="0"/>
                <a:ea typeface="Cambria Math" panose="02040503050406030204" pitchFamily="18" charset="0"/>
              </a:rPr>
              <a:t/>
            </a:r>
            <a:br>
              <a:rPr lang="ru-RU" sz="2000" b="1" dirty="0">
                <a:latin typeface="Cambria Math" panose="02040503050406030204" pitchFamily="18" charset="0"/>
                <a:ea typeface="Cambria Math" panose="02040503050406030204" pitchFamily="18" charset="0"/>
              </a:rPr>
            </a:br>
            <a:r>
              <a:rPr lang="ru-RU" sz="2000" dirty="0">
                <a:latin typeface="Cambria Math" panose="02040503050406030204" pitchFamily="18" charset="0"/>
                <a:ea typeface="Cambria Math" panose="02040503050406030204" pitchFamily="18" charset="0"/>
              </a:rPr>
              <a:t>Педагог предлагает детям в процессе разучивания </a:t>
            </a:r>
            <a:r>
              <a:rPr lang="ru-RU" sz="2000" dirty="0" smtClean="0">
                <a:latin typeface="Cambria Math" panose="02040503050406030204" pitchFamily="18" charset="0"/>
                <a:ea typeface="Cambria Math" panose="02040503050406030204" pitchFamily="18" charset="0"/>
              </a:rPr>
              <a:t>придумать движения, </a:t>
            </a:r>
            <a:r>
              <a:rPr lang="ru-RU" sz="2000" dirty="0">
                <a:latin typeface="Cambria Math" panose="02040503050406030204" pitchFamily="18" charset="0"/>
                <a:ea typeface="Cambria Math" panose="02040503050406030204" pitchFamily="18" charset="0"/>
              </a:rPr>
              <a:t>соответствующие тексу песни </a:t>
            </a:r>
            <a:r>
              <a:rPr lang="ru-RU" sz="2000" b="1" dirty="0">
                <a:latin typeface="Cambria Math" panose="02040503050406030204" pitchFamily="18" charset="0"/>
                <a:ea typeface="Cambria Math" panose="02040503050406030204" pitchFamily="18" charset="0"/>
              </a:rPr>
              <a:t>«</a:t>
            </a:r>
            <a:r>
              <a:rPr lang="ru-RU" sz="2000" b="1" dirty="0" err="1">
                <a:latin typeface="Cambria Math" panose="02040503050406030204" pitchFamily="18" charset="0"/>
                <a:ea typeface="Cambria Math" panose="02040503050406030204" pitchFamily="18" charset="0"/>
              </a:rPr>
              <a:t>Снежинкина</a:t>
            </a:r>
            <a:r>
              <a:rPr lang="ru-RU" sz="2000" b="1" dirty="0">
                <a:latin typeface="Cambria Math" panose="02040503050406030204" pitchFamily="18" charset="0"/>
                <a:ea typeface="Cambria Math" panose="02040503050406030204" pitchFamily="18" charset="0"/>
              </a:rPr>
              <a:t> сестричка»</a:t>
            </a:r>
            <a:r>
              <a:rPr lang="ru-RU" sz="2000" dirty="0">
                <a:latin typeface="Cambria Math" panose="02040503050406030204" pitchFamily="18" charset="0"/>
                <a:ea typeface="Cambria Math" panose="02040503050406030204" pitchFamily="18" charset="0"/>
              </a:rPr>
              <a:t>. </a:t>
            </a:r>
            <a:r>
              <a:rPr lang="ru-RU" sz="2000" dirty="0" smtClean="0">
                <a:latin typeface="Cambria Math" panose="02040503050406030204" pitchFamily="18" charset="0"/>
                <a:ea typeface="Cambria Math" panose="02040503050406030204" pitchFamily="18" charset="0"/>
              </a:rPr>
              <a:t>Дети предлагают свои варианты движений, которые помогут более </a:t>
            </a:r>
            <a:r>
              <a:rPr lang="ru-RU" sz="2000" dirty="0">
                <a:latin typeface="Cambria Math" panose="02040503050406030204" pitchFamily="18" charset="0"/>
                <a:ea typeface="Cambria Math" panose="02040503050406030204" pitchFamily="18" charset="0"/>
              </a:rPr>
              <a:t>выразительно её исполнить.</a:t>
            </a:r>
            <a:br>
              <a:rPr lang="ru-RU" sz="2000" dirty="0">
                <a:latin typeface="Cambria Math" panose="02040503050406030204" pitchFamily="18" charset="0"/>
                <a:ea typeface="Cambria Math" panose="02040503050406030204" pitchFamily="18" charset="0"/>
              </a:rPr>
            </a:br>
            <a:endParaRPr lang="ru-RU" sz="2400" dirty="0">
              <a:latin typeface="Cambria Math" panose="02040503050406030204" pitchFamily="18" charset="0"/>
              <a:ea typeface="Cambria Math" panose="02040503050406030204" pitchFamily="18"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5068" y="2680762"/>
            <a:ext cx="5636067" cy="3942106"/>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187" y="2693825"/>
            <a:ext cx="5087154" cy="3942105"/>
          </a:xfrm>
          <a:prstGeom prst="rect">
            <a:avLst/>
          </a:prstGeom>
        </p:spPr>
      </p:pic>
      <p:pic>
        <p:nvPicPr>
          <p:cNvPr id="5" name="Рисунок 4"/>
          <p:cNvPicPr>
            <a:picLocks noChangeAspect="1"/>
          </p:cNvPicPr>
          <p:nvPr/>
        </p:nvPicPr>
        <p:blipFill>
          <a:blip r:embed="rId5"/>
          <a:stretch>
            <a:fillRect/>
          </a:stretch>
        </p:blipFill>
        <p:spPr>
          <a:xfrm>
            <a:off x="618188" y="2693825"/>
            <a:ext cx="5087153" cy="3929043"/>
          </a:xfrm>
          <a:prstGeom prst="rect">
            <a:avLst/>
          </a:prstGeom>
        </p:spPr>
      </p:pic>
      <p:pic>
        <p:nvPicPr>
          <p:cNvPr id="6" name="Рисунок 5"/>
          <p:cNvPicPr>
            <a:picLocks noChangeAspect="1"/>
          </p:cNvPicPr>
          <p:nvPr/>
        </p:nvPicPr>
        <p:blipFill>
          <a:blip r:embed="rId6"/>
          <a:stretch>
            <a:fillRect/>
          </a:stretch>
        </p:blipFill>
        <p:spPr>
          <a:xfrm>
            <a:off x="6045068" y="2680762"/>
            <a:ext cx="5636067" cy="3929042"/>
          </a:xfrm>
          <a:prstGeom prst="rect">
            <a:avLst/>
          </a:prstGeom>
        </p:spPr>
      </p:pic>
    </p:spTree>
    <p:extLst>
      <p:ext uri="{BB962C8B-B14F-4D97-AF65-F5344CB8AC3E}">
        <p14:creationId xmlns:p14="http://schemas.microsoft.com/office/powerpoint/2010/main" val="316288568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1321</TotalTime>
  <Words>366</Words>
  <Application>Microsoft Office PowerPoint</Application>
  <PresentationFormat>Произвольный</PresentationFormat>
  <Paragraphs>39</Paragraphs>
  <Slides>13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«Развитие творческих способностей дошкольников посредством пения и ритмики»</vt:lpstr>
      <vt:lpstr>Творчество – процесс деятельности, результат которой есть создание чего-либо качественно нового. (Краткий словарь философских терминов) В программе музыкального развития дошкольников большое значение придаётся песенному, музыкально-игровому и танцевальному творчеству.</vt:lpstr>
      <vt:lpstr> Творческие способности дошкольников - это индивидуальные качества, определяющие успешность выполнения какой-либо творческой деятельности. Эффективные условия развития творческих способностей:  </vt:lpstr>
      <vt:lpstr>    Цель :  Помочь ребёнку раскрыть свой внутренний потенциал, способствовать становлению разносторонне-развитой, гармоничной личности. Задачи :  </vt:lpstr>
      <vt:lpstr>Методы:</vt:lpstr>
      <vt:lpstr>Методы и приёмы:</vt:lpstr>
      <vt:lpstr> Условиями проявления песенного творчества детей является накопление слухового опыта и развитие на его основе музыкально-слуховых представлений. Этому способствуют различные творческие задания, выполняемые детьми в игровой форме.  1. Творческое задание на звукоподражание (эффективный приём активизации речи) для детей младшего дошкольного возраста. Педагог предлагает ребёнку покачать куклу, напевая ей колыбельную на слово «баю», или показать, как кукла танцует, сопровождая её действия спонтанным пением на слог «ля».   </vt:lpstr>
      <vt:lpstr>2. Творческое задание на импровизацию музыкальных вопросов и ответов (прием чередования речи педагога с пропеванием слова или короткой фразы).  Музыкальные вопросы и ответы детей или дублируют интонацию педагога или пропеваются в свободной форме.  </vt:lpstr>
      <vt:lpstr>    В настоящее время, всё более соединяются жанры песни и танца. Важно развивать у ребёнка навык двигаться под песню, исходя из её смыслового развития, так как у ребёнка старшего дошкольного возраста есть потребность в творческом самовыражении.  3. Творческое задание для детей старшего дошкольного возраста «Придумай движения к песне» (приём «импровизация движений»).  Педагог предлагает детям в процессе разучивания придумать движения, соответствующие тексу песни «Снежинкина сестричка». Дети предлагают свои варианты движений, которые помогут более выразительно её исполнить. </vt:lpstr>
      <vt:lpstr>  Процесс обыгрывания песен, импровизации более длительный, чем просто разучивание. Так, с начала детям предлагается прослушивание песни, проговаривание текста, затем – игровые «пробы», в которых дети пытаются выразить в движениях содержание песни.    Роль педагога – наблюдать за проявлениями детей, поддерживать их, ни в коем случае не перехватывать их инициативу, и помогать в подборе образных движений и оформлении целостной композиции. </vt:lpstr>
      <vt:lpstr>4. Творческое задание: инсценирование русской народной песни «Как у наших у ворот» для старшего дошкольного возраста (приём перевоплощения, создание характера или образа)    </vt:lpstr>
      <vt:lpstr>    5. Творческое задание по ритмике для детей младшего дошкольного возраста «Научи зайчика танцевать» (прием-сюрпризный момент)  Появляется герой-зайчик, который не умеет танцевать и просит малышей ему помочь придумать весёлый танец. Дети охотно помогают, ведь зайчик расстроен, потому что не умеет танцевать! Чтобы у малышей пробудить интерес и желание к творчеству, важно на занятии использовать сюрпризный момент.    </vt:lpstr>
      <vt:lpstr>Спасибо за внимание!</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Музыкально – ритмические движения – вид музыкальной деятельности</dc:title>
  <dc:creator>ольга</dc:creator>
  <cp:lastModifiedBy>СЦРО</cp:lastModifiedBy>
  <cp:revision>136</cp:revision>
  <dcterms:created xsi:type="dcterms:W3CDTF">2021-01-17T15:26:28Z</dcterms:created>
  <dcterms:modified xsi:type="dcterms:W3CDTF">2021-02-16T10:00:26Z</dcterms:modified>
</cp:coreProperties>
</file>