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302" r:id="rId2"/>
    <p:sldId id="257" r:id="rId3"/>
    <p:sldId id="293" r:id="rId4"/>
    <p:sldId id="294" r:id="rId5"/>
    <p:sldId id="272" r:id="rId6"/>
    <p:sldId id="295" r:id="rId7"/>
    <p:sldId id="303" r:id="rId8"/>
    <p:sldId id="304" r:id="rId9"/>
    <p:sldId id="296" r:id="rId10"/>
    <p:sldId id="299" r:id="rId11"/>
    <p:sldId id="297" r:id="rId12"/>
    <p:sldId id="298" r:id="rId13"/>
    <p:sldId id="265" r:id="rId14"/>
    <p:sldId id="267" r:id="rId15"/>
    <p:sldId id="300" r:id="rId16"/>
    <p:sldId id="301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36BDC-DE7A-4C7F-8BF3-E0DBC1EE6C7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D7B52-AED6-4808-88EE-759976273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D7B52-AED6-4808-88EE-759976273D5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1D8-EF13-4B3E-B5EC-68EA7C1EEBF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CCCE0-3413-444D-A9D0-73A4E3E54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1D8-EF13-4B3E-B5EC-68EA7C1EEBF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CCCE0-3413-444D-A9D0-73A4E3E54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1D8-EF13-4B3E-B5EC-68EA7C1EEBF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CCCE0-3413-444D-A9D0-73A4E3E54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1D8-EF13-4B3E-B5EC-68EA7C1EEBF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CCCE0-3413-444D-A9D0-73A4E3E54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1D8-EF13-4B3E-B5EC-68EA7C1EEBF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CCCE0-3413-444D-A9D0-73A4E3E54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1D8-EF13-4B3E-B5EC-68EA7C1EEBF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CCCE0-3413-444D-A9D0-73A4E3E54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1D8-EF13-4B3E-B5EC-68EA7C1EEBF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CCCE0-3413-444D-A9D0-73A4E3E54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1D8-EF13-4B3E-B5EC-68EA7C1EEBF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CCCE0-3413-444D-A9D0-73A4E3E54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1D8-EF13-4B3E-B5EC-68EA7C1EEBF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CCCE0-3413-444D-A9D0-73A4E3E54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1D8-EF13-4B3E-B5EC-68EA7C1EEBF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CCCE0-3413-444D-A9D0-73A4E3E54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1D8-EF13-4B3E-B5EC-68EA7C1EEBF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59CCCE0-3413-444D-A9D0-73A4E3E54F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87DB1D8-EF13-4B3E-B5EC-68EA7C1EEBF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9CCCE0-3413-444D-A9D0-73A4E3E54FB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908720"/>
            <a:ext cx="8075240" cy="54158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/>
              <a:t>   </a:t>
            </a:r>
            <a:r>
              <a:rPr lang="ru-RU" sz="7200" b="1" dirty="0">
                <a:solidFill>
                  <a:srgbClr val="C00000"/>
                </a:solidFill>
              </a:rPr>
              <a:t>Урочная деятельность - инновационные уроки</a:t>
            </a:r>
          </a:p>
          <a:p>
            <a:pPr algn="r">
              <a:buNone/>
            </a:pPr>
            <a:endParaRPr lang="ru-RU" sz="1400" b="1" dirty="0">
              <a:solidFill>
                <a:srgbClr val="FF0000"/>
              </a:solidFill>
            </a:endParaRPr>
          </a:p>
          <a:p>
            <a:pPr algn="r">
              <a:buNone/>
            </a:pPr>
            <a:r>
              <a:rPr lang="ru-RU" sz="1400" b="1" dirty="0">
                <a:solidFill>
                  <a:srgbClr val="FF0000"/>
                </a:solidFill>
              </a:rPr>
              <a:t>Учитель МОАУ </a:t>
            </a:r>
            <a:r>
              <a:rPr lang="ru-RU" sz="1400" b="1" dirty="0" smtClean="0">
                <a:solidFill>
                  <a:srgbClr val="FF0000"/>
                </a:solidFill>
              </a:rPr>
              <a:t> Гимназия </a:t>
            </a:r>
            <a:r>
              <a:rPr lang="ru-RU" sz="1400" b="1" dirty="0">
                <a:solidFill>
                  <a:srgbClr val="FF0000"/>
                </a:solidFill>
              </a:rPr>
              <a:t>№ 8</a:t>
            </a:r>
          </a:p>
          <a:p>
            <a:pPr algn="r">
              <a:buNone/>
            </a:pPr>
            <a:r>
              <a:rPr lang="ru-RU" sz="1400" b="1" dirty="0">
                <a:solidFill>
                  <a:srgbClr val="FF0000"/>
                </a:solidFill>
              </a:rPr>
              <a:t>Овчар Татьяна Петровна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C:\Users\анастасия\Desktop\20210119_1418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8208912" cy="561662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C:\Users\анастасия\Desktop\20210119_1416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7992888" cy="5472608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C:\Users\анастасия\Desktop\20210119_1415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7992888" cy="561662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373616" cy="4680520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Задания группы С - базовый стандарт - минимальный или репродуктивный</a:t>
            </a:r>
          </a:p>
        </p:txBody>
      </p:sp>
      <p:pic>
        <p:nvPicPr>
          <p:cNvPr id="1027" name="Picture 3" descr="C:\Users\анастасия\Desktop\разное школа\portfolio111 ОВЧАР Т.П\images\dsc0942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836712"/>
            <a:ext cx="4248472" cy="29523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5112568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Задания группы В - выстроены на аналитико-синтетическом уровне и обеспечивают умственную деятельность</a:t>
            </a:r>
          </a:p>
        </p:txBody>
      </p:sp>
      <p:pic>
        <p:nvPicPr>
          <p:cNvPr id="3074" name="Picture 2" descr="C:\Users\анастасия\Desktop\разное школа\быстрова овчар фото 2015\DSC094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908720"/>
            <a:ext cx="4464496" cy="28083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5112568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Задания группы А – предполагают творческий или продуктивный уровень</a:t>
            </a:r>
          </a:p>
        </p:txBody>
      </p:sp>
      <p:pic>
        <p:nvPicPr>
          <p:cNvPr id="5" name="Picture 2" descr="C:\Users\анастасия\Desktop\разное школа\фотоальбом 6 Л для собрания\Изображение 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836712"/>
            <a:ext cx="4896544" cy="316835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1764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/>
              <a:t> </a:t>
            </a:r>
            <a:r>
              <a:rPr lang="ru-RU" sz="3600" b="1" dirty="0"/>
              <a:t>Инновационные уроки: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создание кластера 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верные и неверные утверждения </a:t>
            </a:r>
            <a:endParaRPr lang="ru-RU" sz="2800" b="1" i="1" dirty="0">
              <a:solidFill>
                <a:srgbClr val="C00000"/>
              </a:solidFill>
            </a:endParaRPr>
          </a:p>
          <a:p>
            <a:r>
              <a:rPr lang="ru-RU" sz="2800" b="1" dirty="0">
                <a:solidFill>
                  <a:srgbClr val="C00000"/>
                </a:solidFill>
              </a:rPr>
              <a:t>рассказ-предположение по ключевым словам </a:t>
            </a:r>
            <a:r>
              <a:rPr lang="ru-RU" sz="2800" b="1" i="1" dirty="0">
                <a:solidFill>
                  <a:srgbClr val="C00000"/>
                </a:solidFill>
              </a:rPr>
              <a:t> 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перепутанные логические цепочки </a:t>
            </a:r>
            <a:endParaRPr lang="ru-RU" sz="2800" b="1" i="1" dirty="0">
              <a:solidFill>
                <a:srgbClr val="C00000"/>
              </a:solidFill>
            </a:endParaRPr>
          </a:p>
          <a:p>
            <a:r>
              <a:rPr lang="ru-RU" sz="2800" b="1" dirty="0">
                <a:solidFill>
                  <a:srgbClr val="C00000"/>
                </a:solidFill>
              </a:rPr>
              <a:t>классификацию лексических единиц по категориям </a:t>
            </a:r>
            <a:endParaRPr lang="ru-RU" sz="2800" b="1" i="1" dirty="0">
              <a:solidFill>
                <a:srgbClr val="C00000"/>
              </a:solidFill>
            </a:endParaRPr>
          </a:p>
          <a:p>
            <a:r>
              <a:rPr lang="ru-RU" sz="2800" b="1" dirty="0">
                <a:solidFill>
                  <a:srgbClr val="C00000"/>
                </a:solidFill>
              </a:rPr>
              <a:t>«толстые» и «тонкие» вопросы </a:t>
            </a:r>
            <a:r>
              <a:rPr lang="ru-RU" sz="2800" b="1" i="1" dirty="0">
                <a:solidFill>
                  <a:srgbClr val="C00000"/>
                </a:solidFill>
              </a:rPr>
              <a:t> </a:t>
            </a:r>
          </a:p>
          <a:p>
            <a:r>
              <a:rPr lang="en-US" sz="2800" b="1" dirty="0">
                <a:solidFill>
                  <a:srgbClr val="C00000"/>
                </a:solidFill>
              </a:rPr>
              <a:t>Running dictation</a:t>
            </a:r>
            <a:r>
              <a:rPr lang="ru-RU" sz="2800" b="1" dirty="0">
                <a:solidFill>
                  <a:srgbClr val="C00000"/>
                </a:solidFill>
              </a:rPr>
              <a:t> (диктант на бегу)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1431032"/>
          </a:xfrm>
        </p:spPr>
        <p:txBody>
          <a:bodyPr>
            <a:normAutofit/>
          </a:bodyPr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052736"/>
            <a:ext cx="7992888" cy="5544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/>
              <a:t>  Мы лишаем детей будущего, если продолжаем учить сегодня так, как учили </a:t>
            </a:r>
            <a:r>
              <a:rPr lang="ru-RU" sz="4800" b="1"/>
              <a:t>этому </a:t>
            </a:r>
            <a:r>
              <a:rPr lang="ru-RU" sz="4800" b="1" smtClean="0"/>
              <a:t>вчера.</a:t>
            </a:r>
            <a:endParaRPr lang="en-US" sz="4800" b="1" dirty="0"/>
          </a:p>
          <a:p>
            <a:pPr algn="r">
              <a:buNone/>
            </a:pPr>
            <a:r>
              <a:rPr lang="ru-RU" sz="4800" b="1" dirty="0"/>
              <a:t>           Джон </a:t>
            </a:r>
            <a:r>
              <a:rPr lang="ru-RU" sz="4800" b="1" dirty="0" err="1"/>
              <a:t>Дьюи</a:t>
            </a:r>
            <a:endParaRPr lang="ru-RU" sz="4800" b="1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556792"/>
            <a:ext cx="8075240" cy="47678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/>
              <a:t>    </a:t>
            </a:r>
            <a:r>
              <a:rPr lang="ru-RU" sz="4800" b="1" dirty="0"/>
              <a:t>Тот, кто может открыть дверь, это учитель, но тот, кто должен войти в нее – это ученик.</a:t>
            </a:r>
          </a:p>
          <a:p>
            <a:pPr algn="r">
              <a:buNone/>
            </a:pPr>
            <a:r>
              <a:rPr lang="ru-RU" sz="4400" b="1" dirty="0"/>
              <a:t>Конфуций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176464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3600" dirty="0"/>
          </a:p>
          <a:p>
            <a:pPr>
              <a:buNone/>
            </a:pPr>
            <a:r>
              <a:rPr lang="ru-RU" sz="3600" dirty="0"/>
              <a:t>   </a:t>
            </a:r>
            <a:r>
              <a:rPr lang="ru-RU" sz="4000" b="1" dirty="0"/>
              <a:t>Цель:</a:t>
            </a:r>
          </a:p>
          <a:p>
            <a:pPr>
              <a:buNone/>
            </a:pPr>
            <a:r>
              <a:rPr lang="ru-RU" sz="4000" b="1" dirty="0"/>
              <a:t>  </a:t>
            </a:r>
            <a:r>
              <a:rPr lang="ru-RU" sz="3600" b="1" dirty="0"/>
              <a:t>использование различных методов и приемов урочной деятельности для проведения инновационных уроков, способствующих развитию навыков коммуникативной компетенции у школьников</a:t>
            </a:r>
          </a:p>
          <a:p>
            <a:pPr>
              <a:buNone/>
            </a:pPr>
            <a:endParaRPr lang="ru-RU" sz="3600" b="1" i="1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1764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/>
              <a:t>  </a:t>
            </a:r>
            <a:r>
              <a:rPr lang="ru-RU" sz="3600" b="1" dirty="0"/>
              <a:t>Задачи:</a:t>
            </a:r>
            <a:endParaRPr lang="ru-RU" sz="4000" b="1" dirty="0"/>
          </a:p>
          <a:p>
            <a:pPr>
              <a:buFont typeface="Arial" pitchFamily="34" charset="0"/>
              <a:buChar char="•"/>
            </a:pPr>
            <a:r>
              <a:rPr lang="ru-RU" sz="3200" b="1" dirty="0"/>
              <a:t>выявить совокупность приемов, особенности их взаимодействия в процессе обучения через использование новых технологий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/>
              <a:t>показать, что инновационная деятельность обеспечивает эффективность учебно-воспитательного процесса</a:t>
            </a:r>
          </a:p>
          <a:p>
            <a:pPr>
              <a:buFont typeface="Arial" pitchFamily="34" charset="0"/>
              <a:buChar char="•"/>
            </a:pPr>
            <a:endParaRPr lang="ru-RU" sz="3200" b="1" dirty="0"/>
          </a:p>
          <a:p>
            <a:pPr>
              <a:buNone/>
            </a:pPr>
            <a:endParaRPr lang="ru-RU" sz="3600" b="1" i="1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1764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/>
              <a:t> </a:t>
            </a:r>
            <a:r>
              <a:rPr lang="ru-RU" sz="3600" b="1" dirty="0"/>
              <a:t>Современные педагогические технологии:</a:t>
            </a:r>
          </a:p>
          <a:p>
            <a:r>
              <a:rPr lang="ru-RU" sz="2800" b="1" i="1" dirty="0">
                <a:solidFill>
                  <a:srgbClr val="C00000"/>
                </a:solidFill>
              </a:rPr>
              <a:t>Игровая</a:t>
            </a:r>
          </a:p>
          <a:p>
            <a:r>
              <a:rPr lang="ru-RU" sz="2800" b="1" i="1" dirty="0">
                <a:solidFill>
                  <a:srgbClr val="C00000"/>
                </a:solidFill>
              </a:rPr>
              <a:t>Информационно-коммуникационная</a:t>
            </a:r>
          </a:p>
          <a:p>
            <a:r>
              <a:rPr lang="ru-RU" sz="2800" b="1" i="1" dirty="0">
                <a:solidFill>
                  <a:srgbClr val="C00000"/>
                </a:solidFill>
              </a:rPr>
              <a:t>Проектная </a:t>
            </a:r>
          </a:p>
          <a:p>
            <a:r>
              <a:rPr lang="ru-RU" sz="2800" b="1" i="1" dirty="0">
                <a:solidFill>
                  <a:srgbClr val="C00000"/>
                </a:solidFill>
              </a:rPr>
              <a:t>Обучение в сотрудничестве</a:t>
            </a:r>
          </a:p>
          <a:p>
            <a:r>
              <a:rPr lang="ru-RU" sz="2800" b="1" i="1" dirty="0">
                <a:solidFill>
                  <a:srgbClr val="C00000"/>
                </a:solidFill>
              </a:rPr>
              <a:t>Развивающее обучение</a:t>
            </a:r>
          </a:p>
          <a:p>
            <a:r>
              <a:rPr lang="ru-RU" sz="2800" b="1" i="1" dirty="0">
                <a:solidFill>
                  <a:srgbClr val="C00000"/>
                </a:solidFill>
              </a:rPr>
              <a:t>Проблемное обучение</a:t>
            </a:r>
          </a:p>
          <a:p>
            <a:r>
              <a:rPr lang="ru-RU" sz="2800" b="1" i="1" dirty="0" err="1">
                <a:solidFill>
                  <a:srgbClr val="C00000"/>
                </a:solidFill>
              </a:rPr>
              <a:t>Разноуровневое</a:t>
            </a:r>
            <a:r>
              <a:rPr lang="ru-RU" sz="2800" b="1" i="1" dirty="0">
                <a:solidFill>
                  <a:srgbClr val="C00000"/>
                </a:solidFill>
              </a:rPr>
              <a:t> обучение </a:t>
            </a:r>
          </a:p>
          <a:p>
            <a:r>
              <a:rPr lang="ru-RU" sz="2800" b="1" i="1" dirty="0" err="1">
                <a:solidFill>
                  <a:srgbClr val="C00000"/>
                </a:solidFill>
              </a:rPr>
              <a:t>Здоровьесберегающая</a:t>
            </a:r>
            <a:r>
              <a:rPr lang="ru-RU" sz="2800" b="1" i="1" dirty="0">
                <a:solidFill>
                  <a:srgbClr val="C00000"/>
                </a:solidFill>
              </a:rPr>
              <a:t> </a:t>
            </a:r>
          </a:p>
          <a:p>
            <a:r>
              <a:rPr lang="ru-RU" sz="2800" b="1" i="1" dirty="0">
                <a:solidFill>
                  <a:srgbClr val="C00000"/>
                </a:solidFill>
              </a:rPr>
              <a:t>Технология развития критического мышления</a:t>
            </a:r>
          </a:p>
          <a:p>
            <a:endParaRPr lang="ru-RU" sz="3600" b="1" i="1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1764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/>
              <a:t> </a:t>
            </a:r>
            <a:r>
              <a:rPr lang="ru-RU" sz="4800" b="1" dirty="0"/>
              <a:t>Общий принцип метода проектов – связь учебного материала с жизненным опытом обучающихся.</a:t>
            </a:r>
          </a:p>
          <a:p>
            <a:pPr algn="ctr">
              <a:buNone/>
            </a:pPr>
            <a:r>
              <a:rPr lang="ru-RU" sz="4000" b="1" i="1" dirty="0">
                <a:solidFill>
                  <a:srgbClr val="C00000"/>
                </a:solidFill>
              </a:rPr>
              <a:t>Проект: реальная жизнь + интерес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1764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/>
              <a:t> </a:t>
            </a:r>
            <a:r>
              <a:rPr lang="ru-RU" sz="3600" b="1" dirty="0" smtClean="0"/>
              <a:t>Проектная технология</a:t>
            </a:r>
          </a:p>
          <a:p>
            <a:pPr>
              <a:buNone/>
            </a:pPr>
            <a:r>
              <a:rPr lang="ru-RU" sz="3600" b="1" dirty="0" smtClean="0"/>
              <a:t>  УУД: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/>
              <a:t>планирование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/>
              <a:t>прогнозирование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err="1" smtClean="0"/>
              <a:t>целеполагание</a:t>
            </a:r>
            <a:endParaRPr lang="ru-RU" sz="3200" b="1" dirty="0" smtClean="0"/>
          </a:p>
          <a:p>
            <a:pPr>
              <a:buFont typeface="Arial" pitchFamily="34" charset="0"/>
              <a:buChar char="•"/>
            </a:pPr>
            <a:r>
              <a:rPr lang="ru-RU" sz="3200" b="1" dirty="0" smtClean="0"/>
              <a:t>контроль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/>
              <a:t>оценка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/>
              <a:t>коррекция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err="1" smtClean="0"/>
              <a:t>саморегуляция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176464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b="1" dirty="0" smtClean="0"/>
              <a:t>Проблема проекта «Почему?»</a:t>
            </a:r>
          </a:p>
          <a:p>
            <a:pPr>
              <a:buFont typeface="Arial" pitchFamily="34" charset="0"/>
              <a:buChar char="•"/>
            </a:pPr>
            <a:r>
              <a:rPr lang="ru-RU" sz="3600" b="1" dirty="0" smtClean="0"/>
              <a:t>Актуальность проблемы – мотивация</a:t>
            </a:r>
          </a:p>
          <a:p>
            <a:pPr>
              <a:buFont typeface="Arial" pitchFamily="34" charset="0"/>
              <a:buChar char="•"/>
            </a:pPr>
            <a:r>
              <a:rPr lang="ru-RU" sz="3600" b="1" dirty="0" smtClean="0"/>
              <a:t>Цель проекта «Зачем?»</a:t>
            </a:r>
          </a:p>
          <a:p>
            <a:pPr>
              <a:buFont typeface="Arial" pitchFamily="34" charset="0"/>
              <a:buChar char="•"/>
            </a:pPr>
            <a:r>
              <a:rPr lang="ru-RU" sz="3600" b="1" dirty="0" smtClean="0"/>
              <a:t>Задачи проекта «Что?»</a:t>
            </a:r>
          </a:p>
          <a:p>
            <a:pPr>
              <a:buFont typeface="Arial" pitchFamily="34" charset="0"/>
              <a:buChar char="•"/>
            </a:pPr>
            <a:r>
              <a:rPr lang="ru-RU" sz="3600" b="1" dirty="0" smtClean="0"/>
              <a:t>Методы и способы «Как?»</a:t>
            </a:r>
          </a:p>
          <a:p>
            <a:pPr>
              <a:buFont typeface="Arial" pitchFamily="34" charset="0"/>
              <a:buChar char="•"/>
            </a:pPr>
            <a:r>
              <a:rPr lang="ru-RU" sz="3600" b="1" dirty="0" smtClean="0"/>
              <a:t>Результат «Что получится?»</a:t>
            </a:r>
          </a:p>
          <a:p>
            <a:pPr>
              <a:buFont typeface="Arial" pitchFamily="34" charset="0"/>
              <a:buChar char="•"/>
            </a:pPr>
            <a:endParaRPr lang="ru-RU" sz="3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C:\Users\анастасия\Desktop\20210118_143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27580"/>
            <a:ext cx="8208912" cy="5553748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1228</TotalTime>
  <Words>261</Words>
  <Application>Microsoft Office PowerPoint</Application>
  <PresentationFormat>Экран (4:3)</PresentationFormat>
  <Paragraphs>64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Слайд 2</vt:lpstr>
      <vt:lpstr>              </vt:lpstr>
      <vt:lpstr>              </vt:lpstr>
      <vt:lpstr>              </vt:lpstr>
      <vt:lpstr>              </vt:lpstr>
      <vt:lpstr>              </vt:lpstr>
      <vt:lpstr>              </vt:lpstr>
      <vt:lpstr>              </vt:lpstr>
      <vt:lpstr>              </vt:lpstr>
      <vt:lpstr>              </vt:lpstr>
      <vt:lpstr>              </vt:lpstr>
      <vt:lpstr>Задания группы С - базовый стандарт - минимальный или репродуктивный</vt:lpstr>
      <vt:lpstr>Задания группы В - выстроены на аналитико-синтетическом уровне и обеспечивают умственную деятельность</vt:lpstr>
      <vt:lpstr>Задания группы А – предполагают творческий или продуктивный уровень</vt:lpstr>
      <vt:lpstr>              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принципов,характеризующих хороший урок.</dc:title>
  <dc:creator>Uzer</dc:creator>
  <cp:lastModifiedBy>sestraho07@rambler.ru</cp:lastModifiedBy>
  <cp:revision>163</cp:revision>
  <dcterms:created xsi:type="dcterms:W3CDTF">2013-09-30T14:52:17Z</dcterms:created>
  <dcterms:modified xsi:type="dcterms:W3CDTF">2021-02-17T19:03:47Z</dcterms:modified>
</cp:coreProperties>
</file>