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2" r:id="rId3"/>
    <p:sldId id="261" r:id="rId4"/>
    <p:sldId id="260" r:id="rId5"/>
    <p:sldId id="258" r:id="rId6"/>
    <p:sldId id="257" r:id="rId7"/>
    <p:sldId id="259" r:id="rId8"/>
    <p:sldId id="265" r:id="rId9"/>
    <p:sldId id="282" r:id="rId10"/>
    <p:sldId id="283" r:id="rId11"/>
    <p:sldId id="284" r:id="rId12"/>
    <p:sldId id="286" r:id="rId13"/>
    <p:sldId id="287" r:id="rId14"/>
    <p:sldId id="288" r:id="rId15"/>
    <p:sldId id="289" r:id="rId16"/>
    <p:sldId id="290" r:id="rId17"/>
    <p:sldId id="291" r:id="rId18"/>
    <p:sldId id="292" r:id="rId19"/>
    <p:sldId id="293" r:id="rId20"/>
    <p:sldId id="294" r:id="rId21"/>
    <p:sldId id="295" r:id="rId22"/>
    <p:sldId id="296" r:id="rId23"/>
    <p:sldId id="297" r:id="rId24"/>
    <p:sldId id="298" r:id="rId25"/>
    <p:sldId id="299" r:id="rId26"/>
    <p:sldId id="300" r:id="rId27"/>
    <p:sldId id="301" r:id="rId28"/>
    <p:sldId id="267" r:id="rId29"/>
    <p:sldId id="268" r:id="rId30"/>
    <p:sldId id="264" r:id="rId31"/>
    <p:sldId id="269" r:id="rId32"/>
    <p:sldId id="304" r:id="rId33"/>
    <p:sldId id="280" r:id="rId34"/>
    <p:sldId id="276" r:id="rId35"/>
    <p:sldId id="277" r:id="rId36"/>
    <p:sldId id="270" r:id="rId37"/>
    <p:sldId id="271" r:id="rId38"/>
    <p:sldId id="272" r:id="rId39"/>
    <p:sldId id="273" r:id="rId40"/>
    <p:sldId id="274" r:id="rId41"/>
    <p:sldId id="279" r:id="rId42"/>
    <p:sldId id="281" r:id="rId43"/>
    <p:sldId id="302" r:id="rId44"/>
    <p:sldId id="275" r:id="rId45"/>
    <p:sldId id="303" r:id="rId46"/>
    <p:sldId id="263" r:id="rId47"/>
    <p:sldId id="305" r:id="rId4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7062" autoAdjust="0"/>
    <p:restoredTop sz="94660"/>
  </p:normalViewPr>
  <p:slideViewPr>
    <p:cSldViewPr>
      <p:cViewPr>
        <p:scale>
          <a:sx n="96" d="100"/>
          <a:sy n="96" d="100"/>
        </p:scale>
        <p:origin x="-366" y="103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05.02.2021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05.02.2021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05.02.2021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05.02.2021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05.02.2021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05.02.2021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05.02.2021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
<Relationships xmlns="http://schemas.openxmlformats.org/package/2006/relationships"><Relationship Id="rId3" Type="http://schemas.openxmlformats.org/officeDocument/2006/relationships/hyperlink" Target="https://youtu.be/e0UJTTE9ygo" TargetMode="External"/><Relationship Id="rId7" Type="http://schemas.openxmlformats.org/officeDocument/2006/relationships/hyperlink" Target="about:blank" TargetMode="External"/><Relationship Id="rId2" Type="http://schemas.openxmlformats.org/officeDocument/2006/relationships/hyperlink" Target="https://fipi.ru/ege/dlya-predmetnyh-komissiy-subektov-rf#!/tab/173729394-11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about:blank" TargetMode="External"/><Relationship Id="rId5" Type="http://schemas.openxmlformats.org/officeDocument/2006/relationships/hyperlink" Target="about:blank" TargetMode="External"/><Relationship Id="rId4" Type="http://schemas.openxmlformats.org/officeDocument/2006/relationships/hyperlink" Target="about:blank" TargetMode="External"/></Relationships>
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
<Relationships xmlns="http://schemas.openxmlformats.org/package/2006/relationships"><Relationship Id="rId2" Type="http://schemas.openxmlformats.org/officeDocument/2006/relationships/hyperlink" Target="about:blank" TargetMode="External"/><Relationship Id="rId1" Type="http://schemas.openxmlformats.org/officeDocument/2006/relationships/slideLayout" Target="../slideLayouts/slideLayout2.xml"/></Relationships>
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
<Relationships xmlns="http://schemas.openxmlformats.org/package/2006/relationships"><Relationship Id="rId3" Type="http://schemas.openxmlformats.org/officeDocument/2006/relationships/hyperlink" Target="about:blank" TargetMode="External"/><Relationship Id="rId7" Type="http://schemas.openxmlformats.org/officeDocument/2006/relationships/hyperlink" Target="about:blank" TargetMode="External"/><Relationship Id="rId2" Type="http://schemas.openxmlformats.org/officeDocument/2006/relationships/hyperlink" Target="about:blank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about:blank" TargetMode="External"/><Relationship Id="rId5" Type="http://schemas.openxmlformats.org/officeDocument/2006/relationships/hyperlink" Target="about:blank" TargetMode="External"/><Relationship Id="rId4" Type="http://schemas.openxmlformats.org/officeDocument/2006/relationships/hyperlink" Target="about:blank" TargetMode="External"/></Relationships>
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548681"/>
            <a:ext cx="7772400" cy="3051770"/>
          </a:xfrm>
        </p:spPr>
        <p:txBody>
          <a:bodyPr>
            <a:normAutofit fontScale="90000"/>
          </a:bodyPr>
          <a:lstStyle/>
          <a:p>
            <a:r>
              <a:rPr lang="ru-RU" b="1" dirty="0"/>
              <a:t>«Правила написания </a:t>
            </a:r>
            <a:r>
              <a:rPr lang="ru-RU" b="1" dirty="0" smtClean="0"/>
              <a:t>письменного высказывания </a:t>
            </a:r>
            <a:r>
              <a:rPr lang="ru-RU" b="1" dirty="0"/>
              <a:t>с </a:t>
            </a:r>
            <a:r>
              <a:rPr lang="ru-RU" b="1" dirty="0" smtClean="0"/>
              <a:t>элементами </a:t>
            </a:r>
            <a:r>
              <a:rPr lang="ru-RU" b="1" dirty="0"/>
              <a:t>рассуждения по предложенной проблеме </a:t>
            </a:r>
            <a:r>
              <a:rPr lang="ru-RU" b="1" dirty="0" smtClean="0"/>
              <a:t>(эссе)»</a:t>
            </a:r>
            <a:endParaRPr lang="ru-RU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779912" y="4581128"/>
            <a:ext cx="5256584" cy="1800200"/>
          </a:xfrm>
        </p:spPr>
        <p:txBody>
          <a:bodyPr>
            <a:normAutofit/>
          </a:bodyPr>
          <a:lstStyle/>
          <a:p>
            <a:pPr algn="r"/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Презентация подготовлена</a:t>
            </a:r>
          </a:p>
          <a:p>
            <a:pPr algn="r"/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 Токаревой Е.С.,</a:t>
            </a:r>
          </a:p>
          <a:p>
            <a:pPr algn="r"/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 учителем английского языка </a:t>
            </a:r>
          </a:p>
          <a:p>
            <a:pPr algn="r"/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МОБУ гимназии №1 им. Филатовой Р.А.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352980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872067" y="1988840"/>
            <a:ext cx="7408333" cy="4137323"/>
          </a:xfrm>
        </p:spPr>
        <p:txBody>
          <a:bodyPr/>
          <a:lstStyle/>
          <a:p>
            <a:r>
              <a:rPr lang="ru-RU" b="1" dirty="0" smtClean="0"/>
              <a:t>Если </a:t>
            </a:r>
            <a:r>
              <a:rPr lang="ru-RU" b="1" dirty="0"/>
              <a:t>допущено </a:t>
            </a:r>
            <a:r>
              <a:rPr lang="ru-RU" b="1" dirty="0">
                <a:solidFill>
                  <a:srgbClr val="FF0000"/>
                </a:solidFill>
              </a:rPr>
              <a:t>1 нарушение </a:t>
            </a:r>
            <a:r>
              <a:rPr lang="ru-RU" b="1" dirty="0"/>
              <a:t>нейтрального стиля любого типа, ставится </a:t>
            </a:r>
            <a:r>
              <a:rPr lang="ru-RU" b="1" dirty="0">
                <a:solidFill>
                  <a:srgbClr val="FF0000"/>
                </a:solidFill>
              </a:rPr>
              <a:t>+ (плюс) </a:t>
            </a:r>
            <a:r>
              <a:rPr lang="ru-RU" b="1" dirty="0"/>
              <a:t>по данному аспекту, </a:t>
            </a:r>
            <a:endParaRPr lang="ru-RU" b="1" dirty="0" smtClean="0"/>
          </a:p>
          <a:p>
            <a:endParaRPr lang="ru-RU" b="1" dirty="0"/>
          </a:p>
          <a:p>
            <a:r>
              <a:rPr lang="ru-RU" b="1" dirty="0" smtClean="0"/>
              <a:t>если </a:t>
            </a:r>
            <a:r>
              <a:rPr lang="ru-RU" b="1" dirty="0"/>
              <a:t>больше, но </a:t>
            </a:r>
            <a:r>
              <a:rPr lang="ru-RU" b="1" dirty="0">
                <a:solidFill>
                  <a:srgbClr val="FF0000"/>
                </a:solidFill>
              </a:rPr>
              <a:t>не во всех типах</a:t>
            </a:r>
            <a:r>
              <a:rPr lang="ru-RU" b="1" dirty="0"/>
              <a:t>, то ставится </a:t>
            </a:r>
            <a:endParaRPr lang="ru-RU" b="1" dirty="0" smtClean="0"/>
          </a:p>
          <a:p>
            <a:pPr marL="0" indent="0">
              <a:buNone/>
            </a:pPr>
            <a:r>
              <a:rPr lang="ru-RU" b="1" dirty="0" smtClean="0">
                <a:solidFill>
                  <a:srgbClr val="FF0000"/>
                </a:solidFill>
              </a:rPr>
              <a:t>+- </a:t>
            </a:r>
            <a:r>
              <a:rPr lang="ru-RU" b="1" dirty="0">
                <a:solidFill>
                  <a:srgbClr val="FF0000"/>
                </a:solidFill>
              </a:rPr>
              <a:t>(плюс - минус), </a:t>
            </a:r>
            <a:endParaRPr lang="ru-RU" b="1" dirty="0" smtClean="0">
              <a:solidFill>
                <a:srgbClr val="FF0000"/>
              </a:solidFill>
            </a:endParaRPr>
          </a:p>
          <a:p>
            <a:endParaRPr lang="ru-RU" b="1" dirty="0"/>
          </a:p>
          <a:p>
            <a:r>
              <a:rPr lang="ru-RU" b="1" dirty="0" smtClean="0"/>
              <a:t>если </a:t>
            </a:r>
            <a:r>
              <a:rPr lang="ru-RU" b="1" dirty="0"/>
              <a:t>есть нарушения </a:t>
            </a:r>
            <a:r>
              <a:rPr lang="ru-RU" b="1" dirty="0">
                <a:solidFill>
                  <a:srgbClr val="FF0000"/>
                </a:solidFill>
              </a:rPr>
              <a:t>во всех 4 типах</a:t>
            </a:r>
            <a:r>
              <a:rPr lang="ru-RU" b="1" dirty="0"/>
              <a:t>, то считаем данный аспект 6 по РКЗ не состоявшимся и ставим </a:t>
            </a:r>
            <a:r>
              <a:rPr lang="ru-RU" b="1" dirty="0">
                <a:solidFill>
                  <a:srgbClr val="FF0000"/>
                </a:solidFill>
              </a:rPr>
              <a:t>– (минус) </a:t>
            </a:r>
            <a:r>
              <a:rPr lang="ru-RU" b="1" dirty="0"/>
              <a:t>в дополнительной схеме оценивания. 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Оценивание аспекта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650539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20762" y="836712"/>
            <a:ext cx="9036495" cy="6021288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ru-RU" b="1" dirty="0">
                <a:solidFill>
                  <a:srgbClr val="FF0000"/>
                </a:solidFill>
              </a:rPr>
              <a:t>Максимальный балл 3 </a:t>
            </a:r>
            <a:r>
              <a:rPr lang="ru-RU" b="1" dirty="0"/>
              <a:t>за РКЗ </a:t>
            </a:r>
            <a:r>
              <a:rPr lang="ru-RU" b="1" dirty="0" smtClean="0"/>
              <a:t> ставится в случае, если содержание </a:t>
            </a:r>
            <a:r>
              <a:rPr lang="ru-RU" b="1" dirty="0"/>
              <a:t>отражает полно и точно все аспекты, указанные в задании; стилевое оформление речи выбрано правильно (допускается 1 нарушение нейтрального стиля</a:t>
            </a:r>
            <a:r>
              <a:rPr lang="ru-RU" b="1" dirty="0" smtClean="0"/>
              <a:t>).</a:t>
            </a:r>
          </a:p>
          <a:p>
            <a:pPr marL="0" indent="0">
              <a:buNone/>
            </a:pPr>
            <a:r>
              <a:rPr lang="ru-RU" b="1" dirty="0" smtClean="0">
                <a:solidFill>
                  <a:srgbClr val="FF0000"/>
                </a:solidFill>
              </a:rPr>
              <a:t> </a:t>
            </a:r>
            <a:r>
              <a:rPr lang="ru-RU" b="1" dirty="0">
                <a:solidFill>
                  <a:srgbClr val="FF0000"/>
                </a:solidFill>
              </a:rPr>
              <a:t>2 балла </a:t>
            </a:r>
            <a:r>
              <a:rPr lang="ru-RU" b="1" dirty="0"/>
              <a:t>за РКЗ ставится в случае, когда 1-2 аспекта содержания, указанные в задании, раскрыты не полностью или неточно; стилевое оформление речи в основном правильно (допускается 2-3 нарушения нейтрального стиля). </a:t>
            </a:r>
            <a:endParaRPr lang="ru-RU" b="1" dirty="0" smtClean="0"/>
          </a:p>
          <a:p>
            <a:pPr marL="0" indent="0">
              <a:buNone/>
            </a:pPr>
            <a:r>
              <a:rPr lang="ru-RU" b="1" dirty="0" smtClean="0">
                <a:solidFill>
                  <a:srgbClr val="FF0000"/>
                </a:solidFill>
              </a:rPr>
              <a:t>1 </a:t>
            </a:r>
            <a:r>
              <a:rPr lang="ru-RU" b="1" dirty="0">
                <a:solidFill>
                  <a:srgbClr val="FF0000"/>
                </a:solidFill>
              </a:rPr>
              <a:t>балл </a:t>
            </a:r>
            <a:r>
              <a:rPr lang="ru-RU" b="1" dirty="0"/>
              <a:t>за РКЗ выставляется, если в содержании не раскрыты 1-2 аспекта, ИЛИ 3-4 аспекта содержания раскрыты неполно или неточно; ИЛИ 1 аспект не раскрыт и 1-2 аспекта содержания раскрыты неполно или неточно; имеются ошибки в стилевом оформлении речи (допускается 4 нарушения нейтрального стиля). </a:t>
            </a:r>
            <a:endParaRPr lang="ru-RU" b="1" dirty="0" smtClean="0"/>
          </a:p>
          <a:p>
            <a:pPr marL="0" indent="0">
              <a:buNone/>
            </a:pPr>
            <a:r>
              <a:rPr lang="ru-RU" b="1" dirty="0" smtClean="0">
                <a:solidFill>
                  <a:srgbClr val="FF0000"/>
                </a:solidFill>
              </a:rPr>
              <a:t>0 </a:t>
            </a:r>
            <a:r>
              <a:rPr lang="ru-RU" b="1" dirty="0">
                <a:solidFill>
                  <a:srgbClr val="FF0000"/>
                </a:solidFill>
              </a:rPr>
              <a:t>(ноль) баллов </a:t>
            </a:r>
            <a:r>
              <a:rPr lang="ru-RU" b="1" dirty="0"/>
              <a:t>ставится во всех случаях, не указанных в оценивании на 1, 2 и 3 балла, ИЛИ ответ не соответствует требуемому объёму, ИЛИ более 30% ответа имеет непродуктивный характер (т.е. текстуально совпадает с опубликованным источником). 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80728"/>
          </a:xfrm>
        </p:spPr>
        <p:txBody>
          <a:bodyPr>
            <a:normAutofit/>
          </a:bodyPr>
          <a:lstStyle/>
          <a:p>
            <a:r>
              <a:rPr lang="ru-RU" dirty="0" smtClean="0"/>
              <a:t>Оценивание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073991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07504" y="1484784"/>
            <a:ext cx="9036495" cy="5373216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ru-RU" b="1" dirty="0" smtClean="0">
                <a:solidFill>
                  <a:srgbClr val="FF0000"/>
                </a:solidFill>
              </a:rPr>
              <a:t>максимальный </a:t>
            </a:r>
            <a:r>
              <a:rPr lang="ru-RU" b="1" dirty="0">
                <a:solidFill>
                  <a:srgbClr val="FF0000"/>
                </a:solidFill>
              </a:rPr>
              <a:t>балл 3 </a:t>
            </a:r>
            <a:r>
              <a:rPr lang="ru-RU" b="1" dirty="0"/>
              <a:t>выставляется, если высказывание логично; средства логической связи использованы правильно; структура текста соответствует предложенному плану; текст правильно разделён на </a:t>
            </a:r>
            <a:r>
              <a:rPr lang="ru-RU" b="1" dirty="0" smtClean="0"/>
              <a:t>абзацы.</a:t>
            </a:r>
          </a:p>
          <a:p>
            <a:pPr marL="0" indent="0">
              <a:buNone/>
            </a:pPr>
            <a:endParaRPr lang="ru-RU" b="1" dirty="0" smtClean="0"/>
          </a:p>
          <a:p>
            <a:pPr marL="0" indent="0">
              <a:buNone/>
            </a:pPr>
            <a:r>
              <a:rPr lang="ru-RU" b="1" dirty="0" smtClean="0">
                <a:solidFill>
                  <a:srgbClr val="FF0000"/>
                </a:solidFill>
              </a:rPr>
              <a:t>2 </a:t>
            </a:r>
            <a:r>
              <a:rPr lang="ru-RU" b="1" dirty="0">
                <a:solidFill>
                  <a:srgbClr val="FF0000"/>
                </a:solidFill>
              </a:rPr>
              <a:t>балла</a:t>
            </a:r>
            <a:r>
              <a:rPr lang="ru-RU" b="1" dirty="0"/>
              <a:t> ставится, если высказывание в основном логично (имеются 1-2 логические ошибки), И/ ИЛИ имеются 1-2 недостатка при использовании средств логической связи, И/ ИЛИ имеются 1-2 отклонения от плана в структуре высказывания, И/ ИЛИ имеются 1-2 недостатка при делении текста на абзацы. </a:t>
            </a:r>
            <a:endParaRPr lang="ru-RU" b="1" dirty="0" smtClean="0"/>
          </a:p>
          <a:p>
            <a:pPr marL="0" indent="0">
              <a:buNone/>
            </a:pPr>
            <a:endParaRPr lang="ru-RU" b="1" dirty="0"/>
          </a:p>
          <a:p>
            <a:pPr marL="0" indent="0">
              <a:buNone/>
            </a:pPr>
            <a:r>
              <a:rPr lang="ru-RU" b="1" dirty="0" smtClean="0">
                <a:solidFill>
                  <a:srgbClr val="FF0000"/>
                </a:solidFill>
              </a:rPr>
              <a:t>1 </a:t>
            </a:r>
            <a:r>
              <a:rPr lang="ru-RU" b="1" dirty="0">
                <a:solidFill>
                  <a:srgbClr val="FF0000"/>
                </a:solidFill>
              </a:rPr>
              <a:t>балл </a:t>
            </a:r>
            <a:r>
              <a:rPr lang="ru-RU" b="1" dirty="0"/>
              <a:t>выставляется, если в высказывании имеются 3-4 логические ошибки, И/ ИЛИ имеются 3-4 ошибки в использовании средств логической связи, И/ ИЛИ имеются 3-4 отклонения от предложенного плана; имеются 3-4 недостатка в делении текста на абзацы. 26 </a:t>
            </a:r>
          </a:p>
          <a:p>
            <a:endParaRPr lang="ru-RU" b="1" dirty="0"/>
          </a:p>
          <a:p>
            <a:pPr marL="0" indent="0">
              <a:buNone/>
            </a:pPr>
            <a:r>
              <a:rPr lang="ru-RU" b="1" dirty="0">
                <a:solidFill>
                  <a:srgbClr val="FF0000"/>
                </a:solidFill>
              </a:rPr>
              <a:t>0 (ноль) баллов </a:t>
            </a:r>
            <a:r>
              <a:rPr lang="ru-RU" b="1" dirty="0"/>
              <a:t>ставится, если в высказывании имеются 5 и более логических ошибок, И/ ИЛИ имеются 5 и более ошибок в использовании средств логической связи, И/ ИЛИ предложенный план ответа полностью не соблюдается, И/ ИЛИ деление текста на абзацы отсутствует. 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Организация текста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317329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79512" y="1196752"/>
            <a:ext cx="8964487" cy="5544616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ru-RU" b="1" dirty="0" smtClean="0">
                <a:solidFill>
                  <a:srgbClr val="FF0000"/>
                </a:solidFill>
              </a:rPr>
              <a:t>Максимальный </a:t>
            </a:r>
            <a:r>
              <a:rPr lang="ru-RU" b="1" dirty="0">
                <a:solidFill>
                  <a:srgbClr val="FF0000"/>
                </a:solidFill>
              </a:rPr>
              <a:t>балл 3 </a:t>
            </a:r>
            <a:r>
              <a:rPr lang="ru-RU" b="1" dirty="0"/>
              <a:t>ставится, если используемый словарный запас соответствует уровню сложности задания; практически нет нарушений в использовании лексики (допускается 1 лексическая ошибка). </a:t>
            </a:r>
            <a:endParaRPr lang="ru-RU" b="1" dirty="0" smtClean="0"/>
          </a:p>
          <a:p>
            <a:endParaRPr lang="ru-RU" b="1" dirty="0"/>
          </a:p>
          <a:p>
            <a:pPr marL="0" indent="0">
              <a:buNone/>
            </a:pPr>
            <a:r>
              <a:rPr lang="ru-RU" b="1" dirty="0" smtClean="0">
                <a:solidFill>
                  <a:srgbClr val="FF0000"/>
                </a:solidFill>
              </a:rPr>
              <a:t>2 </a:t>
            </a:r>
            <a:r>
              <a:rPr lang="ru-RU" b="1" dirty="0">
                <a:solidFill>
                  <a:srgbClr val="FF0000"/>
                </a:solidFill>
              </a:rPr>
              <a:t>балла </a:t>
            </a:r>
            <a:r>
              <a:rPr lang="ru-RU" b="1" dirty="0"/>
              <a:t>ставится, если используемый словарный запас соответствует уровню сложности задания, однако встречаются 2-3 лексические ошибки, ИЛИ словарный запас ограничен, но лексика </a:t>
            </a:r>
            <a:r>
              <a:rPr lang="ru-RU" b="1" dirty="0" err="1"/>
              <a:t>ис</a:t>
            </a:r>
            <a:r>
              <a:rPr lang="ru-RU" b="1" dirty="0"/>
              <a:t>-пользована правильно. </a:t>
            </a:r>
            <a:endParaRPr lang="ru-RU" b="1" dirty="0" smtClean="0"/>
          </a:p>
          <a:p>
            <a:pPr marL="0" indent="0">
              <a:buNone/>
            </a:pPr>
            <a:endParaRPr lang="ru-RU" b="1" dirty="0"/>
          </a:p>
          <a:p>
            <a:pPr marL="0" indent="0">
              <a:buNone/>
            </a:pPr>
            <a:r>
              <a:rPr lang="ru-RU" b="1" dirty="0" smtClean="0">
                <a:solidFill>
                  <a:srgbClr val="FF0000"/>
                </a:solidFill>
              </a:rPr>
              <a:t>1 </a:t>
            </a:r>
            <a:r>
              <a:rPr lang="ru-RU" b="1" dirty="0">
                <a:solidFill>
                  <a:srgbClr val="FF0000"/>
                </a:solidFill>
              </a:rPr>
              <a:t>балл </a:t>
            </a:r>
            <a:r>
              <a:rPr lang="ru-RU" b="1" dirty="0"/>
              <a:t>выставляется, если используемый словарный запас не вполне соответствует уровню сложности задания, в тексте имеются 4 лексические ошибки. </a:t>
            </a:r>
            <a:endParaRPr lang="ru-RU" b="1" dirty="0" smtClean="0"/>
          </a:p>
          <a:p>
            <a:pPr marL="0" indent="0">
              <a:buNone/>
            </a:pPr>
            <a:endParaRPr lang="ru-RU" b="1" dirty="0"/>
          </a:p>
          <a:p>
            <a:pPr marL="0" indent="0">
              <a:buNone/>
            </a:pPr>
            <a:r>
              <a:rPr lang="ru-RU" b="1" dirty="0" smtClean="0">
                <a:solidFill>
                  <a:srgbClr val="FF0000"/>
                </a:solidFill>
              </a:rPr>
              <a:t>0 </a:t>
            </a:r>
            <a:r>
              <a:rPr lang="ru-RU" b="1" dirty="0">
                <a:solidFill>
                  <a:srgbClr val="FF0000"/>
                </a:solidFill>
              </a:rPr>
              <a:t>(ноль) баллов </a:t>
            </a:r>
            <a:r>
              <a:rPr lang="ru-RU" b="1" dirty="0"/>
              <a:t>ставится, если используемый словарный запас не соответствует уровню сложности </a:t>
            </a:r>
            <a:r>
              <a:rPr lang="ru-RU" b="1" dirty="0" smtClean="0"/>
              <a:t>задания</a:t>
            </a:r>
            <a:r>
              <a:rPr lang="ru-RU" b="1" dirty="0"/>
              <a:t>, в тексте имеются 5 и более лексических ошибок. </a:t>
            </a:r>
            <a:endParaRPr lang="ru-RU" b="1" dirty="0" smtClean="0"/>
          </a:p>
          <a:p>
            <a:pPr marL="0" indent="0">
              <a:buNone/>
            </a:pPr>
            <a:endParaRPr lang="ru-RU" b="1" dirty="0"/>
          </a:p>
          <a:p>
            <a:pPr marL="0" indent="0">
              <a:buNone/>
            </a:pPr>
            <a:r>
              <a:rPr lang="ru-RU" b="1" dirty="0" smtClean="0"/>
              <a:t>Важно помнить: задание высокого уровня, высокие требования</a:t>
            </a:r>
            <a:endParaRPr lang="ru-RU" b="1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858424"/>
          </a:xfrm>
        </p:spPr>
        <p:txBody>
          <a:bodyPr/>
          <a:lstStyle/>
          <a:p>
            <a:r>
              <a:rPr lang="ru-RU" dirty="0" smtClean="0"/>
              <a:t>Лексика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418502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251519" y="1772816"/>
            <a:ext cx="8640961" cy="496855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b="1" dirty="0" smtClean="0"/>
              <a:t>• </a:t>
            </a:r>
            <a:r>
              <a:rPr lang="ru-RU" b="1" dirty="0">
                <a:solidFill>
                  <a:srgbClr val="FF0000"/>
                </a:solidFill>
              </a:rPr>
              <a:t>ошибки в неправильном употреблении слова в контексте; </a:t>
            </a:r>
          </a:p>
          <a:p>
            <a:pPr marL="0" indent="0">
              <a:buNone/>
            </a:pPr>
            <a:r>
              <a:rPr lang="ru-RU" b="1" dirty="0"/>
              <a:t>• ошибки в сочетаемости; </a:t>
            </a:r>
          </a:p>
          <a:p>
            <a:pPr marL="0" indent="0">
              <a:buNone/>
            </a:pPr>
            <a:r>
              <a:rPr lang="ru-RU" b="1" dirty="0"/>
              <a:t>• </a:t>
            </a:r>
            <a:r>
              <a:rPr lang="ru-RU" b="1" dirty="0">
                <a:solidFill>
                  <a:srgbClr val="FF0000"/>
                </a:solidFill>
              </a:rPr>
              <a:t>пропуск слова, когда это не влияет на грамматическую структуру предложения; </a:t>
            </a:r>
          </a:p>
          <a:p>
            <a:pPr marL="0" indent="0">
              <a:buNone/>
            </a:pPr>
            <a:r>
              <a:rPr lang="ru-RU" b="1" dirty="0"/>
              <a:t>• ошибки в словообразовании (если не меняется часть речи: </a:t>
            </a:r>
            <a:r>
              <a:rPr lang="ru-RU" b="1" dirty="0" err="1"/>
              <a:t>regular-unregular</a:t>
            </a:r>
            <a:r>
              <a:rPr lang="ru-RU" b="1" dirty="0"/>
              <a:t> вместо </a:t>
            </a:r>
            <a:r>
              <a:rPr lang="ru-RU" b="1" dirty="0" err="1"/>
              <a:t>irregular</a:t>
            </a:r>
            <a:r>
              <a:rPr lang="ru-RU" b="1" dirty="0"/>
              <a:t>); </a:t>
            </a:r>
          </a:p>
          <a:p>
            <a:pPr marL="0" indent="0">
              <a:buNone/>
            </a:pPr>
            <a:r>
              <a:rPr lang="ru-RU" b="1" dirty="0">
                <a:solidFill>
                  <a:srgbClr val="FF0000"/>
                </a:solidFill>
              </a:rPr>
              <a:t>• послелоги во фразовых глаголах; </a:t>
            </a:r>
          </a:p>
          <a:p>
            <a:pPr marL="0" indent="0">
              <a:buNone/>
            </a:pPr>
            <a:r>
              <a:rPr lang="ru-RU" b="1" dirty="0"/>
              <a:t>• ошибки в написании слов, которые меняют их значение (</a:t>
            </a:r>
            <a:r>
              <a:rPr lang="ru-RU" b="1" dirty="0" err="1"/>
              <a:t>think</a:t>
            </a:r>
            <a:r>
              <a:rPr lang="ru-RU" b="1" dirty="0"/>
              <a:t> – </a:t>
            </a:r>
            <a:r>
              <a:rPr lang="ru-RU" b="1" dirty="0" err="1"/>
              <a:t>thing</a:t>
            </a:r>
            <a:r>
              <a:rPr lang="ru-RU" b="1" dirty="0"/>
              <a:t>, </a:t>
            </a:r>
            <a:r>
              <a:rPr lang="ru-RU" b="1" dirty="0" err="1"/>
              <a:t>lose</a:t>
            </a:r>
            <a:r>
              <a:rPr lang="ru-RU" b="1" dirty="0"/>
              <a:t> – </a:t>
            </a:r>
            <a:r>
              <a:rPr lang="ru-RU" b="1" dirty="0" err="1"/>
              <a:t>loose</a:t>
            </a:r>
            <a:r>
              <a:rPr lang="ru-RU" b="1" dirty="0"/>
              <a:t>). 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858424"/>
          </a:xfrm>
        </p:spPr>
        <p:txBody>
          <a:bodyPr/>
          <a:lstStyle/>
          <a:p>
            <a:r>
              <a:rPr lang="ru-RU" dirty="0" smtClean="0"/>
              <a:t>Лексические ошибки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469712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872067" y="2132856"/>
            <a:ext cx="7408333" cy="3993307"/>
          </a:xfrm>
        </p:spPr>
        <p:txBody>
          <a:bodyPr/>
          <a:lstStyle/>
          <a:p>
            <a:pPr marL="0" indent="0">
              <a:buNone/>
            </a:pPr>
            <a:r>
              <a:rPr lang="ru-RU" b="1" dirty="0" smtClean="0"/>
              <a:t>• </a:t>
            </a:r>
            <a:r>
              <a:rPr lang="ru-RU" b="1" dirty="0"/>
              <a:t>повторы одних и тех же слов, отсутствие синонимов; </a:t>
            </a:r>
            <a:endParaRPr lang="ru-RU" b="1" dirty="0" smtClean="0"/>
          </a:p>
          <a:p>
            <a:pPr marL="0" indent="0">
              <a:buNone/>
            </a:pPr>
            <a:endParaRPr lang="ru-RU" b="1" dirty="0"/>
          </a:p>
          <a:p>
            <a:pPr marL="0" indent="0">
              <a:buNone/>
            </a:pPr>
            <a:r>
              <a:rPr lang="ru-RU" b="1" dirty="0"/>
              <a:t>• отсутствие антонимов; </a:t>
            </a:r>
          </a:p>
          <a:p>
            <a:pPr marL="0" indent="0">
              <a:buNone/>
            </a:pPr>
            <a:endParaRPr lang="ru-RU" b="1" dirty="0" smtClean="0"/>
          </a:p>
          <a:p>
            <a:pPr marL="0" indent="0">
              <a:buNone/>
            </a:pPr>
            <a:r>
              <a:rPr lang="ru-RU" b="1" dirty="0" smtClean="0"/>
              <a:t>• </a:t>
            </a:r>
            <a:r>
              <a:rPr lang="ru-RU" b="1" dirty="0"/>
              <a:t>некорректное употребление слова; </a:t>
            </a:r>
          </a:p>
          <a:p>
            <a:pPr marL="0" indent="0">
              <a:buNone/>
            </a:pPr>
            <a:endParaRPr lang="ru-RU" b="1" dirty="0" smtClean="0"/>
          </a:p>
          <a:p>
            <a:pPr marL="0" indent="0">
              <a:buNone/>
            </a:pPr>
            <a:r>
              <a:rPr lang="ru-RU" b="1" dirty="0" smtClean="0"/>
              <a:t>• </a:t>
            </a:r>
            <a:r>
              <a:rPr lang="ru-RU" b="1" dirty="0"/>
              <a:t>нарушение сочетаемости. 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1440160"/>
          </a:xfrm>
        </p:spPr>
        <p:txBody>
          <a:bodyPr>
            <a:normAutofit/>
          </a:bodyPr>
          <a:lstStyle/>
          <a:p>
            <a:r>
              <a:rPr lang="ru-RU" dirty="0" smtClean="0"/>
              <a:t>Ограниченность лексического запаса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506188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07504" y="1988840"/>
            <a:ext cx="9036495" cy="4869160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b="1" dirty="0" smtClean="0">
                <a:solidFill>
                  <a:srgbClr val="FF0000"/>
                </a:solidFill>
              </a:rPr>
              <a:t>максимальный </a:t>
            </a:r>
            <a:r>
              <a:rPr lang="ru-RU" b="1" dirty="0">
                <a:solidFill>
                  <a:srgbClr val="FF0000"/>
                </a:solidFill>
              </a:rPr>
              <a:t>балл </a:t>
            </a:r>
            <a:r>
              <a:rPr lang="ru-RU" b="1" dirty="0" smtClean="0">
                <a:solidFill>
                  <a:srgbClr val="FF0000"/>
                </a:solidFill>
              </a:rPr>
              <a:t>3 - </a:t>
            </a:r>
            <a:r>
              <a:rPr lang="ru-RU" b="1" dirty="0" smtClean="0"/>
              <a:t>если </a:t>
            </a:r>
            <a:r>
              <a:rPr lang="ru-RU" b="1" dirty="0"/>
              <a:t>используемые </a:t>
            </a:r>
            <a:r>
              <a:rPr lang="ru-RU" b="1" dirty="0" smtClean="0"/>
              <a:t>грамматические </a:t>
            </a:r>
            <a:r>
              <a:rPr lang="ru-RU" b="1" dirty="0"/>
              <a:t>средства соответствуют уровню сложности задания, нарушений практически нет (допускаются 1-2 не повторяющиеся грамматические ошибки). </a:t>
            </a:r>
            <a:endParaRPr lang="ru-RU" b="1" dirty="0" smtClean="0"/>
          </a:p>
          <a:p>
            <a:pPr marL="0" indent="0">
              <a:buNone/>
            </a:pPr>
            <a:endParaRPr lang="ru-RU" b="1" dirty="0" smtClean="0"/>
          </a:p>
          <a:p>
            <a:pPr marL="0" indent="0">
              <a:buNone/>
            </a:pPr>
            <a:r>
              <a:rPr lang="ru-RU" b="1" dirty="0" smtClean="0">
                <a:solidFill>
                  <a:srgbClr val="FF0000"/>
                </a:solidFill>
              </a:rPr>
              <a:t>2 балла </a:t>
            </a:r>
            <a:r>
              <a:rPr lang="ru-RU" b="1" dirty="0" smtClean="0"/>
              <a:t>ставится</a:t>
            </a:r>
            <a:r>
              <a:rPr lang="ru-RU" b="1" dirty="0"/>
              <a:t>, если используемые грамматические средства соответствуют уровню сложности задания, однако в тексте имеются 3-4 грамматические ошибки. </a:t>
            </a:r>
            <a:endParaRPr lang="ru-RU" b="1" dirty="0" smtClean="0"/>
          </a:p>
          <a:p>
            <a:pPr marL="0" indent="0">
              <a:buNone/>
            </a:pPr>
            <a:endParaRPr lang="ru-RU" b="1" dirty="0"/>
          </a:p>
          <a:p>
            <a:pPr marL="0" indent="0">
              <a:buNone/>
            </a:pPr>
            <a:r>
              <a:rPr lang="ru-RU" b="1" dirty="0" smtClean="0">
                <a:solidFill>
                  <a:srgbClr val="FF0000"/>
                </a:solidFill>
              </a:rPr>
              <a:t>1 балл  </a:t>
            </a:r>
            <a:r>
              <a:rPr lang="ru-RU" b="1" dirty="0"/>
              <a:t>ставится, если используемые грамматические средства не вполне соответствуют уровню сложности задания, в тексте имеются 5-7 грамматических ошибок. </a:t>
            </a:r>
            <a:endParaRPr lang="ru-RU" b="1" dirty="0" smtClean="0"/>
          </a:p>
          <a:p>
            <a:pPr marL="0" indent="0">
              <a:buNone/>
            </a:pPr>
            <a:endParaRPr lang="ru-RU" b="1" dirty="0" smtClean="0"/>
          </a:p>
          <a:p>
            <a:pPr marL="0" indent="0">
              <a:buNone/>
            </a:pPr>
            <a:r>
              <a:rPr lang="ru-RU" b="1" dirty="0" smtClean="0">
                <a:solidFill>
                  <a:srgbClr val="FF0000"/>
                </a:solidFill>
              </a:rPr>
              <a:t>0 баллов  </a:t>
            </a:r>
            <a:r>
              <a:rPr lang="ru-RU" b="1" dirty="0"/>
              <a:t>выставляется, если используемые </a:t>
            </a:r>
            <a:r>
              <a:rPr lang="ru-RU" b="1" dirty="0" smtClean="0"/>
              <a:t>грамматические </a:t>
            </a:r>
            <a:r>
              <a:rPr lang="ru-RU" b="1" dirty="0"/>
              <a:t>средства не соответствуют уровню сложности задания, имеются 8 и более грамматических ошибок. 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Грамматика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499714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79512" y="1916832"/>
            <a:ext cx="8712967" cy="4824536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b="1" dirty="0" smtClean="0"/>
              <a:t>• </a:t>
            </a:r>
            <a:r>
              <a:rPr lang="ru-RU" b="1" dirty="0"/>
              <a:t>ошибки в употреблении видовременных форм глаголов, неличных форм глаголов, модальных глаголов; форм множественного числа и притяжательного падежа существительных; форм степеней сравнения прилагательных и наречий; артиклей, предлогов, местоимений и т.д. (см. Кодификатор); </a:t>
            </a:r>
            <a:endParaRPr lang="ru-RU" b="1" dirty="0" smtClean="0"/>
          </a:p>
          <a:p>
            <a:pPr marL="0" indent="0">
              <a:buNone/>
            </a:pPr>
            <a:endParaRPr lang="ru-RU" b="1" dirty="0" smtClean="0"/>
          </a:p>
          <a:p>
            <a:pPr marL="0" indent="0">
              <a:buNone/>
            </a:pPr>
            <a:r>
              <a:rPr lang="ru-RU" b="1" dirty="0" smtClean="0">
                <a:solidFill>
                  <a:srgbClr val="FF0000"/>
                </a:solidFill>
              </a:rPr>
              <a:t>• </a:t>
            </a:r>
            <a:r>
              <a:rPr lang="ru-RU" b="1" dirty="0">
                <a:solidFill>
                  <a:srgbClr val="FF0000"/>
                </a:solidFill>
              </a:rPr>
              <a:t>ошибки в порядке слов в предложении</a:t>
            </a:r>
            <a:r>
              <a:rPr lang="ru-RU" b="1" dirty="0"/>
              <a:t>; </a:t>
            </a:r>
          </a:p>
          <a:p>
            <a:pPr marL="0" indent="0">
              <a:buNone/>
            </a:pPr>
            <a:endParaRPr lang="ru-RU" b="1" dirty="0" smtClean="0"/>
          </a:p>
          <a:p>
            <a:pPr marL="0" indent="0">
              <a:buNone/>
            </a:pPr>
            <a:r>
              <a:rPr lang="ru-RU" b="1" dirty="0" smtClean="0"/>
              <a:t>• </a:t>
            </a:r>
            <a:r>
              <a:rPr lang="ru-RU" b="1" dirty="0"/>
              <a:t>пропуск слова (подлежащего и сказуемого), влияющий на грамматическую структуру предложения; </a:t>
            </a:r>
          </a:p>
          <a:p>
            <a:pPr marL="0" indent="0">
              <a:buNone/>
            </a:pPr>
            <a:endParaRPr lang="ru-RU" b="1" dirty="0" smtClean="0"/>
          </a:p>
          <a:p>
            <a:pPr marL="0" indent="0">
              <a:buNone/>
            </a:pPr>
            <a:r>
              <a:rPr lang="ru-RU" b="1" dirty="0" smtClean="0">
                <a:solidFill>
                  <a:srgbClr val="FF0000"/>
                </a:solidFill>
              </a:rPr>
              <a:t>• </a:t>
            </a:r>
            <a:r>
              <a:rPr lang="ru-RU" b="1" dirty="0">
                <a:solidFill>
                  <a:srgbClr val="FF0000"/>
                </a:solidFill>
              </a:rPr>
              <a:t>ошибки в словообразовании, если меняется часть речи, например, от прилагательного </a:t>
            </a:r>
            <a:r>
              <a:rPr lang="ru-RU" b="1" dirty="0" err="1">
                <a:solidFill>
                  <a:srgbClr val="FF0000"/>
                </a:solidFill>
              </a:rPr>
              <a:t>active</a:t>
            </a:r>
            <a:r>
              <a:rPr lang="ru-RU" b="1" dirty="0">
                <a:solidFill>
                  <a:srgbClr val="FF0000"/>
                </a:solidFill>
              </a:rPr>
              <a:t> вместо существительного </a:t>
            </a:r>
            <a:r>
              <a:rPr lang="ru-RU" b="1" dirty="0" err="1">
                <a:solidFill>
                  <a:srgbClr val="FF0000"/>
                </a:solidFill>
              </a:rPr>
              <a:t>activity</a:t>
            </a:r>
            <a:r>
              <a:rPr lang="ru-RU" b="1" dirty="0">
                <a:solidFill>
                  <a:srgbClr val="FF0000"/>
                </a:solidFill>
              </a:rPr>
              <a:t> образуют наречие </a:t>
            </a:r>
            <a:r>
              <a:rPr lang="ru-RU" b="1" dirty="0" err="1">
                <a:solidFill>
                  <a:srgbClr val="FF0000"/>
                </a:solidFill>
              </a:rPr>
              <a:t>actively</a:t>
            </a:r>
            <a:r>
              <a:rPr lang="ru-RU" b="1" dirty="0">
                <a:solidFill>
                  <a:srgbClr val="FF0000"/>
                </a:solidFill>
              </a:rPr>
              <a:t>. 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Грамматические ошибки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256431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755576" y="1844824"/>
            <a:ext cx="7408333" cy="4353347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ru-RU" sz="2800" b="1" dirty="0" smtClean="0">
                <a:solidFill>
                  <a:srgbClr val="FF0000"/>
                </a:solidFill>
              </a:rPr>
              <a:t>• </a:t>
            </a:r>
            <a:r>
              <a:rPr lang="ru-RU" sz="2800" b="1" dirty="0">
                <a:solidFill>
                  <a:srgbClr val="FF0000"/>
                </a:solidFill>
              </a:rPr>
              <a:t>повторы одних и тех же конструкций; </a:t>
            </a:r>
          </a:p>
          <a:p>
            <a:endParaRPr lang="ru-RU" sz="2800" b="1" dirty="0"/>
          </a:p>
          <a:p>
            <a:pPr marL="0" indent="0">
              <a:buNone/>
            </a:pPr>
            <a:r>
              <a:rPr lang="ru-RU" sz="2800" b="1" dirty="0"/>
              <a:t>• использование только простых коротких предложений; </a:t>
            </a:r>
          </a:p>
          <a:p>
            <a:endParaRPr lang="ru-RU" sz="2800" b="1" dirty="0" smtClean="0"/>
          </a:p>
          <a:p>
            <a:pPr marL="0" indent="0">
              <a:buNone/>
            </a:pPr>
            <a:r>
              <a:rPr lang="ru-RU" sz="2800" b="1" dirty="0" smtClean="0">
                <a:solidFill>
                  <a:srgbClr val="FF0000"/>
                </a:solidFill>
              </a:rPr>
              <a:t>• </a:t>
            </a:r>
            <a:r>
              <a:rPr lang="ru-RU" sz="2800" b="1" dirty="0">
                <a:solidFill>
                  <a:srgbClr val="FF0000"/>
                </a:solidFill>
              </a:rPr>
              <a:t>отсутствие распространенных предложений; </a:t>
            </a:r>
          </a:p>
          <a:p>
            <a:endParaRPr lang="ru-RU" sz="2800" b="1" dirty="0" smtClean="0"/>
          </a:p>
          <a:p>
            <a:pPr marL="0" indent="0">
              <a:buNone/>
            </a:pPr>
            <a:r>
              <a:rPr lang="ru-RU" sz="2800" b="1" dirty="0" smtClean="0"/>
              <a:t>• </a:t>
            </a:r>
            <a:r>
              <a:rPr lang="ru-RU" sz="2800" b="1" dirty="0"/>
              <a:t>некорректное использование грамматических средств. 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Ограниченность грамматических средств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20417018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755576" y="2060848"/>
            <a:ext cx="7992887" cy="4797152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ru-RU" sz="2800" b="1" dirty="0" smtClean="0">
                <a:solidFill>
                  <a:srgbClr val="FF0000"/>
                </a:solidFill>
              </a:rPr>
              <a:t>максимальный </a:t>
            </a:r>
            <a:r>
              <a:rPr lang="ru-RU" sz="2800" b="1" dirty="0">
                <a:solidFill>
                  <a:srgbClr val="FF0000"/>
                </a:solidFill>
              </a:rPr>
              <a:t>балл 2</a:t>
            </a:r>
            <a:r>
              <a:rPr lang="ru-RU" sz="2800" b="1" dirty="0"/>
              <a:t>, если орфографические ошибки практически отсутствуют. Текст разделён на предложения с </a:t>
            </a:r>
            <a:r>
              <a:rPr lang="ru-RU" sz="2800" b="1" dirty="0" smtClean="0"/>
              <a:t>правильным </a:t>
            </a:r>
            <a:r>
              <a:rPr lang="ru-RU" sz="2800" b="1" dirty="0"/>
              <a:t>пунктуационным оформлением (допускаются 1 орфографическая И/ ИЛИ 1 пунктуационная ошибка). </a:t>
            </a:r>
            <a:endParaRPr lang="ru-RU" sz="2800" b="1" dirty="0" smtClean="0"/>
          </a:p>
          <a:p>
            <a:pPr marL="0" indent="0">
              <a:buNone/>
            </a:pPr>
            <a:endParaRPr lang="ru-RU" sz="2800" b="1" dirty="0"/>
          </a:p>
          <a:p>
            <a:pPr marL="0" indent="0">
              <a:buNone/>
            </a:pPr>
            <a:r>
              <a:rPr lang="ru-RU" sz="2800" b="1" dirty="0" smtClean="0">
                <a:solidFill>
                  <a:srgbClr val="FF0000"/>
                </a:solidFill>
              </a:rPr>
              <a:t>1 </a:t>
            </a:r>
            <a:r>
              <a:rPr lang="ru-RU" sz="2800" b="1" dirty="0">
                <a:solidFill>
                  <a:srgbClr val="FF0000"/>
                </a:solidFill>
              </a:rPr>
              <a:t>балл </a:t>
            </a:r>
            <a:r>
              <a:rPr lang="ru-RU" sz="2800" b="1" dirty="0"/>
              <a:t>ставится, если в тексте имеются 2-4 орфографические И/ ИЛИ пунктуационные ошибки. </a:t>
            </a:r>
            <a:endParaRPr lang="ru-RU" sz="2800" b="1" dirty="0" smtClean="0"/>
          </a:p>
          <a:p>
            <a:pPr marL="0" indent="0">
              <a:buNone/>
            </a:pPr>
            <a:endParaRPr lang="ru-RU" sz="2800" b="1" dirty="0"/>
          </a:p>
          <a:p>
            <a:pPr marL="0" indent="0">
              <a:buNone/>
            </a:pPr>
            <a:r>
              <a:rPr lang="ru-RU" sz="2800" b="1" dirty="0" smtClean="0">
                <a:solidFill>
                  <a:srgbClr val="FF0000"/>
                </a:solidFill>
              </a:rPr>
              <a:t>0 </a:t>
            </a:r>
            <a:r>
              <a:rPr lang="ru-RU" sz="2800" b="1" dirty="0">
                <a:solidFill>
                  <a:srgbClr val="FF0000"/>
                </a:solidFill>
              </a:rPr>
              <a:t>(ноль) баллов </a:t>
            </a:r>
            <a:r>
              <a:rPr lang="ru-RU" sz="2800" b="1" dirty="0"/>
              <a:t>ставится, если тексте имеются 5 и более орфографических И/ ИЛИ пунктуационных ошибок. Отсутствие запятой после всех типов вводных слов считается одной повторяющейся ошибкой. 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Орфография и пунктуация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5075182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32097922"/>
              </p:ext>
            </p:extLst>
          </p:nvPr>
        </p:nvGraphicFramePr>
        <p:xfrm>
          <a:off x="539552" y="1700809"/>
          <a:ext cx="8352928" cy="491132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105456"/>
                <a:gridCol w="3247472"/>
              </a:tblGrid>
              <a:tr h="634979">
                <a:tc>
                  <a:txBody>
                    <a:bodyPr/>
                    <a:lstStyle/>
                    <a:p>
                      <a:r>
                        <a:rPr lang="ru-RU" sz="3200" dirty="0" smtClean="0"/>
                        <a:t>Письменная часть</a:t>
                      </a:r>
                      <a:endParaRPr lang="ru-RU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200" dirty="0" smtClean="0"/>
                        <a:t>Устная часть</a:t>
                      </a:r>
                      <a:endParaRPr lang="ru-RU" sz="3200" dirty="0"/>
                    </a:p>
                  </a:txBody>
                  <a:tcPr/>
                </a:tc>
              </a:tr>
              <a:tr h="116969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800" b="1" i="0" u="none" strike="noStrike" kern="1200" baseline="0" dirty="0" err="1" smtClean="0">
                          <a:solidFill>
                            <a:schemeClr val="tx2"/>
                          </a:solidFill>
                          <a:latin typeface="+mn-lt"/>
                          <a:ea typeface="+mn-ea"/>
                          <a:cs typeface="+mn-cs"/>
                        </a:rPr>
                        <a:t>Аудирование</a:t>
                      </a:r>
                      <a:r>
                        <a:rPr lang="ru-RU" sz="2800" b="1" i="0" u="none" strike="noStrike" kern="1200" baseline="0" dirty="0" smtClean="0">
                          <a:solidFill>
                            <a:schemeClr val="tx2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2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	</a:t>
                      </a:r>
                    </a:p>
                    <a:p>
                      <a:r>
                        <a:rPr lang="ru-RU" sz="32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	</a:t>
                      </a:r>
                    </a:p>
                  </a:txBody>
                  <a:tcPr/>
                </a:tc>
              </a:tr>
              <a:tr h="103461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800" b="1" i="0" u="none" strike="noStrike" kern="1200" baseline="0" dirty="0" smtClean="0">
                          <a:solidFill>
                            <a:schemeClr val="tx2"/>
                          </a:solidFill>
                          <a:latin typeface="+mn-lt"/>
                          <a:ea typeface="+mn-ea"/>
                          <a:cs typeface="+mn-cs"/>
                        </a:rPr>
                        <a:t>Чтение </a:t>
                      </a:r>
                      <a:r>
                        <a:rPr lang="ru-RU" sz="2800" b="1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	</a:t>
                      </a:r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3200" dirty="0"/>
                    </a:p>
                  </a:txBody>
                  <a:tcPr/>
                </a:tc>
              </a:tr>
              <a:tr h="1036018">
                <a:tc>
                  <a:txBody>
                    <a:bodyPr/>
                    <a:lstStyle/>
                    <a:p>
                      <a:r>
                        <a:rPr lang="ru-RU" sz="2800" b="1" i="0" u="none" strike="noStrike" kern="1200" baseline="0" dirty="0" smtClean="0">
                          <a:solidFill>
                            <a:schemeClr val="tx2"/>
                          </a:solidFill>
                          <a:latin typeface="+mn-lt"/>
                          <a:ea typeface="+mn-ea"/>
                          <a:cs typeface="+mn-cs"/>
                        </a:rPr>
                        <a:t>Грамматика и лексика 	</a:t>
                      </a:r>
                    </a:p>
                    <a:p>
                      <a:endParaRPr lang="ru-RU" sz="2800" b="1" i="0" u="none" strike="noStrike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3200" dirty="0"/>
                    </a:p>
                  </a:txBody>
                  <a:tcPr/>
                </a:tc>
              </a:tr>
              <a:tr h="103601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800" b="1" i="0" u="none" strike="noStrike" kern="1200" baseline="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Письмо 	</a:t>
                      </a:r>
                    </a:p>
                    <a:p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32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ЕГЭ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903436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251520" y="1268760"/>
            <a:ext cx="8640959" cy="54006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b="1" dirty="0" smtClean="0">
                <a:solidFill>
                  <a:srgbClr val="FF0000"/>
                </a:solidFill>
              </a:rPr>
              <a:t>все </a:t>
            </a:r>
            <a:r>
              <a:rPr lang="ru-RU" b="1" dirty="0">
                <a:solidFill>
                  <a:srgbClr val="FF0000"/>
                </a:solidFill>
              </a:rPr>
              <a:t>ошибки в написании слова, если они не меняют значение слова</a:t>
            </a:r>
            <a:r>
              <a:rPr lang="ru-RU" b="1" dirty="0"/>
              <a:t>. </a:t>
            </a:r>
            <a:endParaRPr lang="ru-RU" b="1" dirty="0" smtClean="0"/>
          </a:p>
          <a:p>
            <a:pPr marL="0" indent="0">
              <a:buNone/>
            </a:pPr>
            <a:r>
              <a:rPr lang="ru-RU" b="1" dirty="0" smtClean="0"/>
              <a:t>Если </a:t>
            </a:r>
            <a:r>
              <a:rPr lang="ru-RU" b="1" dirty="0"/>
              <a:t>ошибка в написании слова </a:t>
            </a:r>
            <a:r>
              <a:rPr lang="ru-RU" b="1" dirty="0">
                <a:solidFill>
                  <a:srgbClr val="FF0000"/>
                </a:solidFill>
              </a:rPr>
              <a:t>меняет его значение, </a:t>
            </a:r>
            <a:r>
              <a:rPr lang="ru-RU" b="1" dirty="0"/>
              <a:t>то такая ошибка переходит в разряд </a:t>
            </a:r>
            <a:r>
              <a:rPr lang="ru-RU" b="1" dirty="0">
                <a:solidFill>
                  <a:srgbClr val="FF0000"/>
                </a:solidFill>
              </a:rPr>
              <a:t>лексических </a:t>
            </a:r>
            <a:r>
              <a:rPr lang="ru-RU" b="1" dirty="0"/>
              <a:t>(</a:t>
            </a:r>
            <a:r>
              <a:rPr lang="ru-RU" b="1" dirty="0" err="1"/>
              <a:t>think</a:t>
            </a:r>
            <a:r>
              <a:rPr lang="ru-RU" b="1" dirty="0"/>
              <a:t> – </a:t>
            </a:r>
            <a:r>
              <a:rPr lang="ru-RU" b="1" dirty="0" err="1"/>
              <a:t>thing</a:t>
            </a:r>
            <a:r>
              <a:rPr lang="ru-RU" b="1" dirty="0"/>
              <a:t>, </a:t>
            </a:r>
            <a:r>
              <a:rPr lang="ru-RU" b="1" dirty="0" err="1"/>
              <a:t>lose</a:t>
            </a:r>
            <a:r>
              <a:rPr lang="ru-RU" b="1" dirty="0"/>
              <a:t> – </a:t>
            </a:r>
            <a:r>
              <a:rPr lang="ru-RU" b="1" dirty="0" err="1"/>
              <a:t>loose</a:t>
            </a:r>
            <a:r>
              <a:rPr lang="ru-RU" b="1" dirty="0"/>
              <a:t>). </a:t>
            </a:r>
            <a:endParaRPr lang="ru-RU" b="1" dirty="0" smtClean="0"/>
          </a:p>
          <a:p>
            <a:pPr marL="0" indent="0">
              <a:buNone/>
            </a:pPr>
            <a:r>
              <a:rPr lang="ru-RU" b="1" dirty="0" smtClean="0"/>
              <a:t>Если </a:t>
            </a:r>
            <a:r>
              <a:rPr lang="ru-RU" b="1" dirty="0"/>
              <a:t>слово написано правильно, а затем зачеркнуто и дан неправильный вариант либо наоборот, принимается последний, не зачеркнутый вариант. </a:t>
            </a:r>
            <a:endParaRPr lang="ru-RU" b="1" dirty="0" smtClean="0"/>
          </a:p>
          <a:p>
            <a:pPr marL="0" indent="0">
              <a:buNone/>
            </a:pPr>
            <a:r>
              <a:rPr lang="ru-RU" b="1" dirty="0" smtClean="0"/>
              <a:t>Если </a:t>
            </a:r>
            <a:r>
              <a:rPr lang="ru-RU" b="1" dirty="0"/>
              <a:t>слово, повторяющееся в работе несколько раз, один раз написано правильно, а второй (третий и т.п.) – неправильно, </a:t>
            </a:r>
            <a:r>
              <a:rPr lang="ru-RU" b="1" dirty="0">
                <a:solidFill>
                  <a:srgbClr val="FF0000"/>
                </a:solidFill>
              </a:rPr>
              <a:t>это считается ошибкой</a:t>
            </a:r>
            <a:r>
              <a:rPr lang="ru-RU" b="1" dirty="0"/>
              <a:t>. </a:t>
            </a:r>
            <a:endParaRPr lang="ru-RU" b="1" dirty="0" smtClean="0"/>
          </a:p>
          <a:p>
            <a:pPr marL="0" indent="0">
              <a:buNone/>
            </a:pPr>
            <a:r>
              <a:rPr lang="ru-RU" b="1" dirty="0" smtClean="0"/>
              <a:t>Если </a:t>
            </a:r>
            <a:r>
              <a:rPr lang="ru-RU" b="1" dirty="0"/>
              <a:t>слово написано </a:t>
            </a:r>
            <a:r>
              <a:rPr lang="ru-RU" sz="3600" b="1" dirty="0">
                <a:solidFill>
                  <a:srgbClr val="FF0000"/>
                </a:solidFill>
              </a:rPr>
              <a:t>неразборчиво</a:t>
            </a:r>
            <a:r>
              <a:rPr lang="ru-RU" b="1" dirty="0"/>
              <a:t> и какая-то буква либо </a:t>
            </a:r>
            <a:r>
              <a:rPr lang="ru-RU" sz="3600" b="1" dirty="0">
                <a:solidFill>
                  <a:srgbClr val="FF0000"/>
                </a:solidFill>
              </a:rPr>
              <a:t>буквы непонятны</a:t>
            </a:r>
            <a:r>
              <a:rPr lang="ru-RU" b="1" dirty="0"/>
              <a:t>, то это считается </a:t>
            </a:r>
            <a:r>
              <a:rPr lang="ru-RU" b="1" dirty="0">
                <a:solidFill>
                  <a:srgbClr val="FF0000"/>
                </a:solidFill>
              </a:rPr>
              <a:t>ошибкой. 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Орфографические ошибки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293987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872067" y="2060848"/>
            <a:ext cx="7408333" cy="4065315"/>
          </a:xfrm>
        </p:spPr>
        <p:txBody>
          <a:bodyPr>
            <a:normAutofit/>
          </a:bodyPr>
          <a:lstStyle/>
          <a:p>
            <a:pPr>
              <a:buFontTx/>
              <a:buChar char="-"/>
            </a:pPr>
            <a:r>
              <a:rPr lang="ru-RU" sz="2800" b="1" dirty="0" smtClean="0">
                <a:solidFill>
                  <a:srgbClr val="FF0000"/>
                </a:solidFill>
              </a:rPr>
              <a:t>точка, </a:t>
            </a:r>
          </a:p>
          <a:p>
            <a:pPr>
              <a:buFontTx/>
              <a:buChar char="-"/>
            </a:pPr>
            <a:r>
              <a:rPr lang="ru-RU" sz="2800" b="1" dirty="0" smtClean="0"/>
              <a:t>вопросительный </a:t>
            </a:r>
            <a:r>
              <a:rPr lang="ru-RU" sz="2800" b="1" dirty="0"/>
              <a:t>и восклицательный знаки в конце предложения, </a:t>
            </a:r>
            <a:endParaRPr lang="ru-RU" sz="2800" b="1" dirty="0" smtClean="0"/>
          </a:p>
          <a:p>
            <a:pPr>
              <a:buFontTx/>
              <a:buChar char="-"/>
            </a:pPr>
            <a:r>
              <a:rPr lang="ru-RU" sz="2800" b="1" dirty="0" smtClean="0">
                <a:solidFill>
                  <a:srgbClr val="FF0000"/>
                </a:solidFill>
              </a:rPr>
              <a:t>отсутствие </a:t>
            </a:r>
            <a:r>
              <a:rPr lang="ru-RU" sz="2800" b="1" dirty="0">
                <a:solidFill>
                  <a:srgbClr val="FF0000"/>
                </a:solidFill>
              </a:rPr>
              <a:t>запятой после всех типов вводных слов, перечислении, </a:t>
            </a:r>
            <a:endParaRPr lang="ru-RU" sz="2800" b="1" dirty="0" smtClean="0">
              <a:solidFill>
                <a:srgbClr val="FF0000"/>
              </a:solidFill>
            </a:endParaRPr>
          </a:p>
          <a:p>
            <a:pPr>
              <a:buFontTx/>
              <a:buChar char="-"/>
            </a:pPr>
            <a:r>
              <a:rPr lang="ru-RU" sz="2800" b="1" dirty="0" smtClean="0"/>
              <a:t>нарушения </a:t>
            </a:r>
            <a:r>
              <a:rPr lang="ru-RU" sz="2800" b="1" dirty="0"/>
              <a:t>при оформлении прямой речи. 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Пунктуационные ошибки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707206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251520" y="2060848"/>
            <a:ext cx="8892479" cy="4797152"/>
          </a:xfrm>
        </p:spPr>
        <p:txBody>
          <a:bodyPr>
            <a:normAutofit fontScale="92500"/>
          </a:bodyPr>
          <a:lstStyle/>
          <a:p>
            <a:r>
              <a:rPr lang="ru-RU" b="1" dirty="0" smtClean="0"/>
              <a:t>– </a:t>
            </a:r>
            <a:r>
              <a:rPr lang="ru-RU" b="1" dirty="0"/>
              <a:t>при получении экзаменуемым 0 баллов по критерию «Решение коммуникативной задачи» </a:t>
            </a:r>
            <a:r>
              <a:rPr lang="ru-RU" b="1" dirty="0">
                <a:solidFill>
                  <a:srgbClr val="FF0000"/>
                </a:solidFill>
              </a:rPr>
              <a:t>все задание оценивается 0 баллов; </a:t>
            </a:r>
            <a:endParaRPr lang="ru-RU" b="1" dirty="0" smtClean="0">
              <a:solidFill>
                <a:srgbClr val="FF0000"/>
              </a:solidFill>
            </a:endParaRPr>
          </a:p>
          <a:p>
            <a:endParaRPr lang="ru-RU" b="1" dirty="0">
              <a:solidFill>
                <a:srgbClr val="FF0000"/>
              </a:solidFill>
            </a:endParaRPr>
          </a:p>
          <a:p>
            <a:r>
              <a:rPr lang="ru-RU" b="1" dirty="0" smtClean="0"/>
              <a:t>Если </a:t>
            </a:r>
            <a:r>
              <a:rPr lang="ru-RU" b="1" dirty="0"/>
              <a:t>более 30% ответа имеет непродуктивный характер (т.е. текстуально совпадает с опубликованным источником), то выставляется 0 баллов по критерию «Решение коммуникативной задачи», и, соответственно, всё задание оценивается в 0 баллов. </a:t>
            </a:r>
            <a:endParaRPr lang="ru-RU" b="1" dirty="0" smtClean="0"/>
          </a:p>
          <a:p>
            <a:r>
              <a:rPr lang="ru-RU" b="1" dirty="0" smtClean="0"/>
              <a:t>Текстуальным </a:t>
            </a:r>
            <a:r>
              <a:rPr lang="ru-RU" b="1" dirty="0"/>
              <a:t>совпадением считается дословное совпадение отрезка письменной речи длиной 10 слов и более. Выявленные текстуальные совпадения суммируются, и при превышении ими 30% от общего числа слов в ответе, работа оценивается в 0 баллов. (см. Приложение 6 в конце пособия, оно же Приложение 6 в демоверсии); </a:t>
            </a:r>
            <a:endParaRPr lang="ru-RU" b="1" dirty="0" smtClean="0"/>
          </a:p>
          <a:p>
            <a:endParaRPr lang="ru-RU" b="1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Особенности оценивания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19299787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251520" y="1556792"/>
            <a:ext cx="8712967" cy="4569371"/>
          </a:xfrm>
        </p:spPr>
        <p:txBody>
          <a:bodyPr>
            <a:normAutofit/>
          </a:bodyPr>
          <a:lstStyle/>
          <a:p>
            <a:r>
              <a:rPr lang="ru-RU" b="1" dirty="0" smtClean="0">
                <a:solidFill>
                  <a:srgbClr val="FF0000"/>
                </a:solidFill>
              </a:rPr>
              <a:t>изменение </a:t>
            </a:r>
            <a:r>
              <a:rPr lang="ru-RU" b="1" dirty="0">
                <a:solidFill>
                  <a:srgbClr val="FF0000"/>
                </a:solidFill>
              </a:rPr>
              <a:t>утверждения (предлагаемая тема) с помощью синонимов, антонимов, толкования или изменения грамматической структуры предложения, при этом смысл утверждения не должен меняться</a:t>
            </a:r>
            <a:r>
              <a:rPr lang="ru-RU" b="1" dirty="0"/>
              <a:t>. </a:t>
            </a:r>
            <a:endParaRPr lang="ru-RU" b="1" dirty="0" smtClean="0"/>
          </a:p>
          <a:p>
            <a:r>
              <a:rPr lang="ru-RU" b="1" dirty="0" smtClean="0"/>
              <a:t>Замена </a:t>
            </a:r>
            <a:r>
              <a:rPr lang="ru-RU" b="1" dirty="0"/>
              <a:t>одного слова: существительного на местоимение, </a:t>
            </a:r>
            <a:r>
              <a:rPr lang="ru-RU" b="1" i="1" dirty="0" err="1"/>
              <a:t>travel</a:t>
            </a:r>
            <a:r>
              <a:rPr lang="ru-RU" b="1" i="1" dirty="0"/>
              <a:t> </a:t>
            </a:r>
            <a:r>
              <a:rPr lang="ru-RU" b="1" dirty="0"/>
              <a:t>на </a:t>
            </a:r>
            <a:r>
              <a:rPr lang="ru-RU" b="1" i="1" dirty="0" err="1"/>
              <a:t>it</a:t>
            </a:r>
            <a:r>
              <a:rPr lang="ru-RU" b="1" dirty="0"/>
              <a:t>, </a:t>
            </a:r>
            <a:r>
              <a:rPr lang="ru-RU" b="1" i="1" dirty="0" err="1"/>
              <a:t>one</a:t>
            </a:r>
            <a:r>
              <a:rPr lang="ru-RU" b="1" i="1" dirty="0"/>
              <a:t> </a:t>
            </a:r>
            <a:r>
              <a:rPr lang="ru-RU" b="1" dirty="0"/>
              <a:t>на </a:t>
            </a:r>
            <a:r>
              <a:rPr lang="ru-RU" b="1" i="1" dirty="0"/>
              <a:t>a </a:t>
            </a:r>
            <a:r>
              <a:rPr lang="ru-RU" b="1" i="1" dirty="0" err="1"/>
              <a:t>person</a:t>
            </a:r>
            <a:r>
              <a:rPr lang="ru-RU" b="1" i="1" dirty="0"/>
              <a:t> </a:t>
            </a:r>
            <a:r>
              <a:rPr lang="ru-RU" b="1" dirty="0">
                <a:solidFill>
                  <a:srgbClr val="FF0000"/>
                </a:solidFill>
              </a:rPr>
              <a:t>не является </a:t>
            </a:r>
            <a:r>
              <a:rPr lang="ru-RU" b="1" dirty="0"/>
              <a:t>перефразированием. </a:t>
            </a:r>
            <a:endParaRPr lang="ru-RU" b="1" dirty="0" smtClean="0"/>
          </a:p>
          <a:p>
            <a:endParaRPr lang="ru-RU" b="1" dirty="0"/>
          </a:p>
          <a:p>
            <a:r>
              <a:rPr lang="ru-RU" b="1" dirty="0" smtClean="0"/>
              <a:t>Необходима </a:t>
            </a:r>
            <a:r>
              <a:rPr lang="ru-RU" b="1" dirty="0"/>
              <a:t>замена </a:t>
            </a:r>
            <a:r>
              <a:rPr lang="ru-RU" b="1" dirty="0">
                <a:solidFill>
                  <a:srgbClr val="FF0000"/>
                </a:solidFill>
              </a:rPr>
              <a:t>хотя бы 2 слов </a:t>
            </a:r>
            <a:r>
              <a:rPr lang="ru-RU" b="1" dirty="0"/>
              <a:t>либо замена </a:t>
            </a:r>
            <a:r>
              <a:rPr lang="ru-RU" b="1" dirty="0">
                <a:solidFill>
                  <a:srgbClr val="FF0000"/>
                </a:solidFill>
              </a:rPr>
              <a:t>грамматической конструкции</a:t>
            </a:r>
            <a:r>
              <a:rPr lang="ru-RU" b="1" dirty="0"/>
              <a:t>. </a:t>
            </a:r>
            <a:endParaRPr lang="ru-RU" b="1" dirty="0" smtClean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Перефразирование  темы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24547475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323528" y="1700808"/>
            <a:ext cx="8640959" cy="5157192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b="1" dirty="0" smtClean="0"/>
              <a:t>Будут приняты:</a:t>
            </a:r>
          </a:p>
          <a:p>
            <a:pPr marL="0" indent="0">
              <a:buNone/>
            </a:pPr>
            <a:r>
              <a:rPr lang="ru-RU" b="1" dirty="0" smtClean="0"/>
              <a:t> </a:t>
            </a:r>
            <a:r>
              <a:rPr lang="ru-RU" b="1" dirty="0"/>
              <a:t>1.”</a:t>
            </a:r>
            <a:r>
              <a:rPr lang="ru-RU" b="1" i="1" dirty="0"/>
              <a:t>The </a:t>
            </a:r>
            <a:r>
              <a:rPr lang="ru-RU" b="1" i="1" dirty="0" err="1"/>
              <a:t>question</a:t>
            </a:r>
            <a:r>
              <a:rPr lang="ru-RU" b="1" i="1" dirty="0"/>
              <a:t> </a:t>
            </a:r>
            <a:r>
              <a:rPr lang="ru-RU" b="1" i="1" dirty="0" err="1"/>
              <a:t>whether</a:t>
            </a:r>
            <a:r>
              <a:rPr lang="ru-RU" b="1" i="1" dirty="0"/>
              <a:t> </a:t>
            </a:r>
            <a:r>
              <a:rPr lang="ru-RU" b="1" i="1" dirty="0" err="1"/>
              <a:t>friendship</a:t>
            </a:r>
            <a:r>
              <a:rPr lang="ru-RU" b="1" i="1" dirty="0"/>
              <a:t> </a:t>
            </a:r>
            <a:r>
              <a:rPr lang="ru-RU" b="1" i="1" dirty="0" err="1"/>
              <a:t>is</a:t>
            </a:r>
            <a:r>
              <a:rPr lang="ru-RU" b="1" i="1" dirty="0"/>
              <a:t> </a:t>
            </a:r>
            <a:r>
              <a:rPr lang="ru-RU" b="1" i="1" dirty="0" err="1"/>
              <a:t>the</a:t>
            </a:r>
            <a:r>
              <a:rPr lang="ru-RU" b="1" i="1" dirty="0"/>
              <a:t> </a:t>
            </a:r>
            <a:r>
              <a:rPr lang="ru-RU" b="1" i="1" dirty="0" err="1"/>
              <a:t>most</a:t>
            </a:r>
            <a:r>
              <a:rPr lang="ru-RU" b="1" i="1" dirty="0"/>
              <a:t> </a:t>
            </a:r>
            <a:r>
              <a:rPr lang="ru-RU" b="1" i="1" dirty="0" err="1"/>
              <a:t>valuable</a:t>
            </a:r>
            <a:r>
              <a:rPr lang="ru-RU" b="1" i="1" dirty="0"/>
              <a:t> </a:t>
            </a:r>
            <a:r>
              <a:rPr lang="ru-RU" b="1" i="1" dirty="0" err="1"/>
              <a:t>present</a:t>
            </a:r>
            <a:r>
              <a:rPr lang="ru-RU" b="1" i="1" dirty="0"/>
              <a:t> </a:t>
            </a:r>
            <a:r>
              <a:rPr lang="ru-RU" b="1" i="1" dirty="0" err="1"/>
              <a:t>one</a:t>
            </a:r>
            <a:r>
              <a:rPr lang="ru-RU" b="1" i="1" dirty="0"/>
              <a:t> </a:t>
            </a:r>
            <a:r>
              <a:rPr lang="ru-RU" b="1" i="1" dirty="0" err="1"/>
              <a:t>gets</a:t>
            </a:r>
            <a:r>
              <a:rPr lang="ru-RU" b="1" i="1" dirty="0"/>
              <a:t> </a:t>
            </a:r>
            <a:r>
              <a:rPr lang="ru-RU" b="1" i="1" dirty="0" err="1"/>
              <a:t>in</a:t>
            </a:r>
            <a:r>
              <a:rPr lang="ru-RU" b="1" i="1" dirty="0"/>
              <a:t> </a:t>
            </a:r>
            <a:r>
              <a:rPr lang="ru-RU" b="1" i="1" dirty="0" err="1"/>
              <a:t>life</a:t>
            </a:r>
            <a:r>
              <a:rPr lang="ru-RU" b="1" i="1" dirty="0"/>
              <a:t> </a:t>
            </a:r>
            <a:r>
              <a:rPr lang="ru-RU" b="1" i="1" dirty="0" err="1"/>
              <a:t>is</a:t>
            </a:r>
            <a:r>
              <a:rPr lang="ru-RU" b="1" i="1" dirty="0"/>
              <a:t> </a:t>
            </a:r>
            <a:r>
              <a:rPr lang="ru-RU" b="1" i="1" dirty="0" err="1"/>
              <a:t>highly</a:t>
            </a:r>
            <a:r>
              <a:rPr lang="ru-RU" b="1" i="1" dirty="0"/>
              <a:t> </a:t>
            </a:r>
            <a:r>
              <a:rPr lang="ru-RU" b="1" i="1" dirty="0" err="1"/>
              <a:t>debatable</a:t>
            </a:r>
            <a:r>
              <a:rPr lang="ru-RU" b="1" i="1" dirty="0"/>
              <a:t>”</a:t>
            </a:r>
            <a:r>
              <a:rPr lang="ru-RU" b="1" dirty="0"/>
              <a:t>(введены синонимы, заменена грамматическая конструкция). </a:t>
            </a:r>
            <a:endParaRPr lang="ru-RU" b="1" dirty="0" smtClean="0"/>
          </a:p>
          <a:p>
            <a:pPr marL="0" indent="0">
              <a:buNone/>
            </a:pPr>
            <a:r>
              <a:rPr lang="ru-RU" b="1" dirty="0" smtClean="0"/>
              <a:t>2</a:t>
            </a:r>
            <a:r>
              <a:rPr lang="ru-RU" b="1" dirty="0"/>
              <a:t>. </a:t>
            </a:r>
            <a:r>
              <a:rPr lang="ru-RU" b="1" i="1" dirty="0"/>
              <a:t>“</a:t>
            </a:r>
            <a:r>
              <a:rPr lang="ru-RU" b="1" i="1" dirty="0" err="1"/>
              <a:t>Friendship</a:t>
            </a:r>
            <a:r>
              <a:rPr lang="ru-RU" b="1" i="1" dirty="0"/>
              <a:t> </a:t>
            </a:r>
            <a:r>
              <a:rPr lang="ru-RU" b="1" i="1" dirty="0" err="1"/>
              <a:t>is</a:t>
            </a:r>
            <a:r>
              <a:rPr lang="ru-RU" b="1" i="1" dirty="0"/>
              <a:t> </a:t>
            </a:r>
            <a:r>
              <a:rPr lang="ru-RU" b="1" i="1" dirty="0" err="1"/>
              <a:t>believed</a:t>
            </a:r>
            <a:r>
              <a:rPr lang="ru-RU" b="1" i="1" dirty="0"/>
              <a:t> </a:t>
            </a:r>
            <a:r>
              <a:rPr lang="ru-RU" b="1" i="1" dirty="0" err="1"/>
              <a:t>to</a:t>
            </a:r>
            <a:r>
              <a:rPr lang="ru-RU" b="1" i="1" dirty="0"/>
              <a:t> </a:t>
            </a:r>
            <a:r>
              <a:rPr lang="ru-RU" b="1" i="1" dirty="0" err="1"/>
              <a:t>be</a:t>
            </a:r>
            <a:r>
              <a:rPr lang="ru-RU" b="1" i="1" dirty="0"/>
              <a:t> </a:t>
            </a:r>
            <a:r>
              <a:rPr lang="ru-RU" b="1" i="1" dirty="0" err="1"/>
              <a:t>the</a:t>
            </a:r>
            <a:r>
              <a:rPr lang="ru-RU" b="1" i="1" dirty="0"/>
              <a:t> </a:t>
            </a:r>
            <a:r>
              <a:rPr lang="ru-RU" b="1" i="1" dirty="0" err="1"/>
              <a:t>greatest</a:t>
            </a:r>
            <a:r>
              <a:rPr lang="ru-RU" b="1" i="1" dirty="0"/>
              <a:t> </a:t>
            </a:r>
            <a:r>
              <a:rPr lang="ru-RU" b="1" i="1" dirty="0" err="1"/>
              <a:t>gift</a:t>
            </a:r>
            <a:r>
              <a:rPr lang="ru-RU" b="1" i="1" dirty="0"/>
              <a:t> </a:t>
            </a:r>
            <a:r>
              <a:rPr lang="ru-RU" b="1" i="1" dirty="0" err="1"/>
              <a:t>in</a:t>
            </a:r>
            <a:r>
              <a:rPr lang="ru-RU" b="1" i="1" dirty="0"/>
              <a:t> </a:t>
            </a:r>
            <a:r>
              <a:rPr lang="ru-RU" b="1" i="1" dirty="0" err="1"/>
              <a:t>life</a:t>
            </a:r>
            <a:r>
              <a:rPr lang="ru-RU" b="1" i="1" dirty="0"/>
              <a:t>” </a:t>
            </a:r>
            <a:r>
              <a:rPr lang="ru-RU" b="1" dirty="0"/>
              <a:t>(введена грамматическая конструкция «Сложное подлежащее»). </a:t>
            </a:r>
            <a:endParaRPr lang="ru-RU" b="1" dirty="0" smtClean="0"/>
          </a:p>
          <a:p>
            <a:pPr marL="0" indent="0">
              <a:buNone/>
            </a:pPr>
            <a:endParaRPr lang="ru-RU" b="1" dirty="0"/>
          </a:p>
          <a:p>
            <a:pPr marL="0" indent="0">
              <a:buNone/>
            </a:pPr>
            <a:r>
              <a:rPr lang="ru-RU" b="1" dirty="0" smtClean="0"/>
              <a:t>Перифраз</a:t>
            </a:r>
            <a:r>
              <a:rPr lang="ru-RU" b="1" dirty="0"/>
              <a:t>: “</a:t>
            </a:r>
            <a:r>
              <a:rPr lang="ru-RU" b="1" i="1" dirty="0" err="1"/>
              <a:t>Friendship</a:t>
            </a:r>
            <a:r>
              <a:rPr lang="ru-RU" b="1" i="1" dirty="0"/>
              <a:t> </a:t>
            </a:r>
            <a:r>
              <a:rPr lang="ru-RU" b="1" i="1" dirty="0" err="1"/>
              <a:t>is</a:t>
            </a:r>
            <a:r>
              <a:rPr lang="ru-RU" b="1" i="1" dirty="0"/>
              <a:t> </a:t>
            </a:r>
            <a:r>
              <a:rPr lang="ru-RU" b="1" i="1" dirty="0" err="1"/>
              <a:t>the</a:t>
            </a:r>
            <a:r>
              <a:rPr lang="ru-RU" b="1" i="1" dirty="0"/>
              <a:t> </a:t>
            </a:r>
            <a:r>
              <a:rPr lang="ru-RU" b="1" i="1" dirty="0" err="1"/>
              <a:t>greatest</a:t>
            </a:r>
            <a:r>
              <a:rPr lang="ru-RU" b="1" i="1" dirty="0"/>
              <a:t> </a:t>
            </a:r>
            <a:r>
              <a:rPr lang="ru-RU" b="1" i="1" dirty="0" err="1">
                <a:solidFill>
                  <a:srgbClr val="FF0000"/>
                </a:solidFill>
              </a:rPr>
              <a:t>present</a:t>
            </a:r>
            <a:r>
              <a:rPr lang="ru-RU" b="1" i="1" dirty="0"/>
              <a:t> </a:t>
            </a:r>
            <a:r>
              <a:rPr lang="ru-RU" b="1" i="1" dirty="0" err="1"/>
              <a:t>of</a:t>
            </a:r>
            <a:r>
              <a:rPr lang="ru-RU" b="1" i="1" dirty="0"/>
              <a:t> </a:t>
            </a:r>
            <a:r>
              <a:rPr lang="ru-RU" b="1" i="1" dirty="0" err="1"/>
              <a:t>life</a:t>
            </a:r>
            <a:r>
              <a:rPr lang="ru-RU" b="1" i="1" dirty="0"/>
              <a:t>” </a:t>
            </a:r>
            <a:r>
              <a:rPr lang="ru-RU" b="1" dirty="0">
                <a:solidFill>
                  <a:srgbClr val="FF0000"/>
                </a:solidFill>
              </a:rPr>
              <a:t>не будет засчитана,</a:t>
            </a:r>
            <a:r>
              <a:rPr lang="ru-RU" b="1" dirty="0"/>
              <a:t> так как изменено </a:t>
            </a:r>
            <a:r>
              <a:rPr lang="ru-RU" b="1" dirty="0">
                <a:solidFill>
                  <a:srgbClr val="FF0000"/>
                </a:solidFill>
              </a:rPr>
              <a:t>одно</a:t>
            </a:r>
            <a:r>
              <a:rPr lang="ru-RU" b="1" dirty="0"/>
              <a:t> слово. </a:t>
            </a:r>
            <a:endParaRPr lang="ru-RU" b="1" dirty="0" smtClean="0"/>
          </a:p>
          <a:p>
            <a:pPr marL="0" indent="0">
              <a:buNone/>
            </a:pPr>
            <a:r>
              <a:rPr lang="ru-RU" b="1" dirty="0" smtClean="0"/>
              <a:t>Формулировка</a:t>
            </a:r>
            <a:r>
              <a:rPr lang="ru-RU" b="1" dirty="0"/>
              <a:t>: </a:t>
            </a:r>
            <a:r>
              <a:rPr lang="ru-RU" b="1" i="1" dirty="0"/>
              <a:t>“</a:t>
            </a:r>
            <a:r>
              <a:rPr lang="ru-RU" b="1" i="1" dirty="0" err="1"/>
              <a:t>Many</a:t>
            </a:r>
            <a:r>
              <a:rPr lang="ru-RU" b="1" i="1" dirty="0"/>
              <a:t> </a:t>
            </a:r>
            <a:r>
              <a:rPr lang="ru-RU" b="1" i="1" dirty="0" err="1"/>
              <a:t>people</a:t>
            </a:r>
            <a:r>
              <a:rPr lang="ru-RU" b="1" i="1" dirty="0"/>
              <a:t> </a:t>
            </a:r>
            <a:r>
              <a:rPr lang="ru-RU" b="1" i="1" dirty="0" err="1"/>
              <a:t>think</a:t>
            </a:r>
            <a:r>
              <a:rPr lang="ru-RU" b="1" i="1" dirty="0"/>
              <a:t> </a:t>
            </a:r>
            <a:r>
              <a:rPr lang="ru-RU" b="1" i="1" dirty="0" err="1"/>
              <a:t>that</a:t>
            </a:r>
            <a:r>
              <a:rPr lang="ru-RU" b="1" i="1" dirty="0">
                <a:solidFill>
                  <a:srgbClr val="FF0000"/>
                </a:solidFill>
              </a:rPr>
              <a:t> </a:t>
            </a:r>
            <a:r>
              <a:rPr lang="ru-RU" b="1" i="1" dirty="0" err="1">
                <a:solidFill>
                  <a:srgbClr val="FF0000"/>
                </a:solidFill>
              </a:rPr>
              <a:t>friendship</a:t>
            </a:r>
            <a:r>
              <a:rPr lang="ru-RU" b="1" i="1" dirty="0">
                <a:solidFill>
                  <a:srgbClr val="FF0000"/>
                </a:solidFill>
              </a:rPr>
              <a:t> </a:t>
            </a:r>
            <a:r>
              <a:rPr lang="ru-RU" b="1" i="1" dirty="0" err="1">
                <a:solidFill>
                  <a:srgbClr val="FF0000"/>
                </a:solidFill>
              </a:rPr>
              <a:t>is</a:t>
            </a:r>
            <a:r>
              <a:rPr lang="ru-RU" b="1" i="1" dirty="0">
                <a:solidFill>
                  <a:srgbClr val="FF0000"/>
                </a:solidFill>
              </a:rPr>
              <a:t> </a:t>
            </a:r>
            <a:r>
              <a:rPr lang="ru-RU" b="1" i="1" dirty="0" err="1">
                <a:solidFill>
                  <a:srgbClr val="FF0000"/>
                </a:solidFill>
              </a:rPr>
              <a:t>the</a:t>
            </a:r>
            <a:r>
              <a:rPr lang="ru-RU" b="1" i="1" dirty="0">
                <a:solidFill>
                  <a:srgbClr val="FF0000"/>
                </a:solidFill>
              </a:rPr>
              <a:t> </a:t>
            </a:r>
            <a:r>
              <a:rPr lang="ru-RU" b="1" i="1" dirty="0" err="1">
                <a:solidFill>
                  <a:srgbClr val="FF0000"/>
                </a:solidFill>
              </a:rPr>
              <a:t>greatest</a:t>
            </a:r>
            <a:r>
              <a:rPr lang="ru-RU" b="1" i="1" dirty="0">
                <a:solidFill>
                  <a:srgbClr val="FF0000"/>
                </a:solidFill>
              </a:rPr>
              <a:t> </a:t>
            </a:r>
            <a:r>
              <a:rPr lang="ru-RU" b="1" i="1" dirty="0" err="1">
                <a:solidFill>
                  <a:srgbClr val="FF0000"/>
                </a:solidFill>
              </a:rPr>
              <a:t>gift</a:t>
            </a:r>
            <a:r>
              <a:rPr lang="ru-RU" b="1" i="1" dirty="0">
                <a:solidFill>
                  <a:srgbClr val="FF0000"/>
                </a:solidFill>
              </a:rPr>
              <a:t> </a:t>
            </a:r>
            <a:r>
              <a:rPr lang="ru-RU" b="1" i="1" dirty="0" err="1">
                <a:solidFill>
                  <a:srgbClr val="FF0000"/>
                </a:solidFill>
              </a:rPr>
              <a:t>of</a:t>
            </a:r>
            <a:r>
              <a:rPr lang="ru-RU" b="1" i="1" dirty="0">
                <a:solidFill>
                  <a:srgbClr val="FF0000"/>
                </a:solidFill>
              </a:rPr>
              <a:t> </a:t>
            </a:r>
            <a:r>
              <a:rPr lang="ru-RU" b="1" i="1" dirty="0" err="1">
                <a:solidFill>
                  <a:srgbClr val="FF0000"/>
                </a:solidFill>
              </a:rPr>
              <a:t>life</a:t>
            </a:r>
            <a:r>
              <a:rPr lang="ru-RU" b="1" dirty="0"/>
              <a:t>” также не будет засчитана, так как здесь налицо дополнение к утверждению, а сама </a:t>
            </a:r>
            <a:r>
              <a:rPr lang="ru-RU" b="1" dirty="0">
                <a:solidFill>
                  <a:srgbClr val="FF0000"/>
                </a:solidFill>
              </a:rPr>
              <a:t>формулировка утверждения не изменена. 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/>
              <a:t>“</a:t>
            </a:r>
            <a:r>
              <a:rPr lang="ru-RU" b="1" i="1" dirty="0" err="1"/>
              <a:t>Friendship</a:t>
            </a:r>
            <a:r>
              <a:rPr lang="ru-RU" b="1" i="1" dirty="0"/>
              <a:t> </a:t>
            </a:r>
            <a:r>
              <a:rPr lang="ru-RU" b="1" i="1" dirty="0" err="1"/>
              <a:t>is</a:t>
            </a:r>
            <a:r>
              <a:rPr lang="ru-RU" b="1" i="1" dirty="0"/>
              <a:t> </a:t>
            </a:r>
            <a:r>
              <a:rPr lang="ru-RU" b="1" i="1" dirty="0" err="1"/>
              <a:t>the</a:t>
            </a:r>
            <a:r>
              <a:rPr lang="ru-RU" b="1" i="1" dirty="0"/>
              <a:t> </a:t>
            </a:r>
            <a:r>
              <a:rPr lang="ru-RU" b="1" i="1" dirty="0" err="1"/>
              <a:t>greatest</a:t>
            </a:r>
            <a:r>
              <a:rPr lang="ru-RU" b="1" i="1" dirty="0"/>
              <a:t> </a:t>
            </a:r>
            <a:r>
              <a:rPr lang="ru-RU" b="1" i="1" dirty="0" err="1"/>
              <a:t>gift</a:t>
            </a:r>
            <a:r>
              <a:rPr lang="ru-RU" b="1" i="1" dirty="0"/>
              <a:t> </a:t>
            </a:r>
            <a:r>
              <a:rPr lang="ru-RU" b="1" i="1" dirty="0" err="1"/>
              <a:t>of</a:t>
            </a:r>
            <a:r>
              <a:rPr lang="ru-RU" b="1" i="1" dirty="0"/>
              <a:t> </a:t>
            </a:r>
            <a:r>
              <a:rPr lang="ru-RU" b="1" i="1" dirty="0" err="1"/>
              <a:t>life</a:t>
            </a:r>
            <a:r>
              <a:rPr lang="ru-RU" b="1" dirty="0"/>
              <a:t>”.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735653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872067" y="2996952"/>
            <a:ext cx="7408333" cy="3129211"/>
          </a:xfrm>
        </p:spPr>
        <p:txBody>
          <a:bodyPr/>
          <a:lstStyle/>
          <a:p>
            <a:r>
              <a:rPr lang="ru-RU" b="1" dirty="0"/>
              <a:t>Ответ. </a:t>
            </a:r>
            <a:r>
              <a:rPr lang="ru-RU" dirty="0"/>
              <a:t>Нет, не считается. Перифраз темы требуется только во введении.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251520" y="338328"/>
            <a:ext cx="8435280" cy="2154568"/>
          </a:xfrm>
        </p:spPr>
        <p:txBody>
          <a:bodyPr>
            <a:normAutofit fontScale="90000"/>
          </a:bodyPr>
          <a:lstStyle/>
          <a:p>
            <a:r>
              <a:rPr lang="ru-RU" sz="4000" b="1" dirty="0"/>
              <a:t>Вопрос по РКЗ. </a:t>
            </a:r>
            <a:r>
              <a:rPr lang="ru-RU" sz="4000" dirty="0"/>
              <a:t>Считается ли ошибкой, если перифраз есть только во введении? 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217687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395536" y="1844824"/>
            <a:ext cx="8496943" cy="428133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b="1" dirty="0" smtClean="0"/>
              <a:t> Сделать </a:t>
            </a:r>
            <a:r>
              <a:rPr lang="ru-RU" b="1" dirty="0"/>
              <a:t>это можно </a:t>
            </a:r>
            <a:r>
              <a:rPr lang="ru-RU" b="1" dirty="0">
                <a:solidFill>
                  <a:srgbClr val="FF0000"/>
                </a:solidFill>
              </a:rPr>
              <a:t>развернуто, давая 2 точки </a:t>
            </a:r>
            <a:r>
              <a:rPr lang="ru-RU" b="1" dirty="0"/>
              <a:t>зрения с помощью </a:t>
            </a:r>
            <a:r>
              <a:rPr lang="ru-RU" b="1" dirty="0">
                <a:solidFill>
                  <a:srgbClr val="FF0000"/>
                </a:solidFill>
              </a:rPr>
              <a:t>‘</a:t>
            </a:r>
            <a:r>
              <a:rPr lang="ru-RU" b="1" dirty="0" err="1">
                <a:solidFill>
                  <a:srgbClr val="FF0000"/>
                </a:solidFill>
              </a:rPr>
              <a:t>while</a:t>
            </a:r>
            <a:r>
              <a:rPr lang="ru-RU" b="1" dirty="0"/>
              <a:t>’, или свернуто: “</a:t>
            </a:r>
            <a:r>
              <a:rPr lang="ru-RU" b="1" dirty="0" err="1"/>
              <a:t>Others</a:t>
            </a:r>
            <a:r>
              <a:rPr lang="ru-RU" b="1" dirty="0"/>
              <a:t> </a:t>
            </a:r>
            <a:r>
              <a:rPr lang="ru-RU" b="1" dirty="0" err="1"/>
              <a:t>disagree</a:t>
            </a:r>
            <a:r>
              <a:rPr lang="ru-RU" b="1" dirty="0"/>
              <a:t> </a:t>
            </a:r>
            <a:r>
              <a:rPr lang="ru-RU" b="1" dirty="0" err="1"/>
              <a:t>with</a:t>
            </a:r>
            <a:r>
              <a:rPr lang="ru-RU" b="1" dirty="0"/>
              <a:t> </a:t>
            </a:r>
            <a:r>
              <a:rPr lang="ru-RU" b="1" dirty="0" err="1"/>
              <a:t>this</a:t>
            </a:r>
            <a:r>
              <a:rPr lang="ru-RU" b="1" dirty="0"/>
              <a:t> </a:t>
            </a:r>
            <a:r>
              <a:rPr lang="ru-RU" b="1" dirty="0" err="1"/>
              <a:t>point</a:t>
            </a:r>
            <a:r>
              <a:rPr lang="ru-RU" b="1" dirty="0"/>
              <a:t> </a:t>
            </a:r>
            <a:r>
              <a:rPr lang="ru-RU" b="1" dirty="0" err="1"/>
              <a:t>of</a:t>
            </a:r>
            <a:r>
              <a:rPr lang="ru-RU" b="1" dirty="0"/>
              <a:t> </a:t>
            </a:r>
            <a:r>
              <a:rPr lang="ru-RU" b="1" dirty="0" err="1"/>
              <a:t>view</a:t>
            </a:r>
            <a:r>
              <a:rPr lang="ru-RU" b="1" dirty="0" smtClean="0"/>
              <a:t>.”</a:t>
            </a:r>
          </a:p>
          <a:p>
            <a:pPr marL="0" indent="0">
              <a:buNone/>
            </a:pPr>
            <a:r>
              <a:rPr lang="ru-RU" b="1" dirty="0" smtClean="0"/>
              <a:t> </a:t>
            </a:r>
            <a:r>
              <a:rPr lang="ru-RU" b="1" dirty="0"/>
              <a:t>Также можно не формулировать 2 точки зрения, но контекст (описание проблемы) должен показать, что вопрос дискуссионный и есть разные точки зрения (без формулировки в этой части высказывания противоположной точки зрения. </a:t>
            </a:r>
            <a:endParaRPr lang="ru-RU" b="1" dirty="0" smtClean="0"/>
          </a:p>
          <a:p>
            <a:pPr marL="0" indent="0">
              <a:buNone/>
            </a:pPr>
            <a:r>
              <a:rPr lang="ru-RU" b="1" dirty="0" smtClean="0"/>
              <a:t>Возможно </a:t>
            </a:r>
            <a:r>
              <a:rPr lang="ru-RU" b="1" dirty="0"/>
              <a:t>добавление к первой точке зрения, например, при помощи слов, показывающих дискуссионность проблемы </a:t>
            </a:r>
            <a:r>
              <a:rPr lang="ru-RU" b="1" dirty="0">
                <a:solidFill>
                  <a:srgbClr val="FF0000"/>
                </a:solidFill>
              </a:rPr>
              <a:t>‘</a:t>
            </a:r>
            <a:r>
              <a:rPr lang="ru-RU" b="1" dirty="0" err="1">
                <a:solidFill>
                  <a:srgbClr val="FF0000"/>
                </a:solidFill>
              </a:rPr>
              <a:t>controversial</a:t>
            </a:r>
            <a:r>
              <a:rPr lang="ru-RU" b="1" dirty="0">
                <a:solidFill>
                  <a:srgbClr val="FF0000"/>
                </a:solidFill>
              </a:rPr>
              <a:t>/ </a:t>
            </a:r>
            <a:r>
              <a:rPr lang="ru-RU" b="1" dirty="0" err="1">
                <a:solidFill>
                  <a:srgbClr val="FF0000"/>
                </a:solidFill>
              </a:rPr>
              <a:t>disputable</a:t>
            </a:r>
            <a:r>
              <a:rPr lang="ru-RU" b="1" dirty="0">
                <a:solidFill>
                  <a:srgbClr val="FF0000"/>
                </a:solidFill>
              </a:rPr>
              <a:t>’, т.п.) 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67544" y="548680"/>
            <a:ext cx="8229600" cy="1296144"/>
          </a:xfrm>
        </p:spPr>
        <p:txBody>
          <a:bodyPr>
            <a:normAutofit fontScale="90000"/>
          </a:bodyPr>
          <a:lstStyle/>
          <a:p>
            <a:r>
              <a:rPr lang="ru-RU" sz="3600" dirty="0"/>
              <a:t>В каких случаях можно считать, что вступление отражает дискуссионный характер проблемы? 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538561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251520" y="1340768"/>
            <a:ext cx="8640959" cy="5184576"/>
          </a:xfrm>
        </p:spPr>
        <p:txBody>
          <a:bodyPr>
            <a:normAutofit fontScale="92500" lnSpcReduction="20000"/>
          </a:bodyPr>
          <a:lstStyle/>
          <a:p>
            <a:r>
              <a:rPr lang="en-GB" dirty="0" smtClean="0">
                <a:hlinkClick r:id="rId2"/>
              </a:rPr>
              <a:t>https://fipi.ru/ege/dlya-predmetnyh-komissiy-subektov-rf#!/tab/173729394-11</a:t>
            </a:r>
            <a:r>
              <a:rPr lang="ru-RU" dirty="0" smtClean="0"/>
              <a:t>  </a:t>
            </a:r>
          </a:p>
          <a:p>
            <a:r>
              <a:rPr lang="ru-RU" u="sng" dirty="0" smtClean="0">
                <a:hlinkClick r:id="rId3"/>
              </a:rPr>
              <a:t>https://youtu.be/e0UJTTE9ygo</a:t>
            </a:r>
            <a:r>
              <a:rPr lang="ru-RU" dirty="0" smtClean="0"/>
              <a:t>  - «На все 100» - онлайн-консультация по подготовке к ЕГЭ по иностранным языкам</a:t>
            </a:r>
          </a:p>
          <a:p>
            <a:r>
              <a:rPr lang="ru-RU" u="sng" dirty="0" smtClean="0">
                <a:hlinkClick r:id="rId4"/>
              </a:rPr>
              <a:t>https://www.youtube.com/watch?v=Wu4mvvkN2OU&amp;feature=youtu.be</a:t>
            </a:r>
            <a:r>
              <a:rPr lang="ru-RU" dirty="0" smtClean="0"/>
              <a:t>  - А.В. Мишин Онлайн-урок, 10 и 11 классы. ЕГЭ-2020 по английскому языку: пишем эссе (задание 40) </a:t>
            </a:r>
          </a:p>
          <a:p>
            <a:r>
              <a:rPr lang="ru-RU" u="sng" dirty="0" smtClean="0">
                <a:hlinkClick r:id="rId5"/>
              </a:rPr>
              <a:t>https://www.youtube.com/watch?v=dcCshPm_K0U&amp;feature=youtu.be</a:t>
            </a:r>
            <a:r>
              <a:rPr lang="ru-RU" dirty="0" smtClean="0"/>
              <a:t> - Задание 40. Анализ работ учащихся: типичные ошибки и пути решения проблем </a:t>
            </a:r>
          </a:p>
          <a:p>
            <a:r>
              <a:rPr lang="en-GB" dirty="0" smtClean="0">
                <a:hlinkClick r:id="rId6"/>
              </a:rPr>
              <a:t>https://apkpro.ru/events/event/51</a:t>
            </a:r>
            <a:r>
              <a:rPr lang="ru-RU" dirty="0" smtClean="0"/>
              <a:t> </a:t>
            </a:r>
            <a:r>
              <a:rPr lang="ru-RU" i="1" dirty="0" smtClean="0"/>
              <a:t> Учительская Академия (обсуждение вопросов подготовки обучающихся к выполнению письменной части экзаменационной работы ЕГЭ по иностранному языку)</a:t>
            </a:r>
          </a:p>
          <a:p>
            <a:r>
              <a:rPr lang="en-GB" i="1" dirty="0">
                <a:hlinkClick r:id="rId7"/>
              </a:rPr>
              <a:t>http://</a:t>
            </a:r>
            <a:r>
              <a:rPr lang="en-GB" i="1" dirty="0" smtClean="0">
                <a:hlinkClick r:id="rId7"/>
              </a:rPr>
              <a:t>doc.fipi.ru/metodicheskaya-kopilka/metod-rekomendatsii-dlya-slabykh-shkol/inostranny-yazyk-mr-oo.pdf</a:t>
            </a:r>
            <a:r>
              <a:rPr lang="ru-RU" i="1" dirty="0" smtClean="0"/>
              <a:t>  </a:t>
            </a:r>
          </a:p>
          <a:p>
            <a:endParaRPr lang="ru-RU" dirty="0" smtClean="0"/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Подробнее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879938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251521" y="2420888"/>
            <a:ext cx="8496944" cy="3705275"/>
          </a:xfrm>
        </p:spPr>
        <p:txBody>
          <a:bodyPr>
            <a:normAutofit fontScale="85000" lnSpcReduction="20000"/>
          </a:bodyPr>
          <a:lstStyle/>
          <a:p>
            <a:r>
              <a:rPr lang="ru-RU" sz="2800" b="1" dirty="0" smtClean="0"/>
              <a:t>«введение </a:t>
            </a:r>
            <a:r>
              <a:rPr lang="ru-RU" sz="2800" b="1" dirty="0"/>
              <a:t>–50 слов</a:t>
            </a:r>
          </a:p>
          <a:p>
            <a:r>
              <a:rPr lang="ru-RU" sz="2800" b="1" dirty="0" smtClean="0"/>
              <a:t>основная </a:t>
            </a:r>
            <a:r>
              <a:rPr lang="ru-RU" sz="2800" b="1" dirty="0"/>
              <a:t>часть (второй абзац) –80 слов</a:t>
            </a:r>
          </a:p>
          <a:p>
            <a:endParaRPr lang="ru-RU" sz="2800" b="1" dirty="0" smtClean="0"/>
          </a:p>
          <a:p>
            <a:r>
              <a:rPr lang="ru-RU" sz="2800" b="1" dirty="0" smtClean="0"/>
              <a:t>основная </a:t>
            </a:r>
            <a:r>
              <a:rPr lang="ru-RU" sz="2800" b="1" dirty="0"/>
              <a:t>часть (третий и четвёртый абзацы) –70 слов</a:t>
            </a:r>
          </a:p>
          <a:p>
            <a:endParaRPr lang="ru-RU" sz="2800" b="1" dirty="0" smtClean="0"/>
          </a:p>
          <a:p>
            <a:r>
              <a:rPr lang="ru-RU" sz="2800" b="1" dirty="0" smtClean="0"/>
              <a:t>заключение </a:t>
            </a:r>
            <a:r>
              <a:rPr lang="ru-RU" sz="2800" b="1" dirty="0"/>
              <a:t>–50 </a:t>
            </a:r>
            <a:r>
              <a:rPr lang="ru-RU" sz="2800" b="1" dirty="0" smtClean="0"/>
              <a:t>слов»</a:t>
            </a:r>
          </a:p>
          <a:p>
            <a:endParaRPr lang="ru-RU" sz="2800" b="1" dirty="0"/>
          </a:p>
          <a:p>
            <a:r>
              <a:rPr lang="ru-RU" sz="2800" b="1" dirty="0" smtClean="0">
                <a:solidFill>
                  <a:srgbClr val="0070C0"/>
                </a:solidFill>
              </a:rPr>
              <a:t>А.В. Мишин  </a:t>
            </a:r>
            <a:r>
              <a:rPr lang="ru-RU" sz="2800" b="1" dirty="0">
                <a:solidFill>
                  <a:srgbClr val="0070C0"/>
                </a:solidFill>
              </a:rPr>
              <a:t>«Как написать эссе(письменное высказывание с элементами рассуждения)по английскому языку на 14 баллов</a:t>
            </a:r>
            <a:r>
              <a:rPr lang="ru-RU" sz="2800" b="1" dirty="0" smtClean="0">
                <a:solidFill>
                  <a:srgbClr val="0070C0"/>
                </a:solidFill>
              </a:rPr>
              <a:t>?»</a:t>
            </a:r>
            <a:endParaRPr lang="ru-RU" sz="2800" b="1" dirty="0">
              <a:solidFill>
                <a:srgbClr val="0070C0"/>
              </a:solidFill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/>
              <a:t>Объем высказывания с </a:t>
            </a:r>
            <a:r>
              <a:rPr lang="ru-RU" b="1" dirty="0" smtClean="0"/>
              <a:t>элементами рассуждения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37451885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251520" y="1412776"/>
            <a:ext cx="8712967" cy="5445224"/>
          </a:xfrm>
        </p:spPr>
        <p:txBody>
          <a:bodyPr>
            <a:normAutofit fontScale="92500" lnSpcReduction="10000"/>
          </a:bodyPr>
          <a:lstStyle/>
          <a:p>
            <a:endParaRPr lang="ru-RU" dirty="0"/>
          </a:p>
          <a:p>
            <a:r>
              <a:rPr lang="ru-RU" b="1" dirty="0" smtClean="0"/>
              <a:t>Еженедельное </a:t>
            </a:r>
            <a:r>
              <a:rPr lang="ru-RU" dirty="0" smtClean="0"/>
              <a:t>выполнение </a:t>
            </a:r>
            <a:r>
              <a:rPr lang="ru-RU" dirty="0"/>
              <a:t>задания 40</a:t>
            </a:r>
          </a:p>
          <a:p>
            <a:r>
              <a:rPr lang="ru-RU" dirty="0" smtClean="0"/>
              <a:t>Темы </a:t>
            </a:r>
            <a:r>
              <a:rPr lang="ru-RU" dirty="0"/>
              <a:t>сочинений на триместр (четверть, полугодие) </a:t>
            </a:r>
            <a:r>
              <a:rPr lang="ru-RU" b="1" dirty="0"/>
              <a:t>ВПЕРЕД</a:t>
            </a:r>
            <a:endParaRPr lang="ru-RU" dirty="0"/>
          </a:p>
          <a:p>
            <a:r>
              <a:rPr lang="ru-RU" dirty="0" smtClean="0"/>
              <a:t>Выставление </a:t>
            </a:r>
            <a:r>
              <a:rPr lang="ru-RU" dirty="0"/>
              <a:t>оценки </a:t>
            </a:r>
            <a:r>
              <a:rPr lang="ru-RU" b="1" dirty="0"/>
              <a:t>по КРИТЕРИЯМ</a:t>
            </a:r>
            <a:endParaRPr lang="ru-RU" dirty="0"/>
          </a:p>
          <a:p>
            <a:endParaRPr lang="ru-RU" dirty="0"/>
          </a:p>
          <a:p>
            <a:r>
              <a:rPr lang="ru-RU" b="1" dirty="0" smtClean="0"/>
              <a:t>12-14 </a:t>
            </a:r>
            <a:r>
              <a:rPr lang="ru-RU" b="1" dirty="0"/>
              <a:t>баллов –«отлично»</a:t>
            </a:r>
            <a:endParaRPr lang="ru-RU" dirty="0"/>
          </a:p>
          <a:p>
            <a:r>
              <a:rPr lang="ru-RU" b="1" dirty="0" smtClean="0"/>
              <a:t>11-10 </a:t>
            </a:r>
            <a:r>
              <a:rPr lang="ru-RU" b="1" dirty="0"/>
              <a:t>баллов –«хорошо»</a:t>
            </a:r>
            <a:endParaRPr lang="ru-RU" dirty="0"/>
          </a:p>
          <a:p>
            <a:r>
              <a:rPr lang="ru-RU" b="1" dirty="0" smtClean="0"/>
              <a:t>9-8 </a:t>
            </a:r>
            <a:r>
              <a:rPr lang="ru-RU" b="1" dirty="0"/>
              <a:t>баллов –«удовлетворительно»</a:t>
            </a:r>
            <a:endParaRPr lang="ru-RU" dirty="0"/>
          </a:p>
          <a:p>
            <a:r>
              <a:rPr lang="ru-RU" dirty="0" smtClean="0"/>
              <a:t>7 </a:t>
            </a:r>
            <a:r>
              <a:rPr lang="ru-RU" dirty="0"/>
              <a:t>и менее </a:t>
            </a:r>
            <a:r>
              <a:rPr lang="ru-RU" dirty="0" smtClean="0"/>
              <a:t>-……….</a:t>
            </a:r>
          </a:p>
          <a:p>
            <a:endParaRPr lang="ru-RU" dirty="0" smtClean="0"/>
          </a:p>
          <a:p>
            <a:r>
              <a:rPr lang="ru-RU" b="1" dirty="0" smtClean="0">
                <a:solidFill>
                  <a:srgbClr val="0070C0"/>
                </a:solidFill>
              </a:rPr>
              <a:t>А.В</a:t>
            </a:r>
            <a:r>
              <a:rPr lang="ru-RU" b="1" dirty="0">
                <a:solidFill>
                  <a:srgbClr val="0070C0"/>
                </a:solidFill>
              </a:rPr>
              <a:t>. Мишин  «Как написать эссе(письменное высказывание с элементами рассуждения)по английскому языку на 14 баллов?»</a:t>
            </a:r>
          </a:p>
          <a:p>
            <a:endParaRPr lang="ru-RU" dirty="0"/>
          </a:p>
          <a:p>
            <a:r>
              <a:rPr lang="ru-RU" dirty="0" smtClean="0"/>
              <a:t>Перечень тем см. </a:t>
            </a:r>
            <a:r>
              <a:rPr lang="en-GB" dirty="0">
                <a:hlinkClick r:id="rId2"/>
              </a:rPr>
              <a:t>https://fipi.ru/ege/otkrytyy-bank-zadaniy-ege#!/</a:t>
            </a:r>
            <a:r>
              <a:rPr lang="en-GB" dirty="0" smtClean="0">
                <a:hlinkClick r:id="rId2"/>
              </a:rPr>
              <a:t>tab/173765699-11</a:t>
            </a: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Системность подготовки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50186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2800" b="1" dirty="0"/>
              <a:t>Письмо личного характера 	</a:t>
            </a:r>
            <a:r>
              <a:rPr lang="ru-RU" sz="2800" b="1" dirty="0" smtClean="0"/>
              <a:t>(6 баллов) </a:t>
            </a:r>
            <a:r>
              <a:rPr lang="ru-RU" sz="2800" b="1" dirty="0"/>
              <a:t>	</a:t>
            </a:r>
            <a:endParaRPr lang="ru-RU" sz="2800" b="1" dirty="0" smtClean="0"/>
          </a:p>
          <a:p>
            <a:pPr marL="0" indent="0">
              <a:buNone/>
            </a:pPr>
            <a:endParaRPr lang="ru-RU" sz="2800" b="1" dirty="0"/>
          </a:p>
          <a:p>
            <a:r>
              <a:rPr lang="ru-RU" sz="2800" b="1" dirty="0">
                <a:solidFill>
                  <a:srgbClr val="FF0000"/>
                </a:solidFill>
              </a:rPr>
              <a:t>Письменное высказывание с </a:t>
            </a:r>
            <a:r>
              <a:rPr lang="ru-RU" sz="2800" b="1" dirty="0" smtClean="0">
                <a:solidFill>
                  <a:srgbClr val="FF0000"/>
                </a:solidFill>
              </a:rPr>
              <a:t>элементами </a:t>
            </a:r>
            <a:r>
              <a:rPr lang="ru-RU" sz="2800" b="1" dirty="0">
                <a:solidFill>
                  <a:srgbClr val="FF0000"/>
                </a:solidFill>
              </a:rPr>
              <a:t>рассуждения по предложенной проблеме </a:t>
            </a:r>
            <a:r>
              <a:rPr lang="ru-RU" sz="2800" b="1" dirty="0" smtClean="0">
                <a:solidFill>
                  <a:srgbClr val="FF0000"/>
                </a:solidFill>
              </a:rPr>
              <a:t>(14 баллов)</a:t>
            </a:r>
            <a:r>
              <a:rPr lang="ru-RU" sz="2800" b="1" dirty="0">
                <a:solidFill>
                  <a:srgbClr val="FF0000"/>
                </a:solidFill>
              </a:rPr>
              <a:t>	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/>
              <a:t>Раздел «Письмо»</a:t>
            </a:r>
          </a:p>
        </p:txBody>
      </p:sp>
    </p:spTree>
    <p:extLst>
      <p:ext uri="{BB962C8B-B14F-4D97-AF65-F5344CB8AC3E}">
        <p14:creationId xmlns:p14="http://schemas.microsoft.com/office/powerpoint/2010/main" val="11874229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6187016"/>
          </a:xfrm>
        </p:spPr>
        <p:txBody>
          <a:bodyPr>
            <a:noAutofit/>
          </a:bodyPr>
          <a:lstStyle/>
          <a:p>
            <a:r>
              <a:rPr lang="ru-RU" sz="2800" b="1" dirty="0" smtClean="0">
                <a:solidFill>
                  <a:srgbClr val="FF0000"/>
                </a:solidFill>
                <a:latin typeface="Calibri"/>
              </a:rPr>
              <a:t>Задание 40 является заданием высокого уровня сложности и рассчитано на учащихся, освоивших программу профильного уровня</a:t>
            </a:r>
            <a:br>
              <a:rPr lang="ru-RU" sz="2800" b="1" dirty="0" smtClean="0">
                <a:solidFill>
                  <a:srgbClr val="FF0000"/>
                </a:solidFill>
                <a:latin typeface="Calibri"/>
              </a:rPr>
            </a:br>
            <a:r>
              <a:rPr lang="ru-RU" sz="2800" dirty="0" smtClean="0">
                <a:solidFill>
                  <a:srgbClr val="002060"/>
                </a:solidFill>
                <a:latin typeface="Calibri"/>
              </a:rPr>
              <a:t/>
            </a:r>
            <a:br>
              <a:rPr lang="ru-RU" sz="2800" dirty="0" smtClean="0">
                <a:solidFill>
                  <a:srgbClr val="002060"/>
                </a:solidFill>
                <a:latin typeface="Calibri"/>
              </a:rPr>
            </a:br>
            <a:r>
              <a:rPr lang="ru-RU" sz="2800" b="1" dirty="0" smtClean="0">
                <a:solidFill>
                  <a:srgbClr val="002060"/>
                </a:solidFill>
                <a:latin typeface="Calibri"/>
              </a:rPr>
              <a:t>Нельзя ориентировать учащихся на использование заученных учебных текстов или их фрагментов при написании задания 40</a:t>
            </a:r>
            <a:br>
              <a:rPr lang="ru-RU" sz="2800" b="1" dirty="0" smtClean="0">
                <a:solidFill>
                  <a:srgbClr val="002060"/>
                </a:solidFill>
                <a:latin typeface="Calibri"/>
              </a:rPr>
            </a:br>
            <a:r>
              <a:rPr lang="ru-RU" sz="2800" dirty="0" smtClean="0">
                <a:solidFill>
                  <a:srgbClr val="002060"/>
                </a:solidFill>
                <a:latin typeface="Calibri"/>
              </a:rPr>
              <a:t/>
            </a:r>
            <a:br>
              <a:rPr lang="ru-RU" sz="2800" dirty="0" smtClean="0">
                <a:solidFill>
                  <a:srgbClr val="002060"/>
                </a:solidFill>
                <a:latin typeface="Calibri"/>
              </a:rPr>
            </a:br>
            <a:r>
              <a:rPr lang="ru-RU" sz="2800" b="1" dirty="0" smtClean="0">
                <a:solidFill>
                  <a:srgbClr val="FF0000"/>
                </a:solidFill>
                <a:latin typeface="Calibri"/>
              </a:rPr>
              <a:t>Обратите пристальное внимание на формирование у учащихся навыка интерпретации темы. </a:t>
            </a:r>
            <a:r>
              <a:rPr lang="ru-RU" sz="2800" b="1" u="sng" dirty="0" smtClean="0">
                <a:solidFill>
                  <a:srgbClr val="FF0000"/>
                </a:solidFill>
                <a:latin typeface="Calibri"/>
              </a:rPr>
              <a:t>ВАЖНО</a:t>
            </a:r>
            <a:r>
              <a:rPr lang="ru-RU" sz="2800" b="1" dirty="0" smtClean="0">
                <a:solidFill>
                  <a:srgbClr val="FF0000"/>
                </a:solidFill>
                <a:latin typeface="Calibri"/>
              </a:rPr>
              <a:t>: не только </a:t>
            </a:r>
            <a:r>
              <a:rPr lang="ru-RU" sz="2800" b="1" dirty="0" smtClean="0">
                <a:solidFill>
                  <a:schemeClr val="tx2">
                    <a:lumMod val="75000"/>
                  </a:schemeClr>
                </a:solidFill>
                <a:latin typeface="Calibri"/>
              </a:rPr>
              <a:t>КАК</a:t>
            </a:r>
            <a:r>
              <a:rPr lang="ru-RU" sz="2800" b="1" dirty="0" smtClean="0">
                <a:solidFill>
                  <a:srgbClr val="FF0000"/>
                </a:solidFill>
                <a:latin typeface="Calibri"/>
              </a:rPr>
              <a:t> говорит учащийся, но и </a:t>
            </a:r>
            <a:r>
              <a:rPr lang="ru-RU" sz="2800" b="1" dirty="0" smtClean="0">
                <a:solidFill>
                  <a:schemeClr val="tx2">
                    <a:lumMod val="75000"/>
                  </a:schemeClr>
                </a:solidFill>
                <a:latin typeface="Calibri"/>
              </a:rPr>
              <a:t>ЧТО</a:t>
            </a:r>
            <a:r>
              <a:rPr lang="ru-RU" sz="2800" b="1" dirty="0" smtClean="0">
                <a:solidFill>
                  <a:srgbClr val="FF0000"/>
                </a:solidFill>
                <a:latin typeface="Calibri"/>
              </a:rPr>
              <a:t> говорит</a:t>
            </a:r>
            <a:br>
              <a:rPr lang="ru-RU" sz="2800" b="1" dirty="0" smtClean="0">
                <a:solidFill>
                  <a:srgbClr val="FF0000"/>
                </a:solidFill>
                <a:latin typeface="Calibri"/>
              </a:rPr>
            </a:br>
            <a:r>
              <a:rPr lang="ru-RU" sz="2800" b="1" dirty="0" smtClean="0">
                <a:solidFill>
                  <a:srgbClr val="FF0000"/>
                </a:solidFill>
                <a:latin typeface="Calibri"/>
              </a:rPr>
              <a:t/>
            </a:r>
            <a:br>
              <a:rPr lang="ru-RU" sz="2800" b="1" dirty="0" smtClean="0">
                <a:solidFill>
                  <a:srgbClr val="FF0000"/>
                </a:solidFill>
                <a:latin typeface="Calibri"/>
              </a:rPr>
            </a:br>
            <a:r>
              <a:rPr lang="ru-RU" sz="2800" dirty="0" smtClean="0">
                <a:solidFill>
                  <a:srgbClr val="002060"/>
                </a:solidFill>
                <a:latin typeface="Calibri"/>
              </a:rPr>
              <a:t/>
            </a:r>
            <a:br>
              <a:rPr lang="ru-RU" sz="2800" dirty="0" smtClean="0">
                <a:solidFill>
                  <a:srgbClr val="002060"/>
                </a:solidFill>
                <a:latin typeface="Calibri"/>
              </a:rPr>
            </a:br>
            <a:endParaRPr lang="ru-RU" sz="28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51135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Технологический подход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467544" y="2136339"/>
            <a:ext cx="8208912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 smtClean="0">
                <a:solidFill>
                  <a:srgbClr val="0070C0"/>
                </a:solidFill>
              </a:rPr>
              <a:t>40 </a:t>
            </a:r>
            <a:r>
              <a:rPr lang="ru-RU" sz="2800" b="1" dirty="0">
                <a:solidFill>
                  <a:srgbClr val="0070C0"/>
                </a:solidFill>
              </a:rPr>
              <a:t>минут в </a:t>
            </a:r>
            <a:r>
              <a:rPr lang="ru-RU" sz="2800" b="1" dirty="0" smtClean="0">
                <a:solidFill>
                  <a:srgbClr val="0070C0"/>
                </a:solidFill>
              </a:rPr>
              <a:t>классе</a:t>
            </a:r>
          </a:p>
          <a:p>
            <a:r>
              <a:rPr lang="ru-RU" sz="2800" b="1" dirty="0" smtClean="0">
                <a:solidFill>
                  <a:srgbClr val="0070C0"/>
                </a:solidFill>
              </a:rPr>
              <a:t>Аргументы </a:t>
            </a:r>
            <a:r>
              <a:rPr lang="ru-RU" sz="2800" b="1" dirty="0">
                <a:solidFill>
                  <a:srgbClr val="0070C0"/>
                </a:solidFill>
              </a:rPr>
              <a:t>готовим дома, иногда в классе</a:t>
            </a:r>
            <a:endParaRPr lang="ru-RU" sz="2800" dirty="0">
              <a:solidFill>
                <a:srgbClr val="0070C0"/>
              </a:solidFill>
            </a:endParaRPr>
          </a:p>
          <a:p>
            <a:r>
              <a:rPr lang="ru-RU" sz="2800" b="1" dirty="0" smtClean="0">
                <a:solidFill>
                  <a:srgbClr val="0070C0"/>
                </a:solidFill>
              </a:rPr>
              <a:t>Пишем </a:t>
            </a:r>
            <a:r>
              <a:rPr lang="ru-RU" sz="2800" b="1" dirty="0">
                <a:solidFill>
                  <a:srgbClr val="0070C0"/>
                </a:solidFill>
              </a:rPr>
              <a:t>СТРОГО в классе –40 </a:t>
            </a:r>
            <a:r>
              <a:rPr lang="ru-RU" sz="2800" b="1" dirty="0" smtClean="0">
                <a:solidFill>
                  <a:srgbClr val="0070C0"/>
                </a:solidFill>
              </a:rPr>
              <a:t>минут</a:t>
            </a:r>
          </a:p>
          <a:p>
            <a:endParaRPr lang="ru-RU" sz="2800" b="1" dirty="0">
              <a:solidFill>
                <a:srgbClr val="0070C0"/>
              </a:solidFill>
            </a:endParaRPr>
          </a:p>
          <a:p>
            <a:r>
              <a:rPr lang="ru-RU" sz="2800" b="1" dirty="0" smtClean="0">
                <a:solidFill>
                  <a:srgbClr val="0070C0"/>
                </a:solidFill>
              </a:rPr>
              <a:t>Важно научить структурировать и правильно использовать вводные фразы и клише</a:t>
            </a:r>
          </a:p>
          <a:p>
            <a:endParaRPr lang="ru-RU" sz="2800" dirty="0">
              <a:solidFill>
                <a:srgbClr val="0070C0"/>
              </a:solidFill>
            </a:endParaRPr>
          </a:p>
          <a:p>
            <a:endParaRPr lang="ru-RU" sz="2800" dirty="0" smtClean="0">
              <a:solidFill>
                <a:srgbClr val="0070C0"/>
              </a:solidFill>
            </a:endParaRPr>
          </a:p>
          <a:p>
            <a:endParaRPr lang="ru-RU" sz="28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42222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 smtClean="0"/>
              <a:t>1. Переписать тему.</a:t>
            </a:r>
          </a:p>
          <a:p>
            <a:r>
              <a:rPr lang="ru-RU" b="1" dirty="0" smtClean="0"/>
              <a:t>2. Переписать ее другими словами (перефразировать)</a:t>
            </a:r>
          </a:p>
          <a:p>
            <a:r>
              <a:rPr lang="ru-RU" b="1" dirty="0" smtClean="0"/>
              <a:t>3. Заполнить таблицу 3 колонки</a:t>
            </a:r>
          </a:p>
          <a:p>
            <a:r>
              <a:rPr lang="ru-RU" b="1" dirty="0" smtClean="0"/>
              <a:t>4. Подобрать синонимы,  продумать трансформацию</a:t>
            </a:r>
          </a:p>
          <a:p>
            <a:endParaRPr lang="ru-RU" b="1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Черновик</a:t>
            </a:r>
            <a:endParaRPr lang="ru-RU" b="1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40922020"/>
              </p:ext>
            </p:extLst>
          </p:nvPr>
        </p:nvGraphicFramePr>
        <p:xfrm>
          <a:off x="3059012" y="5229892"/>
          <a:ext cx="6096000" cy="162810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/>
                <a:gridCol w="2032000"/>
                <a:gridCol w="2032000"/>
              </a:tblGrid>
              <a:tr h="465174">
                <a:tc>
                  <a:txBody>
                    <a:bodyPr/>
                    <a:lstStyle/>
                    <a:p>
                      <a:r>
                        <a:rPr lang="ru-RU" dirty="0" smtClean="0"/>
                        <a:t>За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Против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358" dirty="0" smtClean="0"/>
                        <a:t>Аргумент</a:t>
                      </a:r>
                      <a:r>
                        <a:rPr lang="ru-RU" sz="1358" baseline="0" dirty="0" smtClean="0"/>
                        <a:t> для 4 абзаца</a:t>
                      </a:r>
                      <a:endParaRPr lang="ru-RU" sz="1358" dirty="0"/>
                    </a:p>
                  </a:txBody>
                  <a:tcPr/>
                </a:tc>
              </a:tr>
              <a:tr h="1162934">
                <a:tc>
                  <a:txBody>
                    <a:bodyPr/>
                    <a:lstStyle/>
                    <a:p>
                      <a:r>
                        <a:rPr lang="ru-RU" dirty="0" smtClean="0"/>
                        <a:t>1</a:t>
                      </a:r>
                    </a:p>
                    <a:p>
                      <a:r>
                        <a:rPr lang="ru-RU" dirty="0" smtClean="0"/>
                        <a:t>2</a:t>
                      </a:r>
                    </a:p>
                    <a:p>
                      <a:r>
                        <a:rPr lang="ru-RU" dirty="0" smtClean="0"/>
                        <a:t>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</a:t>
                      </a:r>
                    </a:p>
                    <a:p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</a:t>
                      </a:r>
                    </a:p>
                    <a:p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98611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79512" y="751344"/>
            <a:ext cx="8352928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200" b="1" dirty="0">
                <a:solidFill>
                  <a:srgbClr val="FF0000"/>
                </a:solidFill>
              </a:rPr>
              <a:t>Five-Paragraph Essay Outline</a:t>
            </a:r>
          </a:p>
          <a:p>
            <a:pPr algn="ctr"/>
            <a:r>
              <a:rPr lang="en-GB" sz="2200" b="1" dirty="0"/>
              <a:t>Paragraph 1 </a:t>
            </a:r>
            <a:r>
              <a:rPr lang="en-GB" sz="2200" i="1" dirty="0"/>
              <a:t>(Introduction)</a:t>
            </a:r>
            <a:endParaRPr lang="en-GB" sz="2200" dirty="0"/>
          </a:p>
          <a:p>
            <a:r>
              <a:rPr lang="en-GB" sz="2200" b="1" dirty="0">
                <a:solidFill>
                  <a:schemeClr val="tx2"/>
                </a:solidFill>
              </a:rPr>
              <a:t>Thesis Statement</a:t>
            </a:r>
            <a:endParaRPr lang="en-GB" sz="2200" dirty="0">
              <a:solidFill>
                <a:schemeClr val="tx2"/>
              </a:solidFill>
            </a:endParaRPr>
          </a:p>
          <a:p>
            <a:pPr algn="ctr"/>
            <a:r>
              <a:rPr lang="en-GB" sz="2200" b="1" dirty="0"/>
              <a:t>Paragraph 2 </a:t>
            </a:r>
            <a:r>
              <a:rPr lang="en-GB" sz="2200" i="1" dirty="0"/>
              <a:t>(my opinion)</a:t>
            </a:r>
            <a:endParaRPr lang="en-GB" sz="2200" dirty="0"/>
          </a:p>
          <a:p>
            <a:r>
              <a:rPr lang="en-GB" sz="2200" b="1" dirty="0"/>
              <a:t>Topic Sentence </a:t>
            </a:r>
            <a:endParaRPr lang="en-GB" sz="2200" dirty="0"/>
          </a:p>
          <a:p>
            <a:r>
              <a:rPr lang="en-GB" sz="2200" b="1" dirty="0">
                <a:solidFill>
                  <a:schemeClr val="tx2"/>
                </a:solidFill>
              </a:rPr>
              <a:t>Reason1 </a:t>
            </a:r>
            <a:endParaRPr lang="en-GB" sz="2200" dirty="0">
              <a:solidFill>
                <a:schemeClr val="tx2"/>
              </a:solidFill>
            </a:endParaRPr>
          </a:p>
          <a:p>
            <a:r>
              <a:rPr lang="en-GB" sz="2200" b="1" dirty="0">
                <a:solidFill>
                  <a:schemeClr val="tx2"/>
                </a:solidFill>
              </a:rPr>
              <a:t>Reason2 </a:t>
            </a:r>
            <a:endParaRPr lang="en-GB" sz="2200" dirty="0">
              <a:solidFill>
                <a:schemeClr val="tx2"/>
              </a:solidFill>
            </a:endParaRPr>
          </a:p>
          <a:p>
            <a:r>
              <a:rPr lang="en-GB" sz="2200" b="1" dirty="0">
                <a:solidFill>
                  <a:schemeClr val="tx2"/>
                </a:solidFill>
              </a:rPr>
              <a:t>Reason3 </a:t>
            </a:r>
            <a:endParaRPr lang="en-GB" sz="2200" dirty="0">
              <a:solidFill>
                <a:schemeClr val="tx2"/>
              </a:solidFill>
            </a:endParaRPr>
          </a:p>
          <a:p>
            <a:pPr algn="ctr"/>
            <a:r>
              <a:rPr lang="en-GB" sz="2200" b="1" dirty="0"/>
              <a:t>Paragraph 3</a:t>
            </a:r>
            <a:r>
              <a:rPr lang="en-GB" sz="2200" i="1" dirty="0"/>
              <a:t>(an opposing opinion)</a:t>
            </a:r>
            <a:endParaRPr lang="en-GB" sz="2200" dirty="0"/>
          </a:p>
          <a:p>
            <a:r>
              <a:rPr lang="en-GB" sz="2200" b="1" dirty="0"/>
              <a:t>Topic Sentence</a:t>
            </a:r>
            <a:endParaRPr lang="en-GB" sz="2200" dirty="0"/>
          </a:p>
          <a:p>
            <a:r>
              <a:rPr lang="en-GB" sz="2200" b="1" dirty="0">
                <a:solidFill>
                  <a:schemeClr val="tx2"/>
                </a:solidFill>
              </a:rPr>
              <a:t>Reason 1 </a:t>
            </a:r>
            <a:endParaRPr lang="en-GB" sz="2200" dirty="0">
              <a:solidFill>
                <a:schemeClr val="tx2"/>
              </a:solidFill>
            </a:endParaRPr>
          </a:p>
          <a:p>
            <a:r>
              <a:rPr lang="en-GB" sz="2200" b="1" dirty="0">
                <a:solidFill>
                  <a:srgbClr val="FF0000"/>
                </a:solidFill>
              </a:rPr>
              <a:t>Reason 2</a:t>
            </a:r>
            <a:endParaRPr lang="en-GB" sz="2200" dirty="0">
              <a:solidFill>
                <a:srgbClr val="FF0000"/>
              </a:solidFill>
            </a:endParaRPr>
          </a:p>
          <a:p>
            <a:pPr algn="ctr"/>
            <a:r>
              <a:rPr lang="en-US" sz="2200" b="1" dirty="0"/>
              <a:t>Paragraph 4</a:t>
            </a:r>
            <a:r>
              <a:rPr lang="en-US" sz="2200" i="1" dirty="0"/>
              <a:t>(why I don`t agree with the opposing opinion)</a:t>
            </a:r>
            <a:endParaRPr lang="en-US" sz="2200" dirty="0"/>
          </a:p>
          <a:p>
            <a:r>
              <a:rPr lang="en-GB" sz="2200" b="1" dirty="0"/>
              <a:t>Topic Sentence</a:t>
            </a:r>
            <a:endParaRPr lang="en-GB" sz="2200" dirty="0"/>
          </a:p>
          <a:p>
            <a:r>
              <a:rPr lang="en-GB" sz="2200" b="1" dirty="0">
                <a:solidFill>
                  <a:schemeClr val="tx2"/>
                </a:solidFill>
              </a:rPr>
              <a:t>Reason 1 </a:t>
            </a:r>
            <a:endParaRPr lang="en-GB" sz="2200" dirty="0">
              <a:solidFill>
                <a:schemeClr val="tx2"/>
              </a:solidFill>
            </a:endParaRPr>
          </a:p>
          <a:p>
            <a:r>
              <a:rPr lang="en-GB" sz="2200" b="1" dirty="0">
                <a:solidFill>
                  <a:srgbClr val="FF0000"/>
                </a:solidFill>
              </a:rPr>
              <a:t>Reason 2</a:t>
            </a:r>
            <a:endParaRPr lang="en-GB" sz="2200" dirty="0">
              <a:solidFill>
                <a:srgbClr val="FF0000"/>
              </a:solidFill>
            </a:endParaRPr>
          </a:p>
          <a:p>
            <a:pPr algn="ctr"/>
            <a:r>
              <a:rPr lang="en-GB" sz="2200" b="1" dirty="0"/>
              <a:t>Paragraph 5</a:t>
            </a:r>
            <a:r>
              <a:rPr lang="en-GB" sz="2200" i="1" dirty="0"/>
              <a:t>(Conclusion)</a:t>
            </a:r>
            <a:endParaRPr lang="en-GB" sz="2200" dirty="0"/>
          </a:p>
          <a:p>
            <a:r>
              <a:rPr lang="en-US" sz="2200" b="1" dirty="0"/>
              <a:t>Thesis Statement </a:t>
            </a:r>
            <a:r>
              <a:rPr lang="en-US" sz="2200" i="1" dirty="0"/>
              <a:t>restated in different words</a:t>
            </a:r>
            <a:endParaRPr lang="ru-RU" sz="2200" dirty="0"/>
          </a:p>
        </p:txBody>
      </p:sp>
    </p:spTree>
    <p:extLst>
      <p:ext uri="{BB962C8B-B14F-4D97-AF65-F5344CB8AC3E}">
        <p14:creationId xmlns:p14="http://schemas.microsoft.com/office/powerpoint/2010/main" val="21929343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Объект 5"/>
          <p:cNvSpPr>
            <a:spLocks noGrp="1"/>
          </p:cNvSpPr>
          <p:nvPr>
            <p:ph idx="1"/>
          </p:nvPr>
        </p:nvSpPr>
        <p:spPr>
          <a:xfrm>
            <a:off x="872067" y="2276872"/>
            <a:ext cx="7408333" cy="3849291"/>
          </a:xfrm>
        </p:spPr>
        <p:txBody>
          <a:bodyPr/>
          <a:lstStyle/>
          <a:p>
            <a:r>
              <a:rPr lang="ru-RU" dirty="0" smtClean="0"/>
              <a:t>Здесь </a:t>
            </a:r>
            <a:r>
              <a:rPr lang="ru-RU" dirty="0"/>
              <a:t>хорошо начать с общего представления темы и использовать следующие фразы</a:t>
            </a:r>
            <a:r>
              <a:rPr lang="ru-RU" dirty="0" smtClean="0"/>
              <a:t>.</a:t>
            </a:r>
          </a:p>
          <a:p>
            <a:endParaRPr lang="ru-RU" dirty="0"/>
          </a:p>
          <a:p>
            <a:r>
              <a:rPr lang="en-GB" sz="2800" b="1" dirty="0" smtClean="0"/>
              <a:t>In</a:t>
            </a:r>
            <a:r>
              <a:rPr lang="ru-RU" sz="2800" b="1" dirty="0" smtClean="0"/>
              <a:t> </a:t>
            </a:r>
            <a:r>
              <a:rPr lang="en-GB" sz="2800" b="1" dirty="0" smtClean="0"/>
              <a:t>today’s</a:t>
            </a:r>
            <a:r>
              <a:rPr lang="ru-RU" sz="2800" b="1" dirty="0" smtClean="0"/>
              <a:t> </a:t>
            </a:r>
            <a:r>
              <a:rPr lang="en-GB" sz="2800" b="1" dirty="0" smtClean="0"/>
              <a:t>world</a:t>
            </a:r>
            <a:r>
              <a:rPr lang="ru-RU" sz="2800" b="1" dirty="0" smtClean="0"/>
              <a:t> </a:t>
            </a:r>
            <a:r>
              <a:rPr lang="en-GB" sz="2800" b="1" dirty="0" smtClean="0"/>
              <a:t>of……</a:t>
            </a:r>
            <a:endParaRPr lang="ru-RU" sz="2800" b="1" dirty="0" smtClean="0"/>
          </a:p>
          <a:p>
            <a:r>
              <a:rPr lang="en-GB" sz="2800" b="1" dirty="0" smtClean="0"/>
              <a:t>It is important for</a:t>
            </a:r>
            <a:r>
              <a:rPr lang="en-GB" sz="2800" b="1" dirty="0"/>
              <a:t>….</a:t>
            </a:r>
          </a:p>
          <a:p>
            <a:r>
              <a:rPr lang="ru-RU" sz="2800" b="1" dirty="0"/>
              <a:t>Т</a:t>
            </a:r>
            <a:r>
              <a:rPr lang="en-GB" sz="2800" b="1" dirty="0" smtClean="0"/>
              <a:t>here is no doubt that</a:t>
            </a:r>
            <a:r>
              <a:rPr lang="en-GB" sz="2800" b="1" dirty="0"/>
              <a:t>….</a:t>
            </a:r>
          </a:p>
          <a:p>
            <a:r>
              <a:rPr lang="en-GB" sz="2800" b="1" dirty="0" smtClean="0"/>
              <a:t>People have always believed that</a:t>
            </a:r>
            <a:r>
              <a:rPr lang="en-GB" sz="2800" b="1" dirty="0"/>
              <a:t>…</a:t>
            </a:r>
          </a:p>
          <a:p>
            <a:endParaRPr lang="ru-RU" dirty="0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Фразы для высказывания с </a:t>
            </a:r>
            <a:r>
              <a:rPr lang="ru-RU" dirty="0" smtClean="0"/>
              <a:t>элементами рассуждения (введение</a:t>
            </a:r>
            <a:r>
              <a:rPr lang="ru-RU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5614404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251520" y="1772816"/>
            <a:ext cx="8640959" cy="4353347"/>
          </a:xfrm>
        </p:spPr>
        <p:txBody>
          <a:bodyPr/>
          <a:lstStyle/>
          <a:p>
            <a:r>
              <a:rPr lang="ru-RU" dirty="0" smtClean="0"/>
              <a:t>Желательно уже во введении обозначить двойственный характер проблемы (то есть две противоположных точки зрения + и -), используя союзы: </a:t>
            </a:r>
            <a:r>
              <a:rPr lang="en-GB" dirty="0" smtClean="0"/>
              <a:t>though, yet, but, etc.</a:t>
            </a:r>
            <a:endParaRPr lang="ru-RU" dirty="0" smtClean="0"/>
          </a:p>
          <a:p>
            <a:r>
              <a:rPr lang="en-GB" dirty="0" smtClean="0"/>
              <a:t>… can</a:t>
            </a:r>
            <a:r>
              <a:rPr lang="ru-RU" dirty="0" smtClean="0"/>
              <a:t> </a:t>
            </a:r>
            <a:r>
              <a:rPr lang="en-GB" dirty="0" smtClean="0"/>
              <a:t>be regarded</a:t>
            </a:r>
            <a:r>
              <a:rPr lang="ru-RU" dirty="0" smtClean="0"/>
              <a:t> </a:t>
            </a:r>
            <a:r>
              <a:rPr lang="en-GB" dirty="0" smtClean="0"/>
              <a:t>as</a:t>
            </a:r>
            <a:r>
              <a:rPr lang="ru-RU" dirty="0" smtClean="0"/>
              <a:t> </a:t>
            </a:r>
            <a:r>
              <a:rPr lang="en-GB" dirty="0" smtClean="0"/>
              <a:t>step</a:t>
            </a:r>
            <a:r>
              <a:rPr lang="ru-RU" dirty="0" smtClean="0"/>
              <a:t> </a:t>
            </a:r>
            <a:r>
              <a:rPr lang="en-GB" dirty="0" smtClean="0"/>
              <a:t>in</a:t>
            </a:r>
            <a:r>
              <a:rPr lang="ru-RU" dirty="0" smtClean="0"/>
              <a:t> </a:t>
            </a:r>
            <a:r>
              <a:rPr lang="en-GB" dirty="0" smtClean="0"/>
              <a:t>the right</a:t>
            </a:r>
            <a:r>
              <a:rPr lang="ru-RU" dirty="0" smtClean="0"/>
              <a:t> </a:t>
            </a:r>
            <a:r>
              <a:rPr lang="en-GB" dirty="0" smtClean="0"/>
              <a:t>direction</a:t>
            </a:r>
            <a:endParaRPr lang="ru-RU" dirty="0" smtClean="0"/>
          </a:p>
          <a:p>
            <a:r>
              <a:rPr lang="en-GB" dirty="0" smtClean="0"/>
              <a:t>/a good</a:t>
            </a:r>
            <a:r>
              <a:rPr lang="ru-RU" dirty="0" smtClean="0"/>
              <a:t> </a:t>
            </a:r>
            <a:r>
              <a:rPr lang="en-GB" dirty="0" smtClean="0"/>
              <a:t>way</a:t>
            </a:r>
            <a:r>
              <a:rPr lang="ru-RU" dirty="0" smtClean="0"/>
              <a:t> </a:t>
            </a:r>
            <a:r>
              <a:rPr lang="en-GB" dirty="0" smtClean="0"/>
              <a:t>to…</a:t>
            </a:r>
            <a:r>
              <a:rPr lang="ru-RU" dirty="0" smtClean="0"/>
              <a:t> </a:t>
            </a:r>
            <a:r>
              <a:rPr lang="en-GB" dirty="0" smtClean="0"/>
              <a:t>but</a:t>
            </a:r>
            <a:r>
              <a:rPr lang="ru-RU" dirty="0" smtClean="0"/>
              <a:t> </a:t>
            </a:r>
            <a:r>
              <a:rPr lang="en-GB" dirty="0" smtClean="0"/>
              <a:t>not</a:t>
            </a:r>
            <a:r>
              <a:rPr lang="ru-RU" dirty="0" smtClean="0"/>
              <a:t> </a:t>
            </a:r>
            <a:r>
              <a:rPr lang="en-GB" dirty="0" smtClean="0"/>
              <a:t>without</a:t>
            </a:r>
            <a:r>
              <a:rPr lang="ru-RU" dirty="0" smtClean="0"/>
              <a:t> </a:t>
            </a:r>
            <a:r>
              <a:rPr lang="en-GB" dirty="0" smtClean="0"/>
              <a:t>its</a:t>
            </a:r>
            <a:r>
              <a:rPr lang="ru-RU" dirty="0" smtClean="0"/>
              <a:t> </a:t>
            </a:r>
            <a:r>
              <a:rPr lang="en-GB" dirty="0" smtClean="0"/>
              <a:t>problems.</a:t>
            </a:r>
            <a:endParaRPr lang="ru-RU" dirty="0" smtClean="0"/>
          </a:p>
          <a:p>
            <a:r>
              <a:rPr lang="en-GB" dirty="0" smtClean="0"/>
              <a:t>… it</a:t>
            </a:r>
            <a:r>
              <a:rPr lang="ru-RU" dirty="0" smtClean="0"/>
              <a:t> </a:t>
            </a:r>
            <a:r>
              <a:rPr lang="en-GB" dirty="0" smtClean="0"/>
              <a:t>is a</a:t>
            </a:r>
            <a:r>
              <a:rPr lang="ru-RU" dirty="0" smtClean="0"/>
              <a:t> с</a:t>
            </a:r>
            <a:r>
              <a:rPr lang="en-GB" dirty="0" err="1" smtClean="0"/>
              <a:t>ontroversial</a:t>
            </a:r>
            <a:r>
              <a:rPr lang="ru-RU" dirty="0" smtClean="0"/>
              <a:t> </a:t>
            </a:r>
            <a:r>
              <a:rPr lang="en-GB" dirty="0" smtClean="0"/>
              <a:t>question</a:t>
            </a:r>
            <a:r>
              <a:rPr lang="ru-RU" dirty="0" smtClean="0"/>
              <a:t> </a:t>
            </a:r>
            <a:r>
              <a:rPr lang="en-GB" dirty="0" smtClean="0"/>
              <a:t>and</a:t>
            </a:r>
            <a:r>
              <a:rPr lang="ru-RU" dirty="0" smtClean="0"/>
              <a:t> </a:t>
            </a:r>
            <a:r>
              <a:rPr lang="en-GB" dirty="0" smtClean="0"/>
              <a:t>has</a:t>
            </a:r>
            <a:r>
              <a:rPr lang="ru-RU" dirty="0" smtClean="0"/>
              <a:t> </a:t>
            </a:r>
            <a:r>
              <a:rPr lang="en-GB" dirty="0" smtClean="0"/>
              <a:t>always</a:t>
            </a:r>
            <a:r>
              <a:rPr lang="ru-RU" dirty="0" smtClean="0"/>
              <a:t> </a:t>
            </a:r>
            <a:r>
              <a:rPr lang="en-GB" dirty="0" smtClean="0"/>
              <a:t>been</a:t>
            </a:r>
            <a:r>
              <a:rPr lang="ru-RU" dirty="0" smtClean="0"/>
              <a:t> </a:t>
            </a:r>
            <a:r>
              <a:rPr lang="en-GB" dirty="0" smtClean="0"/>
              <a:t>widely</a:t>
            </a:r>
            <a:r>
              <a:rPr lang="ru-RU" dirty="0" smtClean="0"/>
              <a:t> </a:t>
            </a:r>
            <a:r>
              <a:rPr lang="en-GB" dirty="0" smtClean="0"/>
              <a:t>discussed</a:t>
            </a:r>
            <a:r>
              <a:rPr lang="ru-RU" dirty="0" smtClean="0"/>
              <a:t> </a:t>
            </a:r>
            <a:r>
              <a:rPr lang="en-GB" dirty="0" smtClean="0"/>
              <a:t>in</a:t>
            </a:r>
            <a:r>
              <a:rPr lang="ru-RU" dirty="0" smtClean="0"/>
              <a:t> </a:t>
            </a:r>
            <a:r>
              <a:rPr lang="en-GB" dirty="0" smtClean="0"/>
              <a:t>our</a:t>
            </a:r>
            <a:r>
              <a:rPr lang="ru-RU" dirty="0" smtClean="0"/>
              <a:t> </a:t>
            </a:r>
            <a:r>
              <a:rPr lang="en-GB" dirty="0" smtClean="0"/>
              <a:t>society</a:t>
            </a:r>
            <a:r>
              <a:rPr lang="ru-RU" dirty="0" smtClean="0"/>
              <a:t> </a:t>
            </a:r>
          </a:p>
          <a:p>
            <a:r>
              <a:rPr lang="en-GB" dirty="0" smtClean="0"/>
              <a:t>There</a:t>
            </a:r>
            <a:r>
              <a:rPr lang="ru-RU" dirty="0" smtClean="0"/>
              <a:t> </a:t>
            </a:r>
            <a:r>
              <a:rPr lang="en-GB" dirty="0" smtClean="0"/>
              <a:t>is </a:t>
            </a:r>
            <a:r>
              <a:rPr lang="en-GB" dirty="0"/>
              <a:t>a discussion/ </a:t>
            </a:r>
            <a:r>
              <a:rPr lang="en-GB" dirty="0" smtClean="0"/>
              <a:t>no</a:t>
            </a:r>
            <a:r>
              <a:rPr lang="ru-RU" dirty="0" smtClean="0"/>
              <a:t> </a:t>
            </a:r>
            <a:r>
              <a:rPr lang="en-GB" dirty="0" smtClean="0"/>
              <a:t>agreement</a:t>
            </a:r>
            <a:r>
              <a:rPr lang="ru-RU" dirty="0" smtClean="0"/>
              <a:t> </a:t>
            </a:r>
            <a:r>
              <a:rPr lang="en-GB" dirty="0" smtClean="0"/>
              <a:t>on</a:t>
            </a:r>
            <a:r>
              <a:rPr lang="ru-RU" dirty="0" smtClean="0"/>
              <a:t> </a:t>
            </a:r>
            <a:r>
              <a:rPr lang="en-GB" dirty="0" smtClean="0"/>
              <a:t>the matter</a:t>
            </a:r>
            <a:r>
              <a:rPr lang="ru-RU" dirty="0" smtClean="0"/>
              <a:t> </a:t>
            </a:r>
            <a:r>
              <a:rPr lang="en-GB" dirty="0" smtClean="0"/>
              <a:t>of</a:t>
            </a:r>
            <a:r>
              <a:rPr lang="en-GB" dirty="0"/>
              <a:t>…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Введение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214896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323528" y="1988840"/>
            <a:ext cx="8568952" cy="4209331"/>
          </a:xfrm>
        </p:spPr>
        <p:txBody>
          <a:bodyPr>
            <a:noAutofit/>
          </a:bodyPr>
          <a:lstStyle/>
          <a:p>
            <a:r>
              <a:rPr lang="en-US" sz="2800" b="1" dirty="0" smtClean="0"/>
              <a:t>I </a:t>
            </a:r>
            <a:r>
              <a:rPr lang="en-US" sz="2800" b="1" dirty="0"/>
              <a:t>think………I believe……. In my opinion……</a:t>
            </a:r>
          </a:p>
          <a:p>
            <a:r>
              <a:rPr lang="en-US" sz="2800" b="1" dirty="0" smtClean="0"/>
              <a:t>The </a:t>
            </a:r>
            <a:r>
              <a:rPr lang="en-US" sz="2800" b="1" dirty="0"/>
              <a:t>way I see it…..</a:t>
            </a:r>
          </a:p>
          <a:p>
            <a:r>
              <a:rPr lang="en-US" sz="2800" b="1" dirty="0" smtClean="0"/>
              <a:t>It </a:t>
            </a:r>
            <a:r>
              <a:rPr lang="en-US" sz="2800" b="1" dirty="0"/>
              <a:t>seems to me (that)………. </a:t>
            </a:r>
          </a:p>
          <a:p>
            <a:r>
              <a:rPr lang="en-GB" sz="2800" b="1" dirty="0" smtClean="0"/>
              <a:t>As </a:t>
            </a:r>
            <a:r>
              <a:rPr lang="en-GB" sz="2800" b="1" dirty="0"/>
              <a:t>I see it……..</a:t>
            </a:r>
          </a:p>
          <a:p>
            <a:r>
              <a:rPr lang="en-GB" sz="2800" b="1" dirty="0" smtClean="0"/>
              <a:t>I </a:t>
            </a:r>
            <a:r>
              <a:rPr lang="en-GB" sz="2800" b="1" dirty="0"/>
              <a:t>doubt whether………</a:t>
            </a:r>
          </a:p>
          <a:p>
            <a:r>
              <a:rPr lang="en-GB" sz="2800" b="1" dirty="0" smtClean="0"/>
              <a:t>To</a:t>
            </a:r>
            <a:r>
              <a:rPr lang="ru-RU" sz="2800" b="1" dirty="0" smtClean="0"/>
              <a:t> </a:t>
            </a:r>
            <a:r>
              <a:rPr lang="en-GB" sz="2800" b="1" dirty="0" smtClean="0"/>
              <a:t>my</a:t>
            </a:r>
            <a:r>
              <a:rPr lang="ru-RU" sz="2800" b="1" dirty="0" smtClean="0"/>
              <a:t> </a:t>
            </a:r>
            <a:r>
              <a:rPr lang="en-GB" sz="2800" b="1" dirty="0" smtClean="0"/>
              <a:t>mind</a:t>
            </a:r>
            <a:r>
              <a:rPr lang="en-GB" sz="2800" b="1" dirty="0"/>
              <a:t>, … </a:t>
            </a:r>
          </a:p>
          <a:p>
            <a:r>
              <a:rPr lang="en-GB" sz="2800" b="1" dirty="0" smtClean="0"/>
              <a:t>From</a:t>
            </a:r>
            <a:r>
              <a:rPr lang="ru-RU" sz="2800" b="1" dirty="0" smtClean="0"/>
              <a:t> </a:t>
            </a:r>
            <a:r>
              <a:rPr lang="en-GB" sz="2800" b="1" dirty="0" smtClean="0"/>
              <a:t>my</a:t>
            </a:r>
            <a:r>
              <a:rPr lang="ru-RU" sz="2800" b="1" dirty="0" smtClean="0"/>
              <a:t> </a:t>
            </a:r>
            <a:r>
              <a:rPr lang="en-GB" sz="2800" b="1" dirty="0" smtClean="0"/>
              <a:t>point</a:t>
            </a:r>
            <a:r>
              <a:rPr lang="ru-RU" sz="2800" b="1" dirty="0" smtClean="0"/>
              <a:t> </a:t>
            </a:r>
            <a:r>
              <a:rPr lang="en-GB" sz="2800" b="1" dirty="0" smtClean="0"/>
              <a:t>of</a:t>
            </a:r>
            <a:r>
              <a:rPr lang="ru-RU" sz="2800" b="1" dirty="0" smtClean="0"/>
              <a:t> </a:t>
            </a:r>
            <a:r>
              <a:rPr lang="en-GB" sz="2800" b="1" dirty="0" smtClean="0"/>
              <a:t>view</a:t>
            </a:r>
            <a:r>
              <a:rPr lang="en-GB" sz="2800" b="1" dirty="0"/>
              <a:t>, … 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/>
              <a:t>Вводные фразы, выражающие ваше мнение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222250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872067" y="2276872"/>
            <a:ext cx="7408333" cy="3849291"/>
          </a:xfrm>
        </p:spPr>
        <p:txBody>
          <a:bodyPr>
            <a:normAutofit/>
          </a:bodyPr>
          <a:lstStyle/>
          <a:p>
            <a:r>
              <a:rPr lang="en-GB" sz="2800" b="1" dirty="0" smtClean="0"/>
              <a:t>The</a:t>
            </a:r>
            <a:r>
              <a:rPr lang="ru-RU" sz="2800" b="1" dirty="0" smtClean="0"/>
              <a:t> </a:t>
            </a:r>
            <a:r>
              <a:rPr lang="en-GB" sz="2800" b="1" dirty="0" smtClean="0"/>
              <a:t>first</a:t>
            </a:r>
            <a:r>
              <a:rPr lang="ru-RU" sz="2800" b="1" dirty="0" smtClean="0"/>
              <a:t> </a:t>
            </a:r>
            <a:r>
              <a:rPr lang="en-GB" sz="2800" b="1" dirty="0" smtClean="0"/>
              <a:t>thing</a:t>
            </a:r>
            <a:r>
              <a:rPr lang="ru-RU" sz="2800" b="1" dirty="0" smtClean="0"/>
              <a:t> </a:t>
            </a:r>
            <a:r>
              <a:rPr lang="en-GB" sz="2800" b="1" dirty="0" smtClean="0"/>
              <a:t>to</a:t>
            </a:r>
            <a:r>
              <a:rPr lang="ru-RU" sz="2800" b="1" dirty="0" smtClean="0"/>
              <a:t> </a:t>
            </a:r>
            <a:r>
              <a:rPr lang="en-GB" sz="2800" b="1" dirty="0" smtClean="0"/>
              <a:t>be</a:t>
            </a:r>
            <a:r>
              <a:rPr lang="ru-RU" sz="2800" b="1" dirty="0" smtClean="0"/>
              <a:t> </a:t>
            </a:r>
            <a:r>
              <a:rPr lang="en-GB" sz="2800" b="1" dirty="0" smtClean="0"/>
              <a:t>considered</a:t>
            </a:r>
            <a:r>
              <a:rPr lang="ru-RU" sz="2800" b="1" dirty="0" smtClean="0"/>
              <a:t> </a:t>
            </a:r>
            <a:r>
              <a:rPr lang="en-GB" sz="2800" b="1" dirty="0" smtClean="0"/>
              <a:t>is</a:t>
            </a:r>
            <a:r>
              <a:rPr lang="en-GB" sz="2800" b="1" dirty="0"/>
              <a:t>… </a:t>
            </a:r>
            <a:endParaRPr lang="en-GB" sz="2800" dirty="0"/>
          </a:p>
          <a:p>
            <a:r>
              <a:rPr lang="en-GB" sz="2800" b="1" dirty="0" smtClean="0"/>
              <a:t>To </a:t>
            </a:r>
            <a:r>
              <a:rPr lang="en-GB" sz="2800" b="1" dirty="0"/>
              <a:t>start with, … </a:t>
            </a:r>
            <a:endParaRPr lang="en-GB" sz="2800" dirty="0"/>
          </a:p>
          <a:p>
            <a:r>
              <a:rPr lang="en-GB" sz="2800" b="1" dirty="0" smtClean="0"/>
              <a:t>In </a:t>
            </a:r>
            <a:r>
              <a:rPr lang="en-GB" sz="2800" b="1" dirty="0"/>
              <a:t>the first place……….. </a:t>
            </a:r>
            <a:endParaRPr lang="en-GB" sz="2800" dirty="0"/>
          </a:p>
          <a:p>
            <a:r>
              <a:rPr lang="en-GB" sz="2800" b="1" dirty="0" smtClean="0"/>
              <a:t>First </a:t>
            </a:r>
            <a:r>
              <a:rPr lang="en-GB" sz="2800" b="1" dirty="0"/>
              <a:t>of all………</a:t>
            </a:r>
            <a:endParaRPr lang="en-GB" sz="2800" dirty="0"/>
          </a:p>
          <a:p>
            <a:r>
              <a:rPr lang="en-GB" sz="2800" b="1" dirty="0" smtClean="0"/>
              <a:t>To </a:t>
            </a:r>
            <a:r>
              <a:rPr lang="en-GB" sz="2800" b="1" dirty="0"/>
              <a:t>start / begin with………</a:t>
            </a:r>
            <a:endParaRPr lang="en-GB" sz="2800" dirty="0"/>
          </a:p>
          <a:p>
            <a:r>
              <a:rPr lang="en-GB" sz="2800" b="1" dirty="0" smtClean="0"/>
              <a:t>Moreover…,  </a:t>
            </a:r>
            <a:r>
              <a:rPr lang="en-GB" sz="2800" b="1" dirty="0"/>
              <a:t>Finally……</a:t>
            </a:r>
            <a:endParaRPr lang="en-GB" sz="2800" dirty="0"/>
          </a:p>
          <a:p>
            <a:r>
              <a:rPr lang="en-GB" sz="2800" b="1" dirty="0" smtClean="0"/>
              <a:t>Last</a:t>
            </a:r>
            <a:r>
              <a:rPr lang="en-GB" sz="2800" b="1" dirty="0"/>
              <a:t>, but not least…….</a:t>
            </a:r>
            <a:endParaRPr lang="en-GB" sz="2800" dirty="0"/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200" b="1" dirty="0"/>
              <a:t>Фразы, перечисляющие точки зрения и аспекты обсуждаемой проблемы в порядке их значимости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24235150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872067" y="2492896"/>
            <a:ext cx="7408333" cy="3633267"/>
          </a:xfrm>
        </p:spPr>
        <p:txBody>
          <a:bodyPr/>
          <a:lstStyle/>
          <a:p>
            <a:r>
              <a:rPr lang="en-US" sz="2800" b="1" dirty="0" smtClean="0"/>
              <a:t>Furthermore </a:t>
            </a:r>
            <a:r>
              <a:rPr lang="en-US" sz="2800" b="1" dirty="0"/>
              <a:t>/ Moreover / What is more….</a:t>
            </a:r>
            <a:endParaRPr lang="en-US" sz="2800" dirty="0"/>
          </a:p>
          <a:p>
            <a:r>
              <a:rPr lang="en-US" sz="2800" dirty="0" smtClean="0"/>
              <a:t>In </a:t>
            </a:r>
            <a:r>
              <a:rPr lang="en-US" sz="2800" dirty="0"/>
              <a:t>addition to this / that…..</a:t>
            </a:r>
          </a:p>
          <a:p>
            <a:r>
              <a:rPr lang="en-US" sz="2800" b="1" dirty="0" smtClean="0"/>
              <a:t>Besides </a:t>
            </a:r>
            <a:r>
              <a:rPr lang="en-US" sz="2800" b="1" dirty="0"/>
              <a:t>/ Also……. Apart from this / that……..</a:t>
            </a:r>
            <a:endParaRPr lang="en-US" sz="2800" dirty="0"/>
          </a:p>
          <a:p>
            <a:r>
              <a:rPr lang="en-US" sz="2800" dirty="0" smtClean="0"/>
              <a:t>Not </a:t>
            </a:r>
            <a:r>
              <a:rPr lang="en-US" sz="2800" dirty="0"/>
              <a:t>to mention the fact that……….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/>
              <a:t>Фразы, добавляющие новые аспекты обсуждаемой </a:t>
            </a:r>
            <a:r>
              <a:rPr lang="ru-RU" b="1" dirty="0" smtClean="0"/>
              <a:t>проблеме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760035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872067" y="2132856"/>
            <a:ext cx="7408333" cy="3993307"/>
          </a:xfrm>
        </p:spPr>
        <p:txBody>
          <a:bodyPr>
            <a:normAutofit/>
          </a:bodyPr>
          <a:lstStyle/>
          <a:p>
            <a:r>
              <a:rPr lang="en-US" dirty="0" smtClean="0"/>
              <a:t>It </a:t>
            </a:r>
            <a:r>
              <a:rPr lang="en-US" dirty="0"/>
              <a:t>is argued that….. People argue that……</a:t>
            </a:r>
          </a:p>
          <a:p>
            <a:r>
              <a:rPr lang="en-US" dirty="0" smtClean="0"/>
              <a:t>There </a:t>
            </a:r>
            <a:r>
              <a:rPr lang="en-US" dirty="0"/>
              <a:t>are people who oppose……..</a:t>
            </a:r>
          </a:p>
          <a:p>
            <a:r>
              <a:rPr lang="en-US" dirty="0" smtClean="0"/>
              <a:t>Contrary </a:t>
            </a:r>
            <a:r>
              <a:rPr lang="en-US" dirty="0"/>
              <a:t>to what most people believe………</a:t>
            </a:r>
          </a:p>
          <a:p>
            <a:r>
              <a:rPr lang="en-US" dirty="0" smtClean="0"/>
              <a:t>Opponents </a:t>
            </a:r>
            <a:r>
              <a:rPr lang="en-US" dirty="0"/>
              <a:t>of this way say</a:t>
            </a:r>
            <a:r>
              <a:rPr lang="en-US" dirty="0" smtClean="0"/>
              <a:t>………</a:t>
            </a:r>
          </a:p>
          <a:p>
            <a:endParaRPr lang="en-US" dirty="0"/>
          </a:p>
          <a:p>
            <a:r>
              <a:rPr lang="en-GB" dirty="0" smtClean="0"/>
              <a:t>In </a:t>
            </a:r>
            <a:r>
              <a:rPr lang="en-GB" dirty="0"/>
              <a:t>spite of / Despite……….</a:t>
            </a:r>
          </a:p>
          <a:p>
            <a:r>
              <a:rPr lang="en-GB" dirty="0" smtClean="0"/>
              <a:t>Even </a:t>
            </a:r>
            <a:r>
              <a:rPr lang="en-GB" dirty="0"/>
              <a:t>though / Although…….</a:t>
            </a:r>
          </a:p>
          <a:p>
            <a:r>
              <a:rPr lang="en-GB" dirty="0" smtClean="0"/>
              <a:t>Nevertheless</a:t>
            </a:r>
            <a:r>
              <a:rPr lang="en-GB" dirty="0"/>
              <a:t>,</a:t>
            </a:r>
            <a:r>
              <a:rPr lang="en-GB" b="1" dirty="0"/>
              <a:t>…….. Otherwise,……..Yet, …….</a:t>
            </a:r>
            <a:endParaRPr lang="en-GB" dirty="0"/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b="1" dirty="0"/>
              <a:t>Фразы, подчеркивающие контраст, связывающие различающиеся </a:t>
            </a:r>
            <a:r>
              <a:rPr lang="ru-RU" sz="3600" b="1" dirty="0" smtClean="0"/>
              <a:t>идеи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832035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2060848"/>
            <a:ext cx="8928992" cy="4680520"/>
          </a:xfrm>
        </p:spPr>
        <p:txBody>
          <a:bodyPr>
            <a:normAutofit fontScale="62500" lnSpcReduction="20000"/>
          </a:bodyPr>
          <a:lstStyle/>
          <a:p>
            <a:r>
              <a:rPr lang="ru-RU" dirty="0" smtClean="0"/>
              <a:t> </a:t>
            </a:r>
            <a:r>
              <a:rPr lang="ru-RU" sz="3400" b="1" dirty="0">
                <a:solidFill>
                  <a:srgbClr val="FF0000"/>
                </a:solidFill>
              </a:rPr>
              <a:t>строить развернутое высказывание в контексте коммуникативной задачи и в заданном объеме; </a:t>
            </a:r>
          </a:p>
          <a:p>
            <a:r>
              <a:rPr lang="ru-RU" sz="3400" b="1" dirty="0" smtClean="0"/>
              <a:t> </a:t>
            </a:r>
            <a:r>
              <a:rPr lang="ru-RU" sz="3400" b="1" dirty="0"/>
              <a:t>выражать собственное мнение/суждение; </a:t>
            </a:r>
          </a:p>
          <a:p>
            <a:r>
              <a:rPr lang="ru-RU" sz="3400" b="1" dirty="0" smtClean="0">
                <a:solidFill>
                  <a:srgbClr val="FF0000"/>
                </a:solidFill>
              </a:rPr>
              <a:t>аргументировать </a:t>
            </a:r>
            <a:r>
              <a:rPr lang="ru-RU" sz="3400" b="1" dirty="0">
                <a:solidFill>
                  <a:srgbClr val="FF0000"/>
                </a:solidFill>
              </a:rPr>
              <a:t>свою точку зрения; </a:t>
            </a:r>
          </a:p>
          <a:p>
            <a:r>
              <a:rPr lang="ru-RU" sz="3400" b="1" dirty="0" smtClean="0"/>
              <a:t>приводить </a:t>
            </a:r>
            <a:r>
              <a:rPr lang="ru-RU" sz="3400" b="1" dirty="0"/>
              <a:t>примеры в поддержку высказанных суждений; </a:t>
            </a:r>
          </a:p>
          <a:p>
            <a:r>
              <a:rPr lang="ru-RU" sz="3400" b="1" dirty="0" smtClean="0">
                <a:solidFill>
                  <a:srgbClr val="FF0000"/>
                </a:solidFill>
              </a:rPr>
              <a:t>описывать </a:t>
            </a:r>
            <a:r>
              <a:rPr lang="ru-RU" sz="3400" b="1" dirty="0">
                <a:solidFill>
                  <a:srgbClr val="FF0000"/>
                </a:solidFill>
              </a:rPr>
              <a:t>события/факты/явления </a:t>
            </a:r>
          </a:p>
          <a:p>
            <a:r>
              <a:rPr lang="ru-RU" sz="3400" b="1" dirty="0" smtClean="0"/>
              <a:t>делать </a:t>
            </a:r>
            <a:r>
              <a:rPr lang="ru-RU" sz="3400" b="1" dirty="0"/>
              <a:t>выводы; </a:t>
            </a:r>
          </a:p>
          <a:p>
            <a:r>
              <a:rPr lang="ru-RU" sz="3400" b="1" dirty="0" smtClean="0">
                <a:solidFill>
                  <a:srgbClr val="FF0000"/>
                </a:solidFill>
              </a:rPr>
              <a:t>последовательно </a:t>
            </a:r>
            <a:r>
              <a:rPr lang="ru-RU" sz="3400" b="1" dirty="0">
                <a:solidFill>
                  <a:srgbClr val="FF0000"/>
                </a:solidFill>
              </a:rPr>
              <a:t>и логически правильно строить высказывание; </a:t>
            </a:r>
          </a:p>
          <a:p>
            <a:r>
              <a:rPr lang="ru-RU" sz="3400" b="1" dirty="0" smtClean="0"/>
              <a:t> </a:t>
            </a:r>
            <a:r>
              <a:rPr lang="ru-RU" sz="3400" b="1" dirty="0"/>
              <a:t>использовать соответствующие средства логической связи; </a:t>
            </a:r>
          </a:p>
          <a:p>
            <a:r>
              <a:rPr lang="ru-RU" sz="3400" b="1" dirty="0" smtClean="0">
                <a:solidFill>
                  <a:srgbClr val="FF0000"/>
                </a:solidFill>
              </a:rPr>
              <a:t>лексически</a:t>
            </a:r>
            <a:r>
              <a:rPr lang="ru-RU" sz="3400" b="1" dirty="0">
                <a:solidFill>
                  <a:srgbClr val="FF0000"/>
                </a:solidFill>
              </a:rPr>
              <a:t>, грамматически, орфографически и пунктуационно правильно оформить текст; </a:t>
            </a:r>
          </a:p>
          <a:p>
            <a:r>
              <a:rPr lang="ru-RU" sz="3400" b="1" dirty="0" smtClean="0"/>
              <a:t>стилистически </a:t>
            </a:r>
            <a:r>
              <a:rPr lang="ru-RU" sz="3400" b="1" dirty="0"/>
              <a:t>правильно оформить текст (в соответствии с поставленной задачей – нейтрально) 	</a:t>
            </a:r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76672"/>
            <a:ext cx="8147248" cy="792088"/>
          </a:xfrm>
        </p:spPr>
        <p:txBody>
          <a:bodyPr>
            <a:normAutofit/>
          </a:bodyPr>
          <a:lstStyle/>
          <a:p>
            <a:pPr algn="l"/>
            <a:r>
              <a:rPr lang="ru-RU" sz="3600" b="1" dirty="0" smtClean="0"/>
              <a:t>Уметь:</a:t>
            </a:r>
            <a:r>
              <a:rPr lang="ru-RU" sz="3600" dirty="0"/>
              <a:t>	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428771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872067" y="2132856"/>
            <a:ext cx="7408333" cy="3993307"/>
          </a:xfrm>
        </p:spPr>
        <p:txBody>
          <a:bodyPr/>
          <a:lstStyle/>
          <a:p>
            <a:r>
              <a:rPr lang="en-US" sz="2800" dirty="0" smtClean="0"/>
              <a:t>In </a:t>
            </a:r>
            <a:r>
              <a:rPr lang="en-US" sz="2800" dirty="0"/>
              <a:t>conclusion / On the whole ,</a:t>
            </a:r>
          </a:p>
          <a:p>
            <a:r>
              <a:rPr lang="en-GB" sz="2800" b="1" dirty="0" smtClean="0"/>
              <a:t>To </a:t>
            </a:r>
            <a:r>
              <a:rPr lang="en-GB" sz="2800" b="1" dirty="0"/>
              <a:t>sum up, </a:t>
            </a:r>
            <a:endParaRPr lang="en-GB" sz="2800" dirty="0"/>
          </a:p>
          <a:p>
            <a:r>
              <a:rPr lang="en-GB" sz="2800" dirty="0" smtClean="0"/>
              <a:t>All </a:t>
            </a:r>
            <a:r>
              <a:rPr lang="en-GB" sz="2800" dirty="0"/>
              <a:t>in all,</a:t>
            </a:r>
          </a:p>
          <a:p>
            <a:r>
              <a:rPr lang="en-GB" sz="2800" dirty="0" smtClean="0"/>
              <a:t>All </a:t>
            </a:r>
            <a:r>
              <a:rPr lang="en-GB" sz="2800" dirty="0"/>
              <a:t>things considered, </a:t>
            </a:r>
            <a:endParaRPr lang="en-US" sz="2800" dirty="0"/>
          </a:p>
          <a:p>
            <a:r>
              <a:rPr lang="en-GB" sz="2800" b="1" dirty="0" smtClean="0"/>
              <a:t>Taking </a:t>
            </a:r>
            <a:r>
              <a:rPr lang="en-GB" sz="2800" b="1" dirty="0"/>
              <a:t>everything into account…</a:t>
            </a:r>
            <a:endParaRPr lang="en-GB" sz="2800" dirty="0"/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Заключительные фразы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698333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All</a:t>
            </a:r>
            <a:r>
              <a:rPr lang="ru-RU" dirty="0" smtClean="0"/>
              <a:t> </a:t>
            </a:r>
            <a:r>
              <a:rPr lang="en-GB" dirty="0" smtClean="0"/>
              <a:t>in</a:t>
            </a:r>
            <a:r>
              <a:rPr lang="ru-RU" dirty="0" smtClean="0"/>
              <a:t> </a:t>
            </a:r>
            <a:r>
              <a:rPr lang="en-GB" dirty="0" smtClean="0"/>
              <a:t>all</a:t>
            </a:r>
            <a:r>
              <a:rPr lang="en-GB" dirty="0"/>
              <a:t>, ……. </a:t>
            </a:r>
            <a:r>
              <a:rPr lang="en-GB" dirty="0" smtClean="0"/>
              <a:t>May</a:t>
            </a:r>
            <a:r>
              <a:rPr lang="ru-RU" dirty="0" smtClean="0"/>
              <a:t> </a:t>
            </a:r>
            <a:r>
              <a:rPr lang="en-GB" dirty="0" smtClean="0"/>
              <a:t>arouse</a:t>
            </a:r>
            <a:r>
              <a:rPr lang="ru-RU" dirty="0" smtClean="0"/>
              <a:t> </a:t>
            </a:r>
            <a:r>
              <a:rPr lang="en-GB" dirty="0" smtClean="0"/>
              <a:t>mixed</a:t>
            </a:r>
            <a:r>
              <a:rPr lang="ru-RU" dirty="0" smtClean="0"/>
              <a:t> </a:t>
            </a:r>
            <a:r>
              <a:rPr lang="en-GB" dirty="0" smtClean="0"/>
              <a:t>feelings</a:t>
            </a:r>
            <a:r>
              <a:rPr lang="ru-RU" dirty="0" smtClean="0"/>
              <a:t> </a:t>
            </a:r>
            <a:r>
              <a:rPr lang="en-GB" dirty="0" smtClean="0"/>
              <a:t>but</a:t>
            </a:r>
            <a:r>
              <a:rPr lang="ru-RU" dirty="0" smtClean="0"/>
              <a:t> </a:t>
            </a:r>
            <a:r>
              <a:rPr lang="en-GB" dirty="0" smtClean="0"/>
              <a:t>still</a:t>
            </a:r>
            <a:r>
              <a:rPr lang="ru-RU" dirty="0" smtClean="0"/>
              <a:t> </a:t>
            </a:r>
            <a:r>
              <a:rPr lang="en-GB" dirty="0" smtClean="0"/>
              <a:t>thousands</a:t>
            </a:r>
            <a:r>
              <a:rPr lang="ru-RU" dirty="0" smtClean="0"/>
              <a:t> </a:t>
            </a:r>
            <a:r>
              <a:rPr lang="en-GB" dirty="0" smtClean="0"/>
              <a:t>of</a:t>
            </a:r>
            <a:r>
              <a:rPr lang="ru-RU" dirty="0" smtClean="0"/>
              <a:t> </a:t>
            </a:r>
            <a:r>
              <a:rPr lang="en-GB" dirty="0" smtClean="0"/>
              <a:t>people</a:t>
            </a:r>
            <a:r>
              <a:rPr lang="en-GB" dirty="0"/>
              <a:t>……</a:t>
            </a:r>
          </a:p>
          <a:p>
            <a:r>
              <a:rPr lang="en-GB" dirty="0" smtClean="0">
                <a:solidFill>
                  <a:srgbClr val="FF0000"/>
                </a:solidFill>
              </a:rPr>
              <a:t>I strongly</a:t>
            </a:r>
            <a:r>
              <a:rPr lang="ru-RU" dirty="0" smtClean="0">
                <a:solidFill>
                  <a:srgbClr val="FF0000"/>
                </a:solidFill>
              </a:rPr>
              <a:t> </a:t>
            </a:r>
            <a:r>
              <a:rPr lang="en-GB" dirty="0" smtClean="0">
                <a:solidFill>
                  <a:srgbClr val="FF0000"/>
                </a:solidFill>
              </a:rPr>
              <a:t>believe</a:t>
            </a:r>
            <a:r>
              <a:rPr lang="ru-RU" dirty="0" smtClean="0">
                <a:solidFill>
                  <a:srgbClr val="FF0000"/>
                </a:solidFill>
              </a:rPr>
              <a:t> </a:t>
            </a:r>
            <a:r>
              <a:rPr lang="en-GB" dirty="0" smtClean="0"/>
              <a:t>that…</a:t>
            </a:r>
            <a:endParaRPr lang="ru-RU" dirty="0" smtClean="0"/>
          </a:p>
          <a:p>
            <a:endParaRPr lang="en-GB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/>
              <a:t>Фразы для высказывания с ЭР (заключение</a:t>
            </a:r>
            <a:r>
              <a:rPr lang="ru-RU" b="1" dirty="0" smtClean="0"/>
              <a:t>)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768448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ru-RU" sz="1800" dirty="0"/>
          </a:p>
        </p:txBody>
      </p:sp>
      <p:pic>
        <p:nvPicPr>
          <p:cNvPr id="2050" name="Picture 2" descr="C:\Users\User\Documents\05.02.2021 СЦРО Токарева ЕС\Screenshot_5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508" y="0"/>
            <a:ext cx="8786971" cy="67471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316806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0" y="1268760"/>
            <a:ext cx="9143999" cy="5589240"/>
          </a:xfrm>
        </p:spPr>
        <p:txBody>
          <a:bodyPr>
            <a:normAutofit fontScale="70000" lnSpcReduction="20000"/>
          </a:bodyPr>
          <a:lstStyle/>
          <a:p>
            <a:pPr marL="0" indent="0" algn="ctr">
              <a:buNone/>
            </a:pPr>
            <a:r>
              <a:rPr lang="ru-RU" dirty="0" smtClean="0"/>
              <a:t>со </a:t>
            </a:r>
            <a:r>
              <a:rPr lang="ru-RU" dirty="0"/>
              <a:t>слабоуспевающими </a:t>
            </a:r>
            <a:r>
              <a:rPr lang="ru-RU" dirty="0" smtClean="0"/>
              <a:t>участниками</a:t>
            </a:r>
          </a:p>
          <a:p>
            <a:pPr marL="0" indent="0" algn="ctr">
              <a:buNone/>
            </a:pPr>
            <a:endParaRPr lang="ru-RU" dirty="0" smtClean="0"/>
          </a:p>
          <a:p>
            <a:r>
              <a:rPr lang="ru-RU" dirty="0" smtClean="0"/>
              <a:t>Выявление </a:t>
            </a:r>
            <a:r>
              <a:rPr lang="ru-RU" dirty="0"/>
              <a:t>дефицитов и создание персонифицированной образовательной траектории (программы) для их ликвидации у слабоуспевающих участников. </a:t>
            </a:r>
            <a:endParaRPr lang="ru-RU" dirty="0" smtClean="0"/>
          </a:p>
          <a:p>
            <a:r>
              <a:rPr lang="ru-RU" dirty="0" smtClean="0"/>
              <a:t> </a:t>
            </a:r>
            <a:r>
              <a:rPr lang="ru-RU" dirty="0"/>
              <a:t>Создание условий для успешного продвижения учащихся по данной траектории в урочной и внеурочной деятельности и постоянное отслеживание результатов. </a:t>
            </a:r>
            <a:endParaRPr lang="ru-RU" dirty="0" smtClean="0"/>
          </a:p>
          <a:p>
            <a:r>
              <a:rPr lang="ru-RU" dirty="0" smtClean="0"/>
              <a:t>Отбор </a:t>
            </a:r>
            <a:r>
              <a:rPr lang="ru-RU" dirty="0"/>
              <a:t>и/или создание учебных материалов для персонифицированных маршрутов для систематического повторения языкового материала начальной и основной школы с последующим мониторингом промежуточных и итоговых результатов достижений. </a:t>
            </a:r>
            <a:endParaRPr lang="ru-RU" dirty="0" smtClean="0"/>
          </a:p>
          <a:p>
            <a:r>
              <a:rPr lang="ru-RU" dirty="0" smtClean="0"/>
              <a:t>Отбор </a:t>
            </a:r>
            <a:r>
              <a:rPr lang="ru-RU" dirty="0"/>
              <a:t>и внедрение современных приемов и технологий организации освоения учебного материала, достижения планируемых результатов обучения. </a:t>
            </a:r>
            <a:endParaRPr lang="ru-RU" dirty="0" smtClean="0"/>
          </a:p>
          <a:p>
            <a:r>
              <a:rPr lang="ru-RU" dirty="0" smtClean="0"/>
              <a:t>Пошаговый </a:t>
            </a:r>
            <a:r>
              <a:rPr lang="ru-RU" dirty="0"/>
              <a:t>разбор демоверсии ЕГЭ с особым акцентом на задания базового уровня. Разбор инструкций к заданиям, стратегий выполнения, выявление ключевых опор (слов, словосочетаний, плана и т.д.), пошаговое написание работы. </a:t>
            </a:r>
            <a:endParaRPr lang="ru-RU" dirty="0" smtClean="0"/>
          </a:p>
          <a:p>
            <a:r>
              <a:rPr lang="ru-RU" dirty="0" smtClean="0"/>
              <a:t>Пошаговый </a:t>
            </a:r>
            <a:r>
              <a:rPr lang="ru-RU" dirty="0"/>
              <a:t>разбор выполненных работ учащимися (рефлексия) с коррекцией ошибок самими учащимися. </a:t>
            </a:r>
            <a:endParaRPr lang="ru-RU" dirty="0" smtClean="0"/>
          </a:p>
          <a:p>
            <a:r>
              <a:rPr lang="ru-RU" dirty="0" smtClean="0"/>
              <a:t>Использование </a:t>
            </a:r>
            <a:r>
              <a:rPr lang="ru-RU" dirty="0"/>
              <a:t>результатов оценивания работы для развития коммуникативной компетенции обучающегося. Повторение материала, связанного с допущенными ошибками. </a:t>
            </a:r>
          </a:p>
          <a:p>
            <a:r>
              <a:rPr lang="ru-RU" dirty="0" smtClean="0"/>
              <a:t>Самостоятельное </a:t>
            </a:r>
            <a:r>
              <a:rPr lang="ru-RU" dirty="0"/>
              <a:t>выполнение учащимся работы из тематического банка заданий ФИПИ с последующим разбором и </a:t>
            </a:r>
            <a:r>
              <a:rPr lang="ru-RU" dirty="0" err="1"/>
              <a:t>самооцениванием</a:t>
            </a:r>
            <a:r>
              <a:rPr lang="ru-RU" dirty="0"/>
              <a:t> или </a:t>
            </a:r>
            <a:r>
              <a:rPr lang="ru-RU" dirty="0" err="1"/>
              <a:t>взаимооцениванием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Алгоритм работы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506758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79513" y="1412776"/>
            <a:ext cx="8712968" cy="5040560"/>
          </a:xfrm>
        </p:spPr>
        <p:txBody>
          <a:bodyPr>
            <a:normAutofit fontScale="92500"/>
          </a:bodyPr>
          <a:lstStyle/>
          <a:p>
            <a:r>
              <a:rPr lang="ru-RU" b="1" dirty="0" smtClean="0"/>
              <a:t>1.прочитать </a:t>
            </a:r>
            <a:r>
              <a:rPr lang="ru-RU" b="1" dirty="0"/>
              <a:t>задание и определить основную проблему</a:t>
            </a:r>
          </a:p>
          <a:p>
            <a:r>
              <a:rPr lang="ru-RU" b="1" dirty="0">
                <a:solidFill>
                  <a:srgbClr val="FF0000"/>
                </a:solidFill>
              </a:rPr>
              <a:t>2.определиться со своей точкой </a:t>
            </a:r>
            <a:r>
              <a:rPr lang="ru-RU" b="1" dirty="0" smtClean="0">
                <a:solidFill>
                  <a:srgbClr val="FF0000"/>
                </a:solidFill>
              </a:rPr>
              <a:t>зрения</a:t>
            </a:r>
            <a:endParaRPr lang="ru-RU" b="1" dirty="0">
              <a:solidFill>
                <a:srgbClr val="FF0000"/>
              </a:solidFill>
            </a:endParaRPr>
          </a:p>
          <a:p>
            <a:r>
              <a:rPr lang="ru-RU" b="1" dirty="0"/>
              <a:t>3.написать аргументы (2-3) и их обоснование на </a:t>
            </a:r>
            <a:r>
              <a:rPr lang="ru-RU" b="1" dirty="0" smtClean="0"/>
              <a:t>черновике (можно в таблице, указывая только аргументы 2-4 абзацев и выбрать более понятную для раскрытия тему)</a:t>
            </a:r>
            <a:endParaRPr lang="ru-RU" b="1" dirty="0"/>
          </a:p>
          <a:p>
            <a:r>
              <a:rPr lang="ru-RU" b="1" dirty="0">
                <a:solidFill>
                  <a:srgbClr val="FF0000"/>
                </a:solidFill>
              </a:rPr>
              <a:t>4.отразить различные аспекты проблемы (социальные, экономические, моральные)</a:t>
            </a:r>
          </a:p>
          <a:p>
            <a:r>
              <a:rPr lang="ru-RU" b="1" dirty="0"/>
              <a:t>5.раскрыть один из аспектов более детально</a:t>
            </a:r>
          </a:p>
          <a:p>
            <a:r>
              <a:rPr lang="ru-RU" b="1" dirty="0">
                <a:solidFill>
                  <a:srgbClr val="FF0000"/>
                </a:solidFill>
              </a:rPr>
              <a:t>6.писать </a:t>
            </a:r>
            <a:r>
              <a:rPr lang="ru-RU" b="1" dirty="0" smtClean="0">
                <a:solidFill>
                  <a:srgbClr val="FF0000"/>
                </a:solidFill>
              </a:rPr>
              <a:t>с </a:t>
            </a:r>
            <a:r>
              <a:rPr lang="ru-RU" b="1" dirty="0">
                <a:solidFill>
                  <a:srgbClr val="FF0000"/>
                </a:solidFill>
              </a:rPr>
              <a:t>черновиком, но держа в уме шаблон </a:t>
            </a:r>
            <a:endParaRPr lang="en-GB" b="1" dirty="0" smtClean="0">
              <a:solidFill>
                <a:srgbClr val="FF0000"/>
              </a:solidFill>
            </a:endParaRPr>
          </a:p>
          <a:p>
            <a:r>
              <a:rPr lang="en-GB" b="1" dirty="0" smtClean="0"/>
              <a:t>7. </a:t>
            </a:r>
            <a:r>
              <a:rPr lang="ru-RU" b="1" dirty="0" smtClean="0"/>
              <a:t>«правильно» выбирать тему, основываясь на количество аргументов, чтобы обосновать свою точку зрения</a:t>
            </a:r>
            <a:r>
              <a:rPr lang="en-GB" b="1" dirty="0" smtClean="0"/>
              <a:t> </a:t>
            </a:r>
            <a:endParaRPr lang="ru-RU" b="1" dirty="0" smtClean="0"/>
          </a:p>
          <a:p>
            <a:r>
              <a:rPr lang="ru-RU" b="1" dirty="0" smtClean="0">
                <a:solidFill>
                  <a:srgbClr val="FF0000"/>
                </a:solidFill>
              </a:rPr>
              <a:t>8. не бояться мыслить</a:t>
            </a:r>
          </a:p>
          <a:p>
            <a:r>
              <a:rPr lang="ru-RU" b="1" dirty="0" smtClean="0"/>
              <a:t>9.  самостоятельно выполнять задания (избегать «</a:t>
            </a:r>
            <a:r>
              <a:rPr lang="ru-RU" b="1" dirty="0" err="1" smtClean="0"/>
              <a:t>топиковость</a:t>
            </a:r>
            <a:r>
              <a:rPr lang="ru-RU" b="1" dirty="0" smtClean="0"/>
              <a:t>»)</a:t>
            </a:r>
            <a:endParaRPr lang="ru-RU" b="1" dirty="0"/>
          </a:p>
          <a:p>
            <a:endParaRPr lang="ru-RU" b="1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Научить: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447558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57200" y="2204864"/>
            <a:ext cx="8229600" cy="4464496"/>
          </a:xfrm>
        </p:spPr>
        <p:txBody>
          <a:bodyPr>
            <a:normAutofit fontScale="90000"/>
          </a:bodyPr>
          <a:lstStyle/>
          <a:p>
            <a:r>
              <a:rPr lang="en-GB" sz="99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PRACTICE MAKES PERFECT!</a:t>
            </a:r>
            <a:endParaRPr lang="ru-RU" sz="9900" b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664826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323528" y="1916832"/>
            <a:ext cx="8712967" cy="4824536"/>
          </a:xfrm>
        </p:spPr>
        <p:txBody>
          <a:bodyPr>
            <a:no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ru-RU" sz="99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Удачной </a:t>
            </a:r>
            <a:endParaRPr lang="en-GB" sz="9900" b="1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ru-RU" sz="99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сдачи </a:t>
            </a:r>
            <a:r>
              <a:rPr lang="ru-RU" sz="99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ЕГЭ выпускникам!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395536" y="260648"/>
            <a:ext cx="8229600" cy="1252728"/>
          </a:xfrm>
        </p:spPr>
        <p:txBody>
          <a:bodyPr>
            <a:normAutofit/>
          </a:bodyPr>
          <a:lstStyle/>
          <a:p>
            <a:r>
              <a:rPr lang="ru-RU" b="1" dirty="0" smtClean="0"/>
              <a:t>Спасибо за внимание, </a:t>
            </a:r>
            <a:r>
              <a:rPr lang="ru-RU" sz="4764" b="1" dirty="0" smtClean="0"/>
              <a:t>коллеги</a:t>
            </a:r>
            <a:r>
              <a:rPr lang="ru-RU" b="1" dirty="0" smtClean="0"/>
              <a:t>!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13872486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872067" y="1844824"/>
            <a:ext cx="7408333" cy="4281339"/>
          </a:xfrm>
        </p:spPr>
        <p:txBody>
          <a:bodyPr>
            <a:normAutofit fontScale="62500" lnSpcReduction="20000"/>
          </a:bodyPr>
          <a:lstStyle/>
          <a:p>
            <a:r>
              <a:rPr lang="en-GB" dirty="0">
                <a:hlinkClick r:id="rId2"/>
              </a:rPr>
              <a:t>https://fipi.ru/ege/dlya-predmetnyh-komissiy-subektov-rf#!/tab/173729394-11</a:t>
            </a:r>
            <a:r>
              <a:rPr lang="ru-RU" dirty="0"/>
              <a:t>  </a:t>
            </a:r>
            <a:r>
              <a:rPr lang="ru-RU" dirty="0" smtClean="0"/>
              <a:t>  - </a:t>
            </a:r>
            <a:endParaRPr lang="ru-RU" dirty="0"/>
          </a:p>
          <a:p>
            <a:r>
              <a:rPr lang="ru-RU" dirty="0"/>
              <a:t> Методические материалы для председателей и членов предметных комиссий субъектов Российской </a:t>
            </a:r>
            <a:r>
              <a:rPr lang="ru-RU"/>
              <a:t>Федерации </a:t>
            </a:r>
            <a:r>
              <a:rPr lang="ru-RU" smtClean="0"/>
              <a:t>по </a:t>
            </a:r>
            <a:r>
              <a:rPr lang="ru-RU" dirty="0"/>
              <a:t>проверке выполнения заданий с развернутым ответом экзаменационных работ ЕГЭ 2020 года </a:t>
            </a:r>
          </a:p>
          <a:p>
            <a:r>
              <a:rPr lang="ru-RU" u="sng" dirty="0">
                <a:hlinkClick r:id="rId3"/>
              </a:rPr>
              <a:t>https://youtu.be/e0UJTTE9ygo</a:t>
            </a:r>
            <a:r>
              <a:rPr lang="ru-RU" dirty="0"/>
              <a:t>  - «На все 100» - онлайн-консультация по подготовке к ЕГЭ по иностранным языкам</a:t>
            </a:r>
          </a:p>
          <a:p>
            <a:r>
              <a:rPr lang="ru-RU" u="sng" dirty="0" smtClean="0">
                <a:hlinkClick r:id="rId4"/>
              </a:rPr>
              <a:t>https</a:t>
            </a:r>
            <a:r>
              <a:rPr lang="ru-RU" u="sng" dirty="0">
                <a:hlinkClick r:id="rId4"/>
              </a:rPr>
              <a:t>://www.youtube.com/watch?v=dcCshPm_K0U&amp;feature=youtu.be</a:t>
            </a:r>
            <a:r>
              <a:rPr lang="ru-RU" dirty="0"/>
              <a:t> - Задание 40. Анализ работ учащихся: типичные ошибки и пути решения проблем </a:t>
            </a:r>
          </a:p>
          <a:p>
            <a:r>
              <a:rPr lang="en-GB" dirty="0">
                <a:hlinkClick r:id="rId5"/>
              </a:rPr>
              <a:t>https://apkpro.ru/events/event/51</a:t>
            </a:r>
            <a:r>
              <a:rPr lang="ru-RU" dirty="0"/>
              <a:t> </a:t>
            </a:r>
            <a:r>
              <a:rPr lang="ru-RU" i="1" dirty="0"/>
              <a:t> Учительская Академия (обсуждение вопросов подготовки обучающихся к выполнению письменной части экзаменационной работы ЕГЭ по иностранному языку)</a:t>
            </a:r>
          </a:p>
          <a:p>
            <a:r>
              <a:rPr lang="en-GB" i="1" dirty="0">
                <a:hlinkClick r:id="rId6"/>
              </a:rPr>
              <a:t>http://doc.fipi.ru/metodicheskaya-kopilka/metod-rekomendatsii-dlya-slabykh-shkol/inostranny-yazyk-mr-oo.pdf</a:t>
            </a:r>
            <a:r>
              <a:rPr lang="ru-RU" i="1" dirty="0"/>
              <a:t>  -  Методические рекомендации для учителей по преподаванию учебных предметов в образовательных организациях с высокой долей обучающихся с рисками учебной </a:t>
            </a:r>
            <a:r>
              <a:rPr lang="ru-RU" i="1" dirty="0" err="1" smtClean="0"/>
              <a:t>неуспешности</a:t>
            </a:r>
            <a:r>
              <a:rPr lang="ru-RU" i="1" dirty="0" smtClean="0"/>
              <a:t> </a:t>
            </a:r>
            <a:endParaRPr lang="ru-RU" i="1" dirty="0"/>
          </a:p>
          <a:p>
            <a:r>
              <a:rPr lang="ru-RU" u="sng" dirty="0">
                <a:hlinkClick r:id="rId7"/>
              </a:rPr>
              <a:t>https://www.youtube.com/watch?v=Wu4mvvkN2OU&amp;feature=youtu.be</a:t>
            </a:r>
            <a:r>
              <a:rPr lang="ru-RU" dirty="0"/>
              <a:t>  - А.В. Мишин Онлайн-урок, 10 и 11 классы. ЕГЭ-2020 по английскому языку: пишем эссе (задание 40) 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Для подготовки презентации были использованы: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293146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3" y="1628800"/>
            <a:ext cx="7740848" cy="4497363"/>
          </a:xfrm>
        </p:spPr>
        <p:txBody>
          <a:bodyPr/>
          <a:lstStyle/>
          <a:p>
            <a:pPr marL="0" indent="0" algn="just">
              <a:buNone/>
            </a:pPr>
            <a:r>
              <a:rPr lang="ru-RU" sz="2800" b="1" dirty="0" smtClean="0"/>
              <a:t>Структуру </a:t>
            </a:r>
            <a:r>
              <a:rPr lang="ru-RU" sz="2800" b="1" dirty="0"/>
              <a:t>и содержание письменного высказывания с элементами рассуждения </a:t>
            </a:r>
            <a:endParaRPr lang="ru-RU" sz="2800" b="1" dirty="0" smtClean="0"/>
          </a:p>
          <a:p>
            <a:pPr marL="0" indent="0" algn="just">
              <a:buNone/>
            </a:pPr>
            <a:r>
              <a:rPr lang="ru-RU" sz="2800" b="1" dirty="0" smtClean="0"/>
              <a:t>«</a:t>
            </a:r>
            <a:r>
              <a:rPr lang="ru-RU" sz="2800" b="1" dirty="0"/>
              <a:t>Мое мнение» </a:t>
            </a:r>
          </a:p>
          <a:p>
            <a:pPr marL="0" indent="0" algn="just">
              <a:buNone/>
            </a:pP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ru-RU" dirty="0" smtClean="0"/>
              <a:t>Знать:</a:t>
            </a:r>
            <a:endParaRPr lang="ru-RU" dirty="0"/>
          </a:p>
        </p:txBody>
      </p:sp>
      <p:sp>
        <p:nvSpPr>
          <p:cNvPr id="4" name="AutoShape 2" descr="Картинки по запросу &quot;человечки для презентации&quot;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1028" name="Picture 4" descr="Картинки по запросу &quot;человечек  пишет для презентации&quot;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11960" y="2737586"/>
            <a:ext cx="4619216" cy="36484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246219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251520" y="1028343"/>
            <a:ext cx="8712968" cy="57246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dirty="0"/>
          </a:p>
          <a:p>
            <a:pPr algn="ctr"/>
            <a:r>
              <a:rPr lang="ru-RU" dirty="0"/>
              <a:t> </a:t>
            </a:r>
            <a:r>
              <a:rPr lang="ru-RU" b="1" dirty="0">
                <a:solidFill>
                  <a:schemeClr val="tx2">
                    <a:lumMod val="75000"/>
                  </a:schemeClr>
                </a:solidFill>
              </a:rPr>
              <a:t>ФЕДЕРАЛЬНАЯ СЛУЖБА ПО НАДЗОРУ В СФЕРЕ ОБРАЗОВАНИЯ И НАУКИ </a:t>
            </a:r>
            <a:endParaRPr lang="ru-RU" b="1" dirty="0" smtClean="0">
              <a:solidFill>
                <a:schemeClr val="tx2">
                  <a:lumMod val="75000"/>
                </a:schemeClr>
              </a:solidFill>
            </a:endParaRPr>
          </a:p>
          <a:p>
            <a:pPr algn="ctr"/>
            <a:endParaRPr lang="ru-RU" dirty="0">
              <a:solidFill>
                <a:schemeClr val="tx2">
                  <a:lumMod val="75000"/>
                </a:schemeClr>
              </a:solidFill>
            </a:endParaRPr>
          </a:p>
          <a:p>
            <a:pPr algn="ctr"/>
            <a:r>
              <a:rPr lang="ru-RU" b="1" dirty="0" smtClean="0">
                <a:solidFill>
                  <a:schemeClr val="tx2">
                    <a:lumMod val="75000"/>
                  </a:schemeClr>
                </a:solidFill>
              </a:rPr>
              <a:t>ФЕДЕРАЛЬНОЕ </a:t>
            </a:r>
            <a:r>
              <a:rPr lang="ru-RU" b="1" dirty="0">
                <a:solidFill>
                  <a:schemeClr val="tx2">
                    <a:lumMod val="75000"/>
                  </a:schemeClr>
                </a:solidFill>
              </a:rPr>
              <a:t>ГОСУДАРСТВЕННОЕ БЮДЖЕТНОЕ НАУЧНОЕ УЧРЕЖДЕНИЕ </a:t>
            </a:r>
            <a:endParaRPr lang="ru-RU" dirty="0">
              <a:solidFill>
                <a:schemeClr val="tx2">
                  <a:lumMod val="75000"/>
                </a:schemeClr>
              </a:solidFill>
            </a:endParaRPr>
          </a:p>
          <a:p>
            <a:pPr algn="ctr"/>
            <a:r>
              <a:rPr lang="ru-RU" b="1" dirty="0">
                <a:solidFill>
                  <a:schemeClr val="tx2">
                    <a:lumMod val="75000"/>
                  </a:schemeClr>
                </a:solidFill>
              </a:rPr>
              <a:t>«ФЕДЕРАЛЬНЫЙ ИНСТИТУТ ПЕДАГОГИЧЕСКИХ ИЗМЕРЕНИЙ» </a:t>
            </a:r>
            <a:endParaRPr lang="ru-RU" b="1" dirty="0" smtClean="0">
              <a:solidFill>
                <a:schemeClr val="tx2">
                  <a:lumMod val="75000"/>
                </a:schemeClr>
              </a:solidFill>
            </a:endParaRPr>
          </a:p>
          <a:p>
            <a:endParaRPr lang="ru-RU" sz="2400" b="1" dirty="0">
              <a:solidFill>
                <a:schemeClr val="tx2">
                  <a:lumMod val="75000"/>
                </a:schemeClr>
              </a:solidFill>
            </a:endParaRPr>
          </a:p>
          <a:p>
            <a:endParaRPr lang="ru-RU" sz="2800" dirty="0">
              <a:solidFill>
                <a:schemeClr val="tx2">
                  <a:lumMod val="75000"/>
                </a:schemeClr>
              </a:solidFill>
            </a:endParaRPr>
          </a:p>
          <a:p>
            <a:pPr algn="just"/>
            <a:r>
              <a:rPr lang="ru-RU" sz="2800" b="1" dirty="0">
                <a:solidFill>
                  <a:schemeClr val="tx2">
                    <a:lumMod val="75000"/>
                  </a:schemeClr>
                </a:solidFill>
              </a:rPr>
              <a:t>Методические материалы для председателей и членов предметных комиссий субъектов Российской Федерации </a:t>
            </a:r>
            <a:endParaRPr lang="ru-RU" sz="2800" dirty="0">
              <a:solidFill>
                <a:schemeClr val="tx2">
                  <a:lumMod val="75000"/>
                </a:schemeClr>
              </a:solidFill>
            </a:endParaRPr>
          </a:p>
          <a:p>
            <a:pPr algn="just"/>
            <a:r>
              <a:rPr lang="ru-RU" sz="2800" b="1" dirty="0">
                <a:solidFill>
                  <a:schemeClr val="tx2">
                    <a:lumMod val="75000"/>
                  </a:schemeClr>
                </a:solidFill>
              </a:rPr>
              <a:t>по проверке выполнения заданий с развернутым ответом экзаменационных работ ЕГЭ 2020 года </a:t>
            </a:r>
            <a:endParaRPr lang="ru-RU" sz="2800" b="1" dirty="0" smtClean="0">
              <a:solidFill>
                <a:schemeClr val="tx2">
                  <a:lumMod val="75000"/>
                </a:schemeClr>
              </a:solidFill>
            </a:endParaRPr>
          </a:p>
          <a:p>
            <a:pPr algn="just"/>
            <a:endParaRPr lang="ru-RU" sz="2400" b="1" dirty="0">
              <a:solidFill>
                <a:schemeClr val="tx2">
                  <a:lumMod val="75000"/>
                </a:schemeClr>
              </a:solidFill>
            </a:endParaRPr>
          </a:p>
          <a:p>
            <a:pPr algn="just"/>
            <a:endParaRPr lang="ru-RU" sz="2400" b="1" dirty="0" smtClean="0">
              <a:solidFill>
                <a:schemeClr val="tx2">
                  <a:lumMod val="75000"/>
                </a:schemeClr>
              </a:solidFill>
            </a:endParaRPr>
          </a:p>
          <a:p>
            <a:endParaRPr lang="ru-RU" b="1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118428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3" y="2708920"/>
            <a:ext cx="8712968" cy="3417243"/>
          </a:xfrm>
        </p:spPr>
        <p:txBody>
          <a:bodyPr>
            <a:normAutofit lnSpcReduction="10000"/>
          </a:bodyPr>
          <a:lstStyle/>
          <a:p>
            <a:r>
              <a:rPr lang="ru-RU" sz="2800" b="1" dirty="0" smtClean="0"/>
              <a:t>1. Решение коммуникативной задачи (3 балла)</a:t>
            </a:r>
          </a:p>
          <a:p>
            <a:r>
              <a:rPr lang="ru-RU" sz="2800" b="1" dirty="0" smtClean="0"/>
              <a:t>2. Организация  </a:t>
            </a:r>
            <a:r>
              <a:rPr lang="ru-RU" sz="2800" b="1" dirty="0"/>
              <a:t>(3 балла</a:t>
            </a:r>
            <a:r>
              <a:rPr lang="ru-RU" sz="2800" b="1" dirty="0" smtClean="0"/>
              <a:t>)</a:t>
            </a:r>
          </a:p>
          <a:p>
            <a:r>
              <a:rPr lang="ru-RU" sz="2800" b="1" dirty="0" smtClean="0"/>
              <a:t>3.  </a:t>
            </a:r>
            <a:r>
              <a:rPr lang="ru-RU" sz="2800" b="1" dirty="0"/>
              <a:t>Лексика (3 балла</a:t>
            </a:r>
            <a:r>
              <a:rPr lang="ru-RU" sz="2800" b="1" dirty="0" smtClean="0"/>
              <a:t>)</a:t>
            </a:r>
          </a:p>
          <a:p>
            <a:r>
              <a:rPr lang="ru-RU" sz="2800" b="1" dirty="0" smtClean="0"/>
              <a:t>4. Грамматика </a:t>
            </a:r>
            <a:r>
              <a:rPr lang="ru-RU" sz="2800" b="1" dirty="0"/>
              <a:t>(3 балла</a:t>
            </a:r>
            <a:r>
              <a:rPr lang="ru-RU" sz="2800" b="1" dirty="0" smtClean="0"/>
              <a:t>)</a:t>
            </a:r>
          </a:p>
          <a:p>
            <a:r>
              <a:rPr lang="ru-RU" sz="2800" b="1" dirty="0" smtClean="0"/>
              <a:t>5.  Орфография </a:t>
            </a:r>
            <a:r>
              <a:rPr lang="ru-RU" sz="2800" b="1" dirty="0"/>
              <a:t>и пунктуация </a:t>
            </a:r>
            <a:r>
              <a:rPr lang="ru-RU" sz="2800" b="1" dirty="0" smtClean="0"/>
              <a:t>(2 </a:t>
            </a:r>
            <a:r>
              <a:rPr lang="ru-RU" sz="2800" b="1" dirty="0"/>
              <a:t>балла)</a:t>
            </a:r>
          </a:p>
          <a:p>
            <a:endParaRPr lang="ru-RU" dirty="0" smtClean="0"/>
          </a:p>
          <a:p>
            <a:r>
              <a:rPr lang="ru-RU" b="1" dirty="0"/>
              <a:t>Высказывание носит продуктивный </a:t>
            </a:r>
            <a:r>
              <a:rPr lang="ru-RU" b="1" dirty="0" smtClean="0"/>
              <a:t>характер!</a:t>
            </a:r>
            <a:endParaRPr lang="ru-RU" b="1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764704"/>
            <a:ext cx="8841160" cy="2016224"/>
          </a:xfrm>
        </p:spPr>
        <p:txBody>
          <a:bodyPr>
            <a:normAutofit fontScale="90000"/>
          </a:bodyPr>
          <a:lstStyle/>
          <a:p>
            <a:r>
              <a:rPr lang="ru-RU" dirty="0">
                <a:solidFill>
                  <a:schemeClr val="tx2"/>
                </a:solidFill>
              </a:rPr>
              <a:t>Объём высказывания соответствует поставленной задаче: </a:t>
            </a:r>
            <a:r>
              <a:rPr lang="ru-RU" dirty="0" smtClean="0">
                <a:solidFill>
                  <a:schemeClr val="tx2"/>
                </a:solidFill>
              </a:rPr>
              <a:t/>
            </a:r>
            <a:br>
              <a:rPr lang="ru-RU" dirty="0" smtClean="0">
                <a:solidFill>
                  <a:schemeClr val="tx2"/>
                </a:solidFill>
              </a:rPr>
            </a:br>
            <a:r>
              <a:rPr lang="ru-RU" b="1" dirty="0" smtClean="0">
                <a:solidFill>
                  <a:schemeClr val="tx2"/>
                </a:solidFill>
              </a:rPr>
              <a:t>200-250 слов</a:t>
            </a:r>
            <a:r>
              <a:rPr lang="ru-RU" dirty="0" smtClean="0">
                <a:solidFill>
                  <a:schemeClr val="tx2"/>
                </a:solidFill>
              </a:rPr>
              <a:t/>
            </a:r>
            <a:br>
              <a:rPr lang="ru-RU" dirty="0" smtClean="0">
                <a:solidFill>
                  <a:schemeClr val="tx2"/>
                </a:solidFill>
              </a:rPr>
            </a:br>
            <a:r>
              <a:rPr lang="ru-RU" sz="2700" dirty="0" smtClean="0">
                <a:solidFill>
                  <a:srgbClr val="FF0000"/>
                </a:solidFill>
              </a:rPr>
              <a:t>(10%  180–275 слов</a:t>
            </a:r>
            <a:r>
              <a:rPr lang="ru-RU" sz="2700" dirty="0">
                <a:solidFill>
                  <a:srgbClr val="FF0000"/>
                </a:solidFill>
              </a:rPr>
              <a:t>)</a:t>
            </a:r>
            <a:r>
              <a:rPr lang="ru-RU" dirty="0"/>
              <a:t>	</a:t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826588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07505" y="1556792"/>
            <a:ext cx="8928992" cy="4569371"/>
          </a:xfrm>
        </p:spPr>
        <p:txBody>
          <a:bodyPr>
            <a:noAutofit/>
          </a:bodyPr>
          <a:lstStyle/>
          <a:p>
            <a:r>
              <a:rPr lang="ru-RU" sz="2800" b="1" dirty="0" smtClean="0">
                <a:solidFill>
                  <a:srgbClr val="FF0000"/>
                </a:solidFill>
              </a:rPr>
              <a:t>5 абзацев</a:t>
            </a:r>
            <a:r>
              <a:rPr lang="ru-RU" sz="2800" b="1" dirty="0">
                <a:solidFill>
                  <a:srgbClr val="FF0000"/>
                </a:solidFill>
              </a:rPr>
              <a:t>:</a:t>
            </a:r>
            <a:endParaRPr lang="ru-RU" sz="2800" dirty="0">
              <a:solidFill>
                <a:srgbClr val="FF0000"/>
              </a:solidFill>
            </a:endParaRPr>
          </a:p>
          <a:p>
            <a:r>
              <a:rPr lang="ru-RU" sz="2800" b="1" dirty="0"/>
              <a:t>1) </a:t>
            </a:r>
            <a:r>
              <a:rPr lang="ru-RU" sz="2800" b="1" dirty="0" smtClean="0"/>
              <a:t>введение</a:t>
            </a:r>
          </a:p>
          <a:p>
            <a:r>
              <a:rPr lang="ru-RU" sz="2800" b="1" dirty="0" smtClean="0"/>
              <a:t>2</a:t>
            </a:r>
            <a:r>
              <a:rPr lang="ru-RU" sz="2800" b="1" dirty="0"/>
              <a:t>) выражение вашего мнения плюс </a:t>
            </a:r>
            <a:r>
              <a:rPr lang="ru-RU" sz="2800" b="1" dirty="0" smtClean="0"/>
              <a:t>его аргументация (2-3 </a:t>
            </a:r>
            <a:r>
              <a:rPr lang="ru-RU" sz="2800" b="1" dirty="0"/>
              <a:t>аргумента</a:t>
            </a:r>
            <a:r>
              <a:rPr lang="ru-RU" sz="2800" b="1" dirty="0" smtClean="0"/>
              <a:t>)</a:t>
            </a:r>
          </a:p>
          <a:p>
            <a:r>
              <a:rPr lang="ru-RU" sz="2800" b="1" dirty="0" smtClean="0"/>
              <a:t>3</a:t>
            </a:r>
            <a:r>
              <a:rPr lang="ru-RU" sz="2800" b="1" dirty="0"/>
              <a:t>) выражение противоположной точки зрения на проблему, поднимаемую в </a:t>
            </a:r>
            <a:r>
              <a:rPr lang="ru-RU" sz="2800" b="1" dirty="0" smtClean="0"/>
              <a:t>эссе</a:t>
            </a:r>
          </a:p>
          <a:p>
            <a:r>
              <a:rPr lang="ru-RU" sz="2800" b="1" dirty="0" smtClean="0"/>
              <a:t>4</a:t>
            </a:r>
            <a:r>
              <a:rPr lang="ru-RU" sz="2800" b="1" dirty="0"/>
              <a:t>) выражение вашего мнения (контраргумент) на противоположную точку зрения</a:t>
            </a:r>
            <a:endParaRPr lang="ru-RU" sz="2800" dirty="0"/>
          </a:p>
          <a:p>
            <a:r>
              <a:rPr lang="ru-RU" sz="2800" b="1" dirty="0"/>
              <a:t>5) заключение</a:t>
            </a:r>
            <a:endParaRPr lang="ru-RU" sz="2800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/>
              <a:t>Структура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556435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251520" y="1484784"/>
            <a:ext cx="8712967" cy="4641379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dirty="0" smtClean="0"/>
              <a:t> </a:t>
            </a:r>
            <a:r>
              <a:rPr lang="ru-RU" b="1" dirty="0">
                <a:solidFill>
                  <a:srgbClr val="FF0000"/>
                </a:solidFill>
              </a:rPr>
              <a:t>6 аспектов</a:t>
            </a:r>
            <a:r>
              <a:rPr lang="ru-RU" b="1" dirty="0"/>
              <a:t>: введение, высказывание своего мнения с приведением аргументации, высказывание чужого мнения с аргументацией, объяснение, почему не согласен с чужим мнением, заключение и </a:t>
            </a:r>
            <a:r>
              <a:rPr lang="ru-RU" b="1" dirty="0">
                <a:solidFill>
                  <a:srgbClr val="FF0000"/>
                </a:solidFill>
              </a:rPr>
              <a:t>стиль. </a:t>
            </a:r>
            <a:r>
              <a:rPr lang="ru-RU" b="1" dirty="0"/>
              <a:t>Выделены 4 типа </a:t>
            </a:r>
            <a:r>
              <a:rPr lang="ru-RU" b="1" dirty="0">
                <a:solidFill>
                  <a:srgbClr val="FF0000"/>
                </a:solidFill>
              </a:rPr>
              <a:t>стилистических ошибок: </a:t>
            </a:r>
          </a:p>
          <a:p>
            <a:r>
              <a:rPr lang="ru-RU" b="1" i="1" dirty="0">
                <a:solidFill>
                  <a:schemeClr val="bg2">
                    <a:lumMod val="50000"/>
                  </a:schemeClr>
                </a:solidFill>
              </a:rPr>
              <a:t>1) риторические вопросы </a:t>
            </a:r>
          </a:p>
          <a:p>
            <a:r>
              <a:rPr lang="ru-RU" b="1" i="1" dirty="0">
                <a:solidFill>
                  <a:schemeClr val="bg2">
                    <a:lumMod val="50000"/>
                  </a:schemeClr>
                </a:solidFill>
              </a:rPr>
              <a:t>2) разговорные выражения и конструкции типа </a:t>
            </a:r>
            <a:r>
              <a:rPr lang="ru-RU" b="1" i="1" dirty="0" err="1">
                <a:solidFill>
                  <a:schemeClr val="bg2">
                    <a:lumMod val="50000"/>
                  </a:schemeClr>
                </a:solidFill>
              </a:rPr>
              <a:t>Let's</a:t>
            </a:r>
            <a:r>
              <a:rPr lang="ru-RU" b="1" i="1" dirty="0">
                <a:solidFill>
                  <a:schemeClr val="bg2">
                    <a:lumMod val="50000"/>
                  </a:schemeClr>
                </a:solidFill>
              </a:rPr>
              <a:t> … (</a:t>
            </a:r>
            <a:r>
              <a:rPr lang="ru-RU" b="1" i="1" dirty="0" err="1">
                <a:solidFill>
                  <a:schemeClr val="bg2">
                    <a:lumMod val="50000"/>
                  </a:schemeClr>
                </a:solidFill>
              </a:rPr>
              <a:t>Let</a:t>
            </a:r>
            <a:r>
              <a:rPr lang="ru-RU" b="1" i="1" dirty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ru-RU" b="1" i="1" dirty="0" err="1">
                <a:solidFill>
                  <a:schemeClr val="bg2">
                    <a:lumMod val="50000"/>
                  </a:schemeClr>
                </a:solidFill>
              </a:rPr>
              <a:t>us</a:t>
            </a:r>
            <a:r>
              <a:rPr lang="ru-RU" b="1" i="1" dirty="0">
                <a:solidFill>
                  <a:schemeClr val="bg2">
                    <a:lumMod val="50000"/>
                  </a:schemeClr>
                </a:solidFill>
              </a:rPr>
              <a:t> и </a:t>
            </a:r>
            <a:r>
              <a:rPr lang="ru-RU" b="1" i="1" dirty="0" err="1">
                <a:solidFill>
                  <a:schemeClr val="bg2">
                    <a:lumMod val="50000"/>
                  </a:schemeClr>
                </a:solidFill>
              </a:rPr>
              <a:t>Let</a:t>
            </a:r>
            <a:r>
              <a:rPr lang="ru-RU" b="1" i="1" dirty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ru-RU" b="1" i="1" dirty="0" err="1">
                <a:solidFill>
                  <a:schemeClr val="bg2">
                    <a:lumMod val="50000"/>
                  </a:schemeClr>
                </a:solidFill>
              </a:rPr>
              <a:t>me</a:t>
            </a:r>
            <a:r>
              <a:rPr lang="ru-RU" b="1" i="1" dirty="0">
                <a:solidFill>
                  <a:schemeClr val="bg2">
                    <a:lumMod val="50000"/>
                  </a:schemeClr>
                </a:solidFill>
              </a:rPr>
              <a:t> - нейтральный стиль); </a:t>
            </a:r>
          </a:p>
          <a:p>
            <a:r>
              <a:rPr lang="ru-RU" b="1" i="1" dirty="0">
                <a:solidFill>
                  <a:schemeClr val="bg2">
                    <a:lumMod val="50000"/>
                  </a:schemeClr>
                </a:solidFill>
              </a:rPr>
              <a:t>3) сниженная лексика типа </a:t>
            </a:r>
            <a:r>
              <a:rPr lang="ru-RU" b="1" i="1" dirty="0" err="1">
                <a:solidFill>
                  <a:schemeClr val="bg2">
                    <a:lumMod val="50000"/>
                  </a:schemeClr>
                </a:solidFill>
              </a:rPr>
              <a:t>folks</a:t>
            </a:r>
            <a:r>
              <a:rPr lang="ru-RU" b="1" i="1" dirty="0">
                <a:solidFill>
                  <a:schemeClr val="bg2">
                    <a:lumMod val="50000"/>
                  </a:schemeClr>
                </a:solidFill>
              </a:rPr>
              <a:t> (</a:t>
            </a:r>
            <a:r>
              <a:rPr lang="ru-RU" b="1" i="1" dirty="0" err="1">
                <a:solidFill>
                  <a:schemeClr val="bg2">
                    <a:lumMod val="50000"/>
                  </a:schemeClr>
                </a:solidFill>
              </a:rPr>
              <a:t>people</a:t>
            </a:r>
            <a:r>
              <a:rPr lang="ru-RU" b="1" i="1" dirty="0">
                <a:solidFill>
                  <a:schemeClr val="bg2">
                    <a:lumMod val="50000"/>
                  </a:schemeClr>
                </a:solidFill>
              </a:rPr>
              <a:t>) … </a:t>
            </a:r>
          </a:p>
          <a:p>
            <a:r>
              <a:rPr lang="ru-RU" b="1" i="1" dirty="0">
                <a:solidFill>
                  <a:schemeClr val="bg2">
                    <a:lumMod val="50000"/>
                  </a:schemeClr>
                </a:solidFill>
              </a:rPr>
              <a:t>4) 3 варианта стяженных форм: </a:t>
            </a:r>
            <a:r>
              <a:rPr lang="ru-RU" b="1" i="1" dirty="0" smtClean="0">
                <a:solidFill>
                  <a:schemeClr val="bg2">
                    <a:lumMod val="50000"/>
                  </a:schemeClr>
                </a:solidFill>
              </a:rPr>
              <a:t> </a:t>
            </a:r>
          </a:p>
          <a:p>
            <a:r>
              <a:rPr lang="ru-RU" b="1" i="1" dirty="0" smtClean="0">
                <a:solidFill>
                  <a:schemeClr val="bg2">
                    <a:lumMod val="50000"/>
                  </a:schemeClr>
                </a:solidFill>
              </a:rPr>
              <a:t>- </a:t>
            </a:r>
            <a:r>
              <a:rPr lang="ru-RU" b="1" i="1" dirty="0">
                <a:solidFill>
                  <a:schemeClr val="bg2">
                    <a:lumMod val="50000"/>
                  </a:schemeClr>
                </a:solidFill>
              </a:rPr>
              <a:t>типа </a:t>
            </a:r>
            <a:r>
              <a:rPr lang="en-GB" b="1" i="1" dirty="0">
                <a:solidFill>
                  <a:schemeClr val="bg2">
                    <a:lumMod val="50000"/>
                  </a:schemeClr>
                </a:solidFill>
              </a:rPr>
              <a:t>I’m, he’s … </a:t>
            </a:r>
          </a:p>
          <a:p>
            <a:r>
              <a:rPr lang="ru-RU" b="1" i="1" dirty="0">
                <a:solidFill>
                  <a:schemeClr val="bg2">
                    <a:lumMod val="50000"/>
                  </a:schemeClr>
                </a:solidFill>
              </a:rPr>
              <a:t>- отрицательные формы типа </a:t>
            </a:r>
            <a:r>
              <a:rPr lang="ru-RU" b="1" i="1" dirty="0" err="1">
                <a:solidFill>
                  <a:schemeClr val="bg2">
                    <a:lumMod val="50000"/>
                  </a:schemeClr>
                </a:solidFill>
              </a:rPr>
              <a:t>don’t</a:t>
            </a:r>
            <a:r>
              <a:rPr lang="ru-RU" b="1" i="1" dirty="0">
                <a:solidFill>
                  <a:schemeClr val="bg2">
                    <a:lumMod val="50000"/>
                  </a:schemeClr>
                </a:solidFill>
              </a:rPr>
              <a:t>, </a:t>
            </a:r>
            <a:r>
              <a:rPr lang="ru-RU" b="1" i="1" dirty="0" err="1">
                <a:solidFill>
                  <a:schemeClr val="bg2">
                    <a:lumMod val="50000"/>
                  </a:schemeClr>
                </a:solidFill>
              </a:rPr>
              <a:t>aren’t</a:t>
            </a:r>
            <a:r>
              <a:rPr lang="ru-RU" b="1" i="1" dirty="0">
                <a:solidFill>
                  <a:schemeClr val="bg2">
                    <a:lumMod val="50000"/>
                  </a:schemeClr>
                </a:solidFill>
              </a:rPr>
              <a:t> … </a:t>
            </a:r>
          </a:p>
          <a:p>
            <a:r>
              <a:rPr lang="ru-RU" b="1" i="1" dirty="0">
                <a:solidFill>
                  <a:schemeClr val="bg2">
                    <a:lumMod val="50000"/>
                  </a:schemeClr>
                </a:solidFill>
              </a:rPr>
              <a:t>- формы модальных глаголов типа </a:t>
            </a:r>
            <a:r>
              <a:rPr lang="ru-RU" b="1" i="1" dirty="0" err="1">
                <a:solidFill>
                  <a:schemeClr val="bg2">
                    <a:lumMod val="50000"/>
                  </a:schemeClr>
                </a:solidFill>
              </a:rPr>
              <a:t>can’t</a:t>
            </a:r>
            <a:r>
              <a:rPr lang="ru-RU" b="1" i="1" dirty="0">
                <a:solidFill>
                  <a:schemeClr val="bg2">
                    <a:lumMod val="50000"/>
                  </a:schemeClr>
                </a:solidFill>
              </a:rPr>
              <a:t>, </a:t>
            </a:r>
            <a:r>
              <a:rPr lang="ru-RU" b="1" i="1" dirty="0" err="1">
                <a:solidFill>
                  <a:schemeClr val="bg2">
                    <a:lumMod val="50000"/>
                  </a:schemeClr>
                </a:solidFill>
              </a:rPr>
              <a:t>mustn’t</a:t>
            </a:r>
            <a:r>
              <a:rPr lang="ru-RU" b="1" i="1" dirty="0">
                <a:solidFill>
                  <a:schemeClr val="bg2">
                    <a:lumMod val="50000"/>
                  </a:schemeClr>
                </a:solidFill>
              </a:rPr>
              <a:t>… (Исключение: </a:t>
            </a:r>
            <a:r>
              <a:rPr lang="ru-RU" b="1" i="1" dirty="0" err="1">
                <a:solidFill>
                  <a:schemeClr val="bg2">
                    <a:lumMod val="50000"/>
                  </a:schemeClr>
                </a:solidFill>
              </a:rPr>
              <a:t>needn’t</a:t>
            </a:r>
            <a:r>
              <a:rPr lang="ru-RU" b="1" i="1" dirty="0">
                <a:solidFill>
                  <a:schemeClr val="bg2">
                    <a:lumMod val="50000"/>
                  </a:schemeClr>
                </a:solidFill>
              </a:rPr>
              <a:t>) </a:t>
            </a:r>
            <a:endParaRPr lang="en-GB" b="1" i="1" dirty="0" smtClean="0">
              <a:solidFill>
                <a:schemeClr val="bg2">
                  <a:lumMod val="50000"/>
                </a:schemeClr>
              </a:solidFill>
            </a:endParaRPr>
          </a:p>
          <a:p>
            <a:endParaRPr lang="en-GB" b="1" i="1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РКЗ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677451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353</TotalTime>
  <Words>2991</Words>
  <Application>Microsoft Office PowerPoint</Application>
  <PresentationFormat>Экран (4:3)</PresentationFormat>
  <Paragraphs>332</Paragraphs>
  <Slides>47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47</vt:i4>
      </vt:variant>
    </vt:vector>
  </HeadingPairs>
  <TitlesOfParts>
    <vt:vector size="48" baseType="lpstr">
      <vt:lpstr>Волна</vt:lpstr>
      <vt:lpstr>«Правила написания письменного высказывания с элементами рассуждения по предложенной проблеме (эссе)»</vt:lpstr>
      <vt:lpstr>ЕГЭ</vt:lpstr>
      <vt:lpstr>Раздел «Письмо»</vt:lpstr>
      <vt:lpstr>Уметь: </vt:lpstr>
      <vt:lpstr>Знать:</vt:lpstr>
      <vt:lpstr>Презентация PowerPoint</vt:lpstr>
      <vt:lpstr>Объём высказывания соответствует поставленной задаче:  200-250 слов (10%  180–275 слов)  </vt:lpstr>
      <vt:lpstr>Структура </vt:lpstr>
      <vt:lpstr>РКЗ</vt:lpstr>
      <vt:lpstr>Оценивание аспекта</vt:lpstr>
      <vt:lpstr>Оценивание </vt:lpstr>
      <vt:lpstr>Организация текста</vt:lpstr>
      <vt:lpstr>Лексика</vt:lpstr>
      <vt:lpstr>Лексические ошибки</vt:lpstr>
      <vt:lpstr>Ограниченность лексического запаса</vt:lpstr>
      <vt:lpstr>Грамматика</vt:lpstr>
      <vt:lpstr>Грамматические ошибки</vt:lpstr>
      <vt:lpstr>Ограниченность грамматических средств</vt:lpstr>
      <vt:lpstr>Орфография и пунктуация</vt:lpstr>
      <vt:lpstr>Орфографические ошибки</vt:lpstr>
      <vt:lpstr>Пунктуационные ошибки</vt:lpstr>
      <vt:lpstr>Особенности оценивания</vt:lpstr>
      <vt:lpstr>Перефразирование  темы</vt:lpstr>
      <vt:lpstr>“Friendship is the greatest gift of life”.</vt:lpstr>
      <vt:lpstr>Вопрос по РКЗ. Считается ли ошибкой, если перифраз есть только во введении?  </vt:lpstr>
      <vt:lpstr>В каких случаях можно считать, что вступление отражает дискуссионный характер проблемы?  </vt:lpstr>
      <vt:lpstr>Подробнее</vt:lpstr>
      <vt:lpstr>Объем высказывания с элементами рассуждения</vt:lpstr>
      <vt:lpstr>Системность подготовки</vt:lpstr>
      <vt:lpstr>Задание 40 является заданием высокого уровня сложности и рассчитано на учащихся, освоивших программу профильного уровня  Нельзя ориентировать учащихся на использование заученных учебных текстов или их фрагментов при написании задания 40  Обратите пристальное внимание на формирование у учащихся навыка интерпретации темы. ВАЖНО: не только КАК говорит учащийся, но и ЧТО говорит   </vt:lpstr>
      <vt:lpstr>Технологический подход</vt:lpstr>
      <vt:lpstr>Черновик</vt:lpstr>
      <vt:lpstr>Презентация PowerPoint</vt:lpstr>
      <vt:lpstr>Фразы для высказывания с элементами рассуждения (введение)</vt:lpstr>
      <vt:lpstr>Введение</vt:lpstr>
      <vt:lpstr>Вводные фразы, выражающие ваше мнение</vt:lpstr>
      <vt:lpstr>Фразы, перечисляющие точки зрения и аспекты обсуждаемой проблемы в порядке их значимости</vt:lpstr>
      <vt:lpstr>Фразы, добавляющие новые аспекты обсуждаемой проблеме</vt:lpstr>
      <vt:lpstr>Фразы, подчеркивающие контраст, связывающие различающиеся идеи</vt:lpstr>
      <vt:lpstr>Заключительные фразы</vt:lpstr>
      <vt:lpstr>Фразы для высказывания с ЭР (заключение)</vt:lpstr>
      <vt:lpstr>Презентация PowerPoint</vt:lpstr>
      <vt:lpstr>Алгоритм работы</vt:lpstr>
      <vt:lpstr>Научить:</vt:lpstr>
      <vt:lpstr>PRACTICE MAKES PERFECT!</vt:lpstr>
      <vt:lpstr>Спасибо за внимание, коллеги!</vt:lpstr>
      <vt:lpstr>Для подготовки презентации были использованы: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Windows User</cp:lastModifiedBy>
  <cp:revision>51</cp:revision>
  <dcterms:created xsi:type="dcterms:W3CDTF">2021-02-03T05:38:30Z</dcterms:created>
  <dcterms:modified xsi:type="dcterms:W3CDTF">2021-02-04T21:10:09Z</dcterms:modified>
</cp:coreProperties>
</file>