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6" r:id="rId5"/>
    <p:sldId id="349" r:id="rId6"/>
    <p:sldId id="342" r:id="rId7"/>
    <p:sldId id="343" r:id="rId8"/>
    <p:sldId id="344" r:id="rId9"/>
    <p:sldId id="313" r:id="rId10"/>
    <p:sldId id="353" r:id="rId11"/>
    <p:sldId id="268" r:id="rId12"/>
    <p:sldId id="352" r:id="rId13"/>
    <p:sldId id="290" r:id="rId14"/>
    <p:sldId id="358" r:id="rId15"/>
    <p:sldId id="365" r:id="rId16"/>
    <p:sldId id="359" r:id="rId17"/>
    <p:sldId id="360" r:id="rId18"/>
    <p:sldId id="361" r:id="rId19"/>
    <p:sldId id="362" r:id="rId20"/>
    <p:sldId id="354" r:id="rId21"/>
    <p:sldId id="367" r:id="rId22"/>
    <p:sldId id="297" r:id="rId23"/>
    <p:sldId id="298" r:id="rId24"/>
    <p:sldId id="299" r:id="rId25"/>
    <p:sldId id="274" r:id="rId26"/>
    <p:sldId id="368" r:id="rId27"/>
    <p:sldId id="369" r:id="rId28"/>
    <p:sldId id="364" r:id="rId29"/>
    <p:sldId id="350" r:id="rId30"/>
    <p:sldId id="293" r:id="rId31"/>
    <p:sldId id="300" r:id="rId32"/>
    <p:sldId id="269" r:id="rId33"/>
    <p:sldId id="356" r:id="rId34"/>
    <p:sldId id="357" r:id="rId35"/>
    <p:sldId id="35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" initials="Н" lastIdx="2" clrIdx="0">
    <p:extLst>
      <p:ext uri="{19B8F6BF-5375-455C-9EA6-DF929625EA0E}">
        <p15:presenceInfo xmlns:p15="http://schemas.microsoft.com/office/powerpoint/2012/main" userId="Наталь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6185"/>
    <a:srgbClr val="273490"/>
    <a:srgbClr val="E0D2A3"/>
    <a:srgbClr val="45525A"/>
    <a:srgbClr val="AD3A37"/>
    <a:srgbClr val="E3AE3C"/>
    <a:srgbClr val="2788C5"/>
    <a:srgbClr val="112E4C"/>
    <a:srgbClr val="605AD6"/>
    <a:srgbClr val="547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46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Tn1twdHTQQyFZbVi-4UxNg/featured" TargetMode="External"/><Relationship Id="rId2" Type="http://schemas.openxmlformats.org/officeDocument/2006/relationships/hyperlink" Target="https://kpolyakov.spb.ru/school/blockly/trt-blockly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://kege.rustest.ru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ege.sdamgia.ru/" TargetMode="External"/><Relationship Id="rId3" Type="http://schemas.openxmlformats.org/officeDocument/2006/relationships/hyperlink" Target="http://www.sochi.edu.ru/upload/docs/2021-01-19%20%E2%84%96%2047-01-13-541%20%D0%9E%D0%B1%20%D0%BE%D1%80%D0%B3%D0%B0%D0%BD%D0%B8%D0%B7%D0%B0%D1%86%D0%B8%D0%B8%20%D0%BF%D0%BE%D0%B4%D0%B3%D0%BE%D1%82%D0%BE%D0%B2%D0%BA%D0%B8%20%D0%BA%20%D0%9A%D0%95%D0%93%D0%AD.pdf" TargetMode="External"/><Relationship Id="rId7" Type="http://schemas.openxmlformats.org/officeDocument/2006/relationships/hyperlink" Target="https://onliskill.ru/" TargetMode="External"/><Relationship Id="rId2" Type="http://schemas.openxmlformats.org/officeDocument/2006/relationships/hyperlink" Target="http://kege.rustes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polyakov.spb.ru/" TargetMode="External"/><Relationship Id="rId11" Type="http://schemas.openxmlformats.org/officeDocument/2006/relationships/hyperlink" Target="http://labs-org.ru/ege-18/" TargetMode="External"/><Relationship Id="rId5" Type="http://schemas.openxmlformats.org/officeDocument/2006/relationships/hyperlink" Target="https://kompege.ru/" TargetMode="External"/><Relationship Id="rId10" Type="http://schemas.openxmlformats.org/officeDocument/2006/relationships/hyperlink" Target="http://infbu.ru/" TargetMode="External"/><Relationship Id="rId4" Type="http://schemas.openxmlformats.org/officeDocument/2006/relationships/hyperlink" Target="http://www.sochi.edu.ru/upload/docs/&#1057;&#1089;&#1099;&#1083;&#1082;&#1072;%20&#1076;&#1083;&#1103;%20&#1089;&#1082;&#1072;&#1095;&#1080;&#1074;&#1072;&#1085;&#1080;&#1103;%20&#1055;&#1054;.docx" TargetMode="External"/><Relationship Id="rId9" Type="http://schemas.openxmlformats.org/officeDocument/2006/relationships/hyperlink" Target="https://yandex.ru/tutor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ege.rustest.ru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kege.rustest.r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kompege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6536" y="1620591"/>
            <a:ext cx="7170928" cy="2544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«Тренинг практических навыков при выполнении заданий КЕГЭ по информатике повышенного уровня сложности по теме «Алгоритмы».</a:t>
            </a:r>
            <a:br>
              <a:rPr lang="ru-RU" sz="1000" dirty="0"/>
            </a:b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0172" y="5511521"/>
            <a:ext cx="5682802" cy="353530"/>
          </a:xfrm>
        </p:spPr>
        <p:txBody>
          <a:bodyPr>
            <a:noAutofit/>
          </a:bodyPr>
          <a:lstStyle/>
          <a:p>
            <a:r>
              <a:rPr lang="ru-RU" sz="2000" dirty="0"/>
              <a:t>Сочи, 202</a:t>
            </a:r>
            <a:r>
              <a:rPr lang="en-US" sz="2000" dirty="0"/>
              <a:t>1</a:t>
            </a:r>
            <a:r>
              <a:rPr lang="ru-RU" sz="2000" dirty="0"/>
              <a:t>г.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60600" y="4229100"/>
            <a:ext cx="445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4F6185"/>
                </a:solidFill>
              </a:rPr>
              <a:t>Семинар № </a:t>
            </a:r>
            <a:r>
              <a:rPr lang="en-US" b="1" dirty="0">
                <a:solidFill>
                  <a:srgbClr val="4F6185"/>
                </a:solidFill>
              </a:rPr>
              <a:t>3</a:t>
            </a:r>
            <a:r>
              <a:rPr lang="ru-RU" b="1" dirty="0">
                <a:solidFill>
                  <a:srgbClr val="4F6185"/>
                </a:solidFill>
              </a:rPr>
              <a:t> для учителей информатики</a:t>
            </a:r>
          </a:p>
          <a:p>
            <a:pPr algn="ctr"/>
            <a:r>
              <a:rPr lang="ru-RU" b="1" dirty="0">
                <a:solidFill>
                  <a:srgbClr val="4F6185"/>
                </a:solidFill>
              </a:rPr>
              <a:t>Подготовила: </a:t>
            </a:r>
            <a:r>
              <a:rPr lang="ru-RU" b="1" dirty="0" err="1">
                <a:solidFill>
                  <a:srgbClr val="4F6185"/>
                </a:solidFill>
              </a:rPr>
              <a:t>тьютор</a:t>
            </a:r>
            <a:r>
              <a:rPr lang="ru-RU" b="1" dirty="0">
                <a:solidFill>
                  <a:srgbClr val="4F6185"/>
                </a:solidFill>
              </a:rPr>
              <a:t> Мусаева Н.Г.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22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Методика выполнения задания на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умение анализировать алгоритм, содержащий ветвление и цикл (задание №12)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9377" y="1247655"/>
            <a:ext cx="7886700" cy="5060866"/>
          </a:xfrm>
        </p:spPr>
        <p:txBody>
          <a:bodyPr>
            <a:no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>
                <a:latin typeface="+mj-lt"/>
              </a:rPr>
              <a:t>Уровень сложности</a:t>
            </a:r>
            <a:r>
              <a:rPr lang="ru-RU" sz="2400" dirty="0">
                <a:latin typeface="+mj-lt"/>
              </a:rPr>
              <a:t> — повышенный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Требуется использование специализированного программного обеспечения</a:t>
            </a:r>
            <a:r>
              <a:rPr lang="ru-RU" sz="2400" dirty="0">
                <a:latin typeface="+mj-lt"/>
              </a:rPr>
              <a:t> — нет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Максимальный балл</a:t>
            </a:r>
            <a:r>
              <a:rPr lang="ru-RU" sz="2400" dirty="0">
                <a:latin typeface="+mj-lt"/>
              </a:rPr>
              <a:t> — 1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Примерное время выполнения</a:t>
            </a:r>
            <a:r>
              <a:rPr lang="ru-RU" sz="2400" dirty="0">
                <a:latin typeface="+mj-lt"/>
              </a:rPr>
              <a:t> — 4 минуты.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  </a:t>
            </a:r>
            <a:br>
              <a:rPr lang="ru-RU" sz="2400" dirty="0">
                <a:latin typeface="+mj-lt"/>
              </a:rPr>
            </a:br>
            <a:r>
              <a:rPr lang="ru-RU" sz="2400" b="1" dirty="0">
                <a:latin typeface="+mj-lt"/>
              </a:rPr>
              <a:t>Проверяемые элементы содержания:</a:t>
            </a:r>
            <a:r>
              <a:rPr lang="ru-RU" sz="2400" dirty="0">
                <a:latin typeface="+mj-lt"/>
              </a:rPr>
              <a:t> </a:t>
            </a:r>
            <a:endParaRPr lang="en-US" sz="2400" dirty="0">
              <a:latin typeface="+mj-lt"/>
            </a:endParaRP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NewRoman"/>
              </a:rPr>
              <a:t>Умение анализировать результат исполнения алгоритма</a:t>
            </a:r>
            <a:r>
              <a:rPr lang="ru-RU" sz="1600" dirty="0"/>
              <a:t> </a:t>
            </a:r>
            <a:br>
              <a:rPr lang="ru-RU" sz="1600" dirty="0"/>
            </a:br>
            <a:br>
              <a:rPr lang="ru-RU" sz="2000" dirty="0">
                <a:latin typeface="+mj-lt"/>
              </a:rPr>
            </a:b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6925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0135"/>
          <a:stretch/>
        </p:blipFill>
        <p:spPr bwMode="auto">
          <a:xfrm>
            <a:off x="2462072" y="1798040"/>
            <a:ext cx="5416152" cy="15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3927" y="3368278"/>
            <a:ext cx="5414297" cy="129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11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CECF3E-754A-477B-880C-D89EC1A89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145" y="1522768"/>
            <a:ext cx="6044039" cy="345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398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228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Задание 12. Решение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994" y="1690689"/>
            <a:ext cx="5257799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Представим для большей наглядности алгоритм в виде блок схемы.</a:t>
            </a:r>
          </a:p>
          <a:p>
            <a:r>
              <a:rPr lang="ru-RU" sz="1350" dirty="0"/>
              <a:t>У нас есть 82 идущих подряд цифр 1. Для определения алгоритма замены выпишем для примера 15 подряд идущих 1 и произведем замену каждой пятерки единиц на 88</a:t>
            </a:r>
          </a:p>
          <a:p>
            <a:endParaRPr lang="ru-RU" sz="1350" dirty="0"/>
          </a:p>
          <a:p>
            <a:r>
              <a:rPr lang="ru-RU" sz="1350" dirty="0"/>
              <a:t>1 1 1 1 1    1 1 1 1 1    1 1 1 1 1</a:t>
            </a:r>
          </a:p>
          <a:p>
            <a:r>
              <a:rPr lang="ru-RU" sz="1350" dirty="0">
                <a:solidFill>
                  <a:srgbClr val="FF0000"/>
                </a:solidFill>
              </a:rPr>
              <a:t>  8  8   </a:t>
            </a:r>
            <a:r>
              <a:rPr lang="ru-RU" sz="1350" dirty="0"/>
              <a:t>        1 1 1 1 1    1 1 1 1 1</a:t>
            </a:r>
          </a:p>
          <a:p>
            <a:r>
              <a:rPr lang="ru-RU" sz="1350" dirty="0"/>
              <a:t>  </a:t>
            </a:r>
            <a:r>
              <a:rPr lang="ru-RU" sz="1350" dirty="0">
                <a:solidFill>
                  <a:srgbClr val="FF0000"/>
                </a:solidFill>
              </a:rPr>
              <a:t>8  8              </a:t>
            </a:r>
            <a:r>
              <a:rPr lang="ru-RU" sz="1350" dirty="0">
                <a:solidFill>
                  <a:srgbClr val="7030A0"/>
                </a:solidFill>
              </a:rPr>
              <a:t>8  8          </a:t>
            </a:r>
            <a:r>
              <a:rPr lang="ru-RU" sz="1350" dirty="0"/>
              <a:t>1 1 1 1 1</a:t>
            </a:r>
          </a:p>
          <a:p>
            <a:r>
              <a:rPr lang="ru-RU" sz="1350" dirty="0"/>
              <a:t>Вся строка из 82 единиц будет заменена на</a:t>
            </a:r>
          </a:p>
          <a:p>
            <a:r>
              <a:rPr lang="ru-RU" sz="1350" dirty="0"/>
              <a:t>82 </a:t>
            </a:r>
            <a:r>
              <a:rPr lang="en-US" sz="1350" dirty="0"/>
              <a:t>div 5= 16 </a:t>
            </a:r>
            <a:r>
              <a:rPr lang="ru-RU" sz="1350" dirty="0"/>
              <a:t>пар восьмерок и останутся 2 единицы:</a:t>
            </a:r>
          </a:p>
          <a:p>
            <a:r>
              <a:rPr lang="ru-RU" sz="1350" dirty="0"/>
              <a:t>8 8 8 8….8 8 8 1 1</a:t>
            </a:r>
          </a:p>
          <a:p>
            <a:endParaRPr lang="ru-RU" sz="1350" dirty="0"/>
          </a:p>
          <a:p>
            <a:r>
              <a:rPr lang="ru-RU" sz="1350" dirty="0"/>
              <a:t>          32</a:t>
            </a:r>
          </a:p>
          <a:p>
            <a:r>
              <a:rPr lang="ru-RU" sz="1350" dirty="0"/>
              <a:t>Заменим</a:t>
            </a:r>
            <a:r>
              <a:rPr lang="en-US" sz="1350" dirty="0"/>
              <a:t> </a:t>
            </a:r>
            <a:r>
              <a:rPr lang="ru-RU" sz="1350" dirty="0"/>
              <a:t>тройки 888</a:t>
            </a:r>
            <a:r>
              <a:rPr lang="en-US" sz="1350" dirty="0"/>
              <a:t>  </a:t>
            </a:r>
            <a:r>
              <a:rPr lang="ru-RU" sz="1350" dirty="0"/>
              <a:t>-</a:t>
            </a:r>
            <a:r>
              <a:rPr lang="en-US" sz="1350" dirty="0"/>
              <a:t>&gt;</a:t>
            </a:r>
            <a:r>
              <a:rPr lang="ru-RU" sz="1350" dirty="0"/>
              <a:t> на одну 8</a:t>
            </a:r>
          </a:p>
          <a:p>
            <a:r>
              <a:rPr lang="ru-RU" sz="1350" dirty="0"/>
              <a:t>32 </a:t>
            </a:r>
            <a:r>
              <a:rPr lang="en-US" sz="1350" dirty="0"/>
              <a:t>div 3 = 10 </a:t>
            </a:r>
            <a:r>
              <a:rPr lang="ru-RU" sz="1350" dirty="0"/>
              <a:t>десять восьмерок и еще 2 восьмерки</a:t>
            </a:r>
          </a:p>
          <a:p>
            <a:r>
              <a:rPr lang="ru-RU" sz="1350" dirty="0"/>
              <a:t> </a:t>
            </a:r>
            <a:r>
              <a:rPr lang="ru-RU" sz="1350" dirty="0">
                <a:solidFill>
                  <a:srgbClr val="7030A0"/>
                </a:solidFill>
              </a:rPr>
              <a:t>8 8 8</a:t>
            </a:r>
            <a:r>
              <a:rPr lang="ru-RU" sz="1350" dirty="0"/>
              <a:t> </a:t>
            </a:r>
            <a:r>
              <a:rPr lang="ru-RU" sz="1350" dirty="0">
                <a:solidFill>
                  <a:srgbClr val="FFC000"/>
                </a:solidFill>
              </a:rPr>
              <a:t>8 8 8 </a:t>
            </a:r>
            <a:r>
              <a:rPr lang="ru-RU" sz="1350" dirty="0">
                <a:solidFill>
                  <a:srgbClr val="7030A0"/>
                </a:solidFill>
              </a:rPr>
              <a:t>8 8 8 </a:t>
            </a:r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8 8 8 </a:t>
            </a:r>
            <a:r>
              <a:rPr lang="ru-RU" sz="1350" dirty="0"/>
              <a:t>1 1    Продолжим замену</a:t>
            </a:r>
          </a:p>
          <a:p>
            <a:r>
              <a:rPr lang="ru-RU" sz="1350" dirty="0"/>
              <a:t>     </a:t>
            </a:r>
            <a:r>
              <a:rPr lang="ru-RU" sz="1350" dirty="0">
                <a:solidFill>
                  <a:srgbClr val="FF0000"/>
                </a:solidFill>
              </a:rPr>
              <a:t>8       8       8       </a:t>
            </a:r>
            <a:r>
              <a:rPr lang="ru-RU" sz="1350" dirty="0"/>
              <a:t>8      1 1    </a:t>
            </a:r>
          </a:p>
          <a:p>
            <a:r>
              <a:rPr lang="ru-RU" sz="1350" dirty="0"/>
              <a:t>               </a:t>
            </a:r>
            <a:r>
              <a:rPr lang="ru-RU" sz="1350" b="1" dirty="0"/>
              <a:t>8                8      1 1</a:t>
            </a:r>
          </a:p>
          <a:p>
            <a:endParaRPr lang="ru-RU" sz="1350" b="1" dirty="0"/>
          </a:p>
          <a:p>
            <a:r>
              <a:rPr lang="ru-RU" sz="1350" b="1" dirty="0"/>
              <a:t>Ответ: 8811</a:t>
            </a:r>
          </a:p>
          <a:p>
            <a:r>
              <a:rPr lang="ru-RU" sz="1350" dirty="0"/>
              <a:t>   </a:t>
            </a:r>
          </a:p>
          <a:p>
            <a:endParaRPr lang="ru-RU" sz="1350" dirty="0"/>
          </a:p>
          <a:p>
            <a:endParaRPr lang="ru-RU" sz="1350" dirty="0"/>
          </a:p>
          <a:p>
            <a:endParaRPr lang="ru-RU" sz="1350" dirty="0"/>
          </a:p>
          <a:p>
            <a:endParaRPr lang="ru-RU" sz="1350" dirty="0"/>
          </a:p>
          <a:p>
            <a:endParaRPr lang="ru-RU" sz="135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4246" y="2758678"/>
            <a:ext cx="2821781" cy="325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Левая фигурная скобка 8"/>
          <p:cNvSpPr/>
          <p:nvPr/>
        </p:nvSpPr>
        <p:spPr>
          <a:xfrm rot="-5400000" flipV="1">
            <a:off x="1507331" y="3497900"/>
            <a:ext cx="280988" cy="1109663"/>
          </a:xfrm>
          <a:prstGeom prst="lef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5270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0A2D72-0207-4333-8EB0-BFAC6DCC8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75697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Задание 12.</a:t>
            </a:r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7AFDA6-59AF-459B-B49D-8681A42C7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52637"/>
            <a:ext cx="7210425" cy="27527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D4023C-B42A-48B0-BB0A-2152B803B142}"/>
              </a:ext>
            </a:extLst>
          </p:cNvPr>
          <p:cNvSpPr txBox="1"/>
          <p:nvPr/>
        </p:nvSpPr>
        <p:spPr>
          <a:xfrm>
            <a:off x="1785257" y="1445623"/>
            <a:ext cx="5371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Использование редактора </a:t>
            </a:r>
            <a:r>
              <a:rPr lang="en-US" dirty="0"/>
              <a:t>Excel </a:t>
            </a:r>
            <a:r>
              <a:rPr lang="ru-RU" dirty="0"/>
              <a:t>для решения задачи</a:t>
            </a:r>
          </a:p>
        </p:txBody>
      </p:sp>
    </p:spTree>
    <p:extLst>
      <p:ext uri="{BB962C8B-B14F-4D97-AF65-F5344CB8AC3E}">
        <p14:creationId xmlns:p14="http://schemas.microsoft.com/office/powerpoint/2010/main" val="3008192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2973-F0E9-4885-B727-BAB7EF2E7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012" y="365125"/>
            <a:ext cx="7458337" cy="5842727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                          Решение:</a:t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Дано: 70(8)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Действие:               Результат: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1) Нашлось 4(8)       2(2)66(8)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2) Нашлось 4(8)       4(2)62(8)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3) Нашлось 4(2)        64(6)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Т.е. за полный круг(3 шага) количество 8-ок сократилось на 6: 70-64=6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70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mod 6=4 –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после 11 кругов останется 4(8)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4(8) заменятся на 2(2)</a:t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/>
              <a:t>Ответ: 22</a:t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485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AE7F0-47F7-400D-B423-ACF45522E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9212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Решение через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MS Excel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EB0941-6EF2-4D63-9736-878EE0E4C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17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B33F02-F077-4754-B242-A93D6E4CA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C5756C-D2A3-456F-9647-DD3F79553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54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1A7DC-688C-49F1-9CA4-5D09B99FF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CDCF13-7BC8-4C03-BD83-A69EF4CFB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44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546DC9-24A7-4635-BBBD-FCC39ECE9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1B5345-3E5A-4DDE-B4FE-D2FBAE5FD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645FCA-1A6B-4A0E-A36C-220EFF92A39C}"/>
              </a:ext>
            </a:extLst>
          </p:cNvPr>
          <p:cNvSpPr txBox="1"/>
          <p:nvPr/>
        </p:nvSpPr>
        <p:spPr>
          <a:xfrm>
            <a:off x="1463040" y="6183086"/>
            <a:ext cx="1091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Ответ: 22</a:t>
            </a:r>
          </a:p>
        </p:txBody>
      </p:sp>
    </p:spTree>
    <p:extLst>
      <p:ext uri="{BB962C8B-B14F-4D97-AF65-F5344CB8AC3E}">
        <p14:creationId xmlns:p14="http://schemas.microsoft.com/office/powerpoint/2010/main" val="1136439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2997"/>
            <a:ext cx="7269480" cy="987552"/>
          </a:xfrm>
        </p:spPr>
        <p:txBody>
          <a:bodyPr/>
          <a:lstStyle/>
          <a:p>
            <a:r>
              <a:rPr lang="ru-RU" dirty="0">
                <a:solidFill>
                  <a:srgbClr val="4F6185"/>
                </a:solidFill>
              </a:rPr>
              <a:t>План работы</a:t>
            </a:r>
            <a:endParaRPr lang="en-US" dirty="0">
              <a:solidFill>
                <a:srgbClr val="4F6185"/>
              </a:solidFill>
            </a:endParaRP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1092200" y="1308101"/>
            <a:ext cx="7454900" cy="812799"/>
            <a:chOff x="1269" y="1296"/>
            <a:chExt cx="3193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1041400" y="2280992"/>
            <a:ext cx="7568534" cy="4190455"/>
            <a:chOff x="1268" y="1776"/>
            <a:chExt cx="3194" cy="1677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2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454" y="3288"/>
              <a:ext cx="2948" cy="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1051448" y="2321235"/>
            <a:ext cx="7847008" cy="1786794"/>
            <a:chOff x="1270" y="1896"/>
            <a:chExt cx="3298" cy="696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601" y="1896"/>
              <a:ext cx="2967" cy="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>
                  <a:effectLst/>
                  <a:ea typeface="Times New Roman" panose="02020603050405020304" pitchFamily="18" charset="0"/>
                </a:rPr>
                <a:t>Методика выполнения задания на </a:t>
              </a:r>
              <a:r>
                <a:rPr lang="ru-RU" sz="2000" dirty="0"/>
                <a:t>умение анализировать алгоритм, содержащий ветвление и цикл (задание №12)</a:t>
              </a:r>
            </a:p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35" name="Group 95"/>
          <p:cNvGrpSpPr>
            <a:grpSpLocks/>
          </p:cNvGrpSpPr>
          <p:nvPr/>
        </p:nvGrpSpPr>
        <p:grpSpPr bwMode="auto">
          <a:xfrm>
            <a:off x="1098550" y="3146119"/>
            <a:ext cx="8018118" cy="2154879"/>
            <a:chOff x="1268" y="2260"/>
            <a:chExt cx="3450" cy="858"/>
          </a:xfrm>
        </p:grpSpPr>
        <p:sp>
          <p:nvSpPr>
            <p:cNvPr id="36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78" cy="3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gray">
            <a:xfrm>
              <a:off x="1601" y="2260"/>
              <a:ext cx="311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>
                  <a:effectLst/>
                  <a:ea typeface="Times New Roman" panose="02020603050405020304" pitchFamily="18" charset="0"/>
                </a:rPr>
                <a:t>Методика выполнения задания на у</a:t>
              </a:r>
              <a:r>
                <a:rPr lang="ru-RU" sz="2000" dirty="0"/>
                <a:t>мение анализировать результат исполнения алгоритма</a:t>
              </a:r>
              <a:r>
                <a:rPr lang="ru-RU" sz="2000" dirty="0">
                  <a:effectLst/>
                  <a:ea typeface="Times New Roman" panose="02020603050405020304" pitchFamily="18" charset="0"/>
                </a:rPr>
                <a:t> </a:t>
              </a:r>
              <a:r>
                <a:rPr lang="ru-RU" sz="2000" dirty="0">
                  <a:ea typeface="Times New Roman" panose="02020603050405020304" pitchFamily="18" charset="0"/>
                </a:rPr>
                <a:t>(задание №22)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38" name="Group 7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39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42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3" name="Oval 8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CA55F9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45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1" name="Text Box 8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1117601" y="4445224"/>
            <a:ext cx="7889594" cy="1896851"/>
            <a:chOff x="1268" y="2816"/>
            <a:chExt cx="3642" cy="851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gray">
            <a:xfrm>
              <a:off x="1424" y="3239"/>
              <a:ext cx="3325" cy="4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/>
                <a:t>     </a:t>
              </a:r>
              <a:r>
                <a:rPr lang="ru-RU" sz="2000" dirty="0"/>
                <a:t>Методические рекомендации по использованию в работе </a:t>
              </a:r>
            </a:p>
            <a:p>
              <a:r>
                <a:rPr lang="ru-RU" sz="2000" dirty="0"/>
                <a:t>     учителя новой среды программирования Черепаха-</a:t>
              </a:r>
              <a:r>
                <a:rPr lang="ru-RU" sz="2000" dirty="0" err="1"/>
                <a:t>Blocklу</a:t>
              </a:r>
              <a:endParaRPr lang="ru-RU" sz="2000" dirty="0"/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gray">
            <a:xfrm>
              <a:off x="1640" y="2816"/>
              <a:ext cx="3270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>
                  <a:effectLst/>
                  <a:ea typeface="Times New Roman" panose="02020603050405020304" pitchFamily="18" charset="0"/>
                </a:rPr>
                <a:t>Методика выполнения задания на у</a:t>
              </a:r>
              <a:r>
                <a:rPr lang="ru-RU" sz="2000" dirty="0"/>
                <a:t>мение анализировать результат исполнения алгоритма</a:t>
              </a:r>
              <a:r>
                <a:rPr lang="ru-RU" sz="2000" dirty="0">
                  <a:effectLst/>
                  <a:ea typeface="Times New Roman" panose="02020603050405020304" pitchFamily="18" charset="0"/>
                </a:rPr>
                <a:t> </a:t>
              </a:r>
              <a:r>
                <a:rPr lang="ru-RU" sz="2000" dirty="0">
                  <a:ea typeface="Times New Roman" panose="02020603050405020304" pitchFamily="18" charset="0"/>
                </a:rPr>
                <a:t>(задание №23)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49" name="Group 85"/>
            <p:cNvGrpSpPr>
              <a:grpSpLocks/>
            </p:cNvGrpSpPr>
            <p:nvPr/>
          </p:nvGrpSpPr>
          <p:grpSpPr bwMode="auto">
            <a:xfrm>
              <a:off x="1268" y="3254"/>
              <a:ext cx="311" cy="298"/>
              <a:chOff x="1414" y="3206"/>
              <a:chExt cx="311" cy="298"/>
            </a:xfrm>
          </p:grpSpPr>
          <p:grpSp>
            <p:nvGrpSpPr>
              <p:cNvPr id="50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311" cy="298"/>
                <a:chOff x="1415" y="1276"/>
                <a:chExt cx="311" cy="298"/>
              </a:xfrm>
            </p:grpSpPr>
            <p:pic>
              <p:nvPicPr>
                <p:cNvPr id="5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5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230" cy="23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1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  <p:sp>
        <p:nvSpPr>
          <p:cNvPr id="3" name="Прямоугольник 2"/>
          <p:cNvSpPr/>
          <p:nvPr/>
        </p:nvSpPr>
        <p:spPr>
          <a:xfrm>
            <a:off x="1815977" y="1354807"/>
            <a:ext cx="6219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Особенности подготовки к КЕГЭ-2021г.</a:t>
            </a:r>
            <a:r>
              <a:rPr lang="ru-RU" dirty="0"/>
              <a:t> Тренажёр КЕГЭ по информатике в компьютерной форме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76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451295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Методика выполнения задания на 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мение анализировать результат исполнения алгоритма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anose="02020603050405020304" pitchFamily="18" charset="0"/>
              </a:rPr>
              <a:t>(задание №22)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9377" y="1247655"/>
            <a:ext cx="7886700" cy="506086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>
                <a:latin typeface="+mj-lt"/>
              </a:rPr>
              <a:t>Уровень сложности</a:t>
            </a:r>
            <a:r>
              <a:rPr lang="ru-RU" sz="2400" dirty="0">
                <a:latin typeface="+mj-lt"/>
              </a:rPr>
              <a:t> — повышенный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Требуется использование специализированного программного обеспечения</a:t>
            </a:r>
            <a:r>
              <a:rPr lang="ru-RU" sz="2400" dirty="0">
                <a:latin typeface="+mj-lt"/>
              </a:rPr>
              <a:t> — нет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Максимальный балл</a:t>
            </a:r>
            <a:r>
              <a:rPr lang="ru-RU" sz="2400" dirty="0">
                <a:latin typeface="+mj-lt"/>
              </a:rPr>
              <a:t> — 1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Примерное время выполнения</a:t>
            </a:r>
            <a:r>
              <a:rPr lang="ru-RU" sz="2400" dirty="0">
                <a:latin typeface="+mj-lt"/>
              </a:rPr>
              <a:t> — 7 минут.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  </a:t>
            </a:r>
            <a:br>
              <a:rPr lang="ru-RU" sz="2400" dirty="0">
                <a:latin typeface="+mj-lt"/>
              </a:rPr>
            </a:br>
            <a:r>
              <a:rPr lang="ru-RU" sz="2400" b="1" dirty="0">
                <a:latin typeface="+mj-lt"/>
              </a:rPr>
              <a:t>Проверяемые элементы содержания:</a:t>
            </a:r>
            <a:r>
              <a:rPr lang="ru-RU" sz="2400" dirty="0">
                <a:latin typeface="+mj-lt"/>
              </a:rPr>
              <a:t> </a:t>
            </a:r>
            <a:endParaRPr lang="en-US" sz="2400" dirty="0">
              <a:latin typeface="+mj-lt"/>
            </a:endParaRP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NewRoman"/>
              </a:rPr>
              <a:t>Умение анализировать алгоритм, содержащий ветвление и цикл</a:t>
            </a:r>
            <a:r>
              <a:rPr lang="ru-RU" sz="1600" dirty="0"/>
              <a:t> </a:t>
            </a:r>
            <a:br>
              <a:rPr lang="ru-RU" sz="1600" dirty="0"/>
            </a:br>
            <a:endParaRPr lang="ru-RU" sz="24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300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6569" y="857250"/>
            <a:ext cx="6172200" cy="800100"/>
          </a:xfrm>
          <a:prstGeom prst="rect">
            <a:avLst/>
          </a:prstGeom>
          <a:solidFill>
            <a:schemeClr val="bg1"/>
          </a:solidFill>
        </p:spPr>
        <p:txBody>
          <a:bodyPr vert="horz" lIns="0" tIns="34290" rIns="0" bIns="3429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100" cap="all" dirty="0">
                <a:ea typeface="+mj-ea"/>
                <a:cs typeface="+mj-cs"/>
              </a:rPr>
              <a:t>Задание 2</a:t>
            </a:r>
            <a:r>
              <a:rPr lang="en-US" sz="2100" cap="all" dirty="0">
                <a:ea typeface="+mj-ea"/>
                <a:cs typeface="+mj-cs"/>
              </a:rPr>
              <a:t>2</a:t>
            </a:r>
            <a:r>
              <a:rPr lang="ru-RU" sz="2100" cap="all" dirty="0">
                <a:ea typeface="+mj-ea"/>
                <a:cs typeface="+mj-cs"/>
              </a:rPr>
              <a:t>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7854" y="2734405"/>
            <a:ext cx="5686425" cy="27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print"/>
          <a:srcRect l="9753"/>
          <a:stretch/>
        </p:blipFill>
        <p:spPr bwMode="auto">
          <a:xfrm>
            <a:off x="1687185" y="1756537"/>
            <a:ext cx="5686425" cy="87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160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56E86A-29D6-423B-9197-D4F06E102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620" y="4544673"/>
            <a:ext cx="2921423" cy="115377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8624" y="1228178"/>
            <a:ext cx="4452971" cy="38219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>
                <a:latin typeface="+mj-lt"/>
              </a:rPr>
              <a:t>Начнем с анализа алгоритма.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Переменная М отсчитывает количество итераций  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  М:=М+1.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Поскольку на каждом шаге цикла число уменьшается в 8 раз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      </a:t>
            </a:r>
            <a:r>
              <a:rPr lang="en-US" sz="2000" dirty="0">
                <a:latin typeface="+mj-lt"/>
              </a:rPr>
              <a:t>X:=X div 8</a:t>
            </a:r>
            <a:r>
              <a:rPr lang="ru-RU" sz="2000" dirty="0">
                <a:latin typeface="+mj-lt"/>
              </a:rPr>
              <a:t> , 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то </a:t>
            </a:r>
            <a:r>
              <a:rPr lang="ru-RU" sz="2000" dirty="0">
                <a:solidFill>
                  <a:srgbClr val="FF0000"/>
                </a:solidFill>
                <a:latin typeface="+mj-lt"/>
              </a:rPr>
              <a:t>будем рассуждать в восьмеричной системе</a:t>
            </a:r>
            <a:r>
              <a:rPr lang="ru-RU" sz="2000" dirty="0">
                <a:latin typeface="+mj-lt"/>
              </a:rPr>
              <a:t>.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По условию М=3, это означает, что число 3 раза делили и получали разряды, т. е. в числе 3 разряда:</a:t>
            </a:r>
          </a:p>
          <a:p>
            <a:pPr>
              <a:buNone/>
            </a:pPr>
            <a:r>
              <a:rPr lang="ru-RU" sz="2000" dirty="0">
                <a:latin typeface="+mj-lt"/>
              </a:rPr>
              <a:t>                                        ?               ?                 ?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E9CADD45-0007-4498-A29A-17BDABB29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7F83F8B-9F38-467C-85CA-5885755276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0732"/>
          <a:stretch/>
        </p:blipFill>
        <p:spPr bwMode="auto">
          <a:xfrm>
            <a:off x="5637402" y="1333443"/>
            <a:ext cx="2801611" cy="2749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8676" y="973123"/>
            <a:ext cx="7508081" cy="32494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>
                <a:latin typeface="+mj-lt"/>
              </a:rPr>
              <a:t>Рассмотрим следующий шаг программы:</a:t>
            </a:r>
          </a:p>
          <a:p>
            <a:pPr>
              <a:buNone/>
            </a:pPr>
            <a:r>
              <a:rPr lang="en-US" sz="2400" i="1" dirty="0">
                <a:latin typeface="+mj-lt"/>
              </a:rPr>
              <a:t>If x mod 2&lt;&gt; 0 then L:=L*(x mod 8)</a:t>
            </a:r>
          </a:p>
          <a:p>
            <a:pPr>
              <a:buNone/>
            </a:pPr>
            <a:r>
              <a:rPr lang="ru-RU" sz="2400" dirty="0">
                <a:latin typeface="+mj-lt"/>
              </a:rPr>
              <a:t>Это означает, что если цифра в разряде нечетная, то она умножается на переменную </a:t>
            </a:r>
            <a:r>
              <a:rPr lang="en-US" sz="2400" dirty="0">
                <a:latin typeface="+mj-lt"/>
              </a:rPr>
              <a:t>L</a:t>
            </a:r>
            <a:r>
              <a:rPr lang="ru-RU" sz="2400" dirty="0">
                <a:latin typeface="+mj-lt"/>
              </a:rPr>
              <a:t>, т.е. </a:t>
            </a:r>
            <a:r>
              <a:rPr lang="en-US" sz="2400" dirty="0">
                <a:solidFill>
                  <a:srgbClr val="FF0000"/>
                </a:solidFill>
                <a:latin typeface="+mj-lt"/>
              </a:rPr>
              <a:t>L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накапливает нечетные цифры в разрядах</a:t>
            </a:r>
            <a:r>
              <a:rPr lang="ru-RU" sz="2400" dirty="0">
                <a:latin typeface="+mj-lt"/>
              </a:rPr>
              <a:t>.</a:t>
            </a:r>
          </a:p>
          <a:p>
            <a:pPr>
              <a:buNone/>
            </a:pPr>
            <a:r>
              <a:rPr lang="ru-RU" sz="2400" dirty="0">
                <a:latin typeface="+mj-lt"/>
              </a:rPr>
              <a:t>По условию </a:t>
            </a:r>
            <a:r>
              <a:rPr lang="en-US" sz="2400" dirty="0">
                <a:latin typeface="+mj-lt"/>
              </a:rPr>
              <a:t>L=21. </a:t>
            </a:r>
            <a:r>
              <a:rPr lang="ru-RU" sz="2400" dirty="0">
                <a:latin typeface="+mj-lt"/>
              </a:rPr>
              <a:t>Число 21 можно составить из произведения следующих комбинаций нечетных цифр: 3* 7=21, а также 7*3=21  или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133305"/>
              </p:ext>
            </p:extLst>
          </p:nvPr>
        </p:nvGraphicFramePr>
        <p:xfrm>
          <a:off x="1755962" y="4399641"/>
          <a:ext cx="6096000" cy="16916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49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*1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=21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9428" y="2007892"/>
            <a:ext cx="7842997" cy="353223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600" dirty="0">
                <a:latin typeface="+mj-lt"/>
              </a:rPr>
              <a:t>Мы не можем взять сочетания 1*21=21  и 21*1=21, так как в 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восьмеричной системе нет цифры 21.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Поскольку требуется найти трехзначное значение </a:t>
            </a:r>
            <a:r>
              <a:rPr lang="en-US" sz="2600" dirty="0">
                <a:latin typeface="+mj-lt"/>
              </a:rPr>
              <a:t>x </a:t>
            </a:r>
            <a:r>
              <a:rPr lang="ru-RU" sz="2600" dirty="0">
                <a:latin typeface="+mj-lt"/>
              </a:rPr>
              <a:t>, то составляем: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     763     или   736    или  673    или 637  или 376   или 367   .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Так как ищем наибольшее, то из составленных чисел остается 763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Второй разряд взяли четным, чтобы он не вносил вклад в </a:t>
            </a:r>
            <a:r>
              <a:rPr lang="en-US" sz="2600" dirty="0">
                <a:latin typeface="+mj-lt"/>
              </a:rPr>
              <a:t>L</a:t>
            </a:r>
            <a:r>
              <a:rPr lang="ru-RU" sz="2600" dirty="0">
                <a:latin typeface="+mj-lt"/>
              </a:rPr>
              <a:t>. 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А максимальное четное число в восьмеричной системе – это 6. 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Переведем число 763  из восьмеричной системы в десятичную: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 763   =  499</a:t>
            </a:r>
          </a:p>
          <a:p>
            <a:pPr>
              <a:buNone/>
            </a:pPr>
            <a:r>
              <a:rPr lang="ru-RU" sz="2600" dirty="0">
                <a:latin typeface="+mj-lt"/>
              </a:rPr>
              <a:t>Ответ: 499.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52691" y="4742610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59857" y="4778996"/>
            <a:ext cx="5357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4486" y="3056053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259" y="3072652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8479" y="3091385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4419" y="3072652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76547" y="3105385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675" y="3072327"/>
            <a:ext cx="2069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78112" y="3429000"/>
            <a:ext cx="2464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5258" y="2811387"/>
            <a:ext cx="5686425" cy="27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print"/>
          <a:srcRect l="9753"/>
          <a:stretch/>
        </p:blipFill>
        <p:spPr bwMode="auto">
          <a:xfrm>
            <a:off x="1845258" y="1932706"/>
            <a:ext cx="5686425" cy="87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C1D48E-901E-404A-B9AB-3CAD575895E7}"/>
              </a:ext>
            </a:extLst>
          </p:cNvPr>
          <p:cNvSpPr txBox="1"/>
          <p:nvPr/>
        </p:nvSpPr>
        <p:spPr>
          <a:xfrm>
            <a:off x="1489166" y="992777"/>
            <a:ext cx="616566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Задание 22</a:t>
            </a:r>
          </a:p>
          <a:p>
            <a:pPr algn="ctr"/>
            <a:r>
              <a:rPr lang="ru-RU" dirty="0"/>
              <a:t>Использование </a:t>
            </a:r>
            <a:r>
              <a:rPr lang="en-US" dirty="0" err="1"/>
              <a:t>Pascal.ABC</a:t>
            </a:r>
            <a:r>
              <a:rPr lang="en-US" dirty="0"/>
              <a:t> </a:t>
            </a:r>
            <a:r>
              <a:rPr lang="ru-RU" dirty="0"/>
              <a:t>для решения задачи</a:t>
            </a:r>
          </a:p>
        </p:txBody>
      </p:sp>
    </p:spTree>
    <p:extLst>
      <p:ext uri="{BB962C8B-B14F-4D97-AF65-F5344CB8AC3E}">
        <p14:creationId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05DF9-F313-4B42-AD4E-5EE585604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FBAAA0-E4CD-4F89-BF0D-21222552E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624" y="1834014"/>
            <a:ext cx="7466726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var </a:t>
            </a:r>
            <a:r>
              <a:rPr lang="sv-SE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x, L, M, </a:t>
            </a:r>
            <a:r>
              <a:rPr lang="sv-SE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sv-SE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: </a:t>
            </a:r>
            <a:r>
              <a:rPr lang="sv-SE" sz="1800" b="0" dirty="0">
                <a:solidFill>
                  <a:srgbClr val="0000FF"/>
                </a:solidFill>
                <a:latin typeface="Courier New" panose="02070309020205020404" pitchFamily="49" charset="0"/>
              </a:rPr>
              <a:t>integer</a:t>
            </a:r>
            <a:r>
              <a:rPr lang="sv-SE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b="1" dirty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for </a:t>
            </a:r>
            <a:r>
              <a:rPr lang="pl-PL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i:=1 </a:t>
            </a:r>
            <a:r>
              <a:rPr lang="pl-PL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to </a:t>
            </a:r>
            <a:r>
              <a:rPr lang="pl-PL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100 </a:t>
            </a:r>
            <a:r>
              <a:rPr lang="pl-PL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do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x:=i;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b="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L := 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1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M:=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0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while 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x &gt;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0 </a:t>
            </a: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do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M := M + 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1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if 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mod 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2 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&lt;&gt;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0 </a:t>
            </a: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then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da-DK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da-DK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L:=L*( x </a:t>
            </a:r>
            <a:r>
              <a:rPr lang="da-DK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mod </a:t>
            </a:r>
            <a:r>
              <a:rPr lang="da-DK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8</a:t>
            </a:r>
            <a:r>
              <a:rPr lang="da-DK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x:=x </a:t>
            </a: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div </a:t>
            </a:r>
            <a:r>
              <a:rPr lang="en-US" sz="1800" b="0" dirty="0">
                <a:solidFill>
                  <a:srgbClr val="006400"/>
                </a:solidFill>
                <a:latin typeface="Courier New" panose="02070309020205020404" pitchFamily="49" charset="0"/>
              </a:rPr>
              <a:t>8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end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b="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if </a:t>
            </a: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(L=21) </a:t>
            </a: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and </a:t>
            </a: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(M=3)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then </a:t>
            </a:r>
            <a:r>
              <a:rPr lang="en-US" sz="1800" b="0" dirty="0" err="1">
                <a:solidFill>
                  <a:srgbClr val="FF0000"/>
                </a:solidFill>
                <a:latin typeface="Courier New" panose="02070309020205020404" pitchFamily="49" charset="0"/>
              </a:rPr>
              <a:t>writeln</a:t>
            </a: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(</a:t>
            </a:r>
            <a:r>
              <a:rPr lang="en-US" sz="1800" b="0" dirty="0" err="1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,' ' , L, ' ', M);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anose="02070309020205020404" pitchFamily="49" charset="0"/>
              </a:rPr>
              <a:t>end</a:t>
            </a:r>
            <a:r>
              <a:rPr lang="en-US" sz="1800" b="0" dirty="0">
                <a:solidFill>
                  <a:srgbClr val="FF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b="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ourier New" panose="02070309020205020404" pitchFamily="49" charset="0"/>
              </a:rPr>
              <a:t>end</a:t>
            </a:r>
            <a:r>
              <a:rPr lang="en-US" sz="1800" b="0" dirty="0">
                <a:solidFill>
                  <a:srgbClr val="000000"/>
                </a:solidFill>
                <a:latin typeface="Courier New" panose="02070309020205020404" pitchFamily="49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0000"/>
                </a:solidFill>
                <a:latin typeface="Courier New" panose="02070309020205020404" pitchFamily="49" charset="0"/>
              </a:rPr>
              <a:t>Ответ: 499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35D2C2-068A-487B-8D41-44E899AB85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81" t="13507" r="24404" b="1895"/>
          <a:stretch/>
        </p:blipFill>
        <p:spPr>
          <a:xfrm>
            <a:off x="4647499" y="876450"/>
            <a:ext cx="3389153" cy="56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82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F1BBA-3863-48BE-B759-911646F02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  Задание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326F6FD-6DF8-4C07-B0C1-B744B3D911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8485" y="428816"/>
            <a:ext cx="4840447" cy="6220827"/>
          </a:xfrm>
        </p:spPr>
      </p:pic>
    </p:spTree>
    <p:extLst>
      <p:ext uri="{BB962C8B-B14F-4D97-AF65-F5344CB8AC3E}">
        <p14:creationId xmlns:p14="http://schemas.microsoft.com/office/powerpoint/2010/main" val="20532354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5F975C9-B8CC-4D6D-8719-8586B4C3B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615" y="1277835"/>
            <a:ext cx="8151223" cy="545415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var </a:t>
            </a:r>
            <a:r>
              <a:rPr lang="sv-SE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x, L, M, Q, </a:t>
            </a:r>
            <a:r>
              <a:rPr lang="sv-SE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sv-SE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: </a:t>
            </a:r>
            <a:r>
              <a:rPr lang="sv-SE" sz="1400" b="0" dirty="0">
                <a:solidFill>
                  <a:srgbClr val="0000FF"/>
                </a:solidFill>
                <a:latin typeface="Courier New" panose="02070309020205020404" pitchFamily="49" charset="0"/>
              </a:rPr>
              <a:t>integer</a:t>
            </a:r>
            <a:r>
              <a:rPr lang="sv-SE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for </a:t>
            </a:r>
            <a:r>
              <a:rPr lang="pl-PL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i:=1 </a:t>
            </a:r>
            <a:r>
              <a:rPr lang="pl-PL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to </a:t>
            </a:r>
            <a:r>
              <a:rPr lang="pl-PL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100 </a:t>
            </a:r>
            <a:r>
              <a:rPr lang="pl-PL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do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x:=i;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Q := </a:t>
            </a:r>
            <a:r>
              <a:rPr lang="en-US" sz="1400" b="0" dirty="0">
                <a:solidFill>
                  <a:srgbClr val="006400"/>
                </a:solidFill>
                <a:latin typeface="Courier New" panose="02070309020205020404" pitchFamily="49" charset="0"/>
              </a:rPr>
              <a:t>9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L := </a:t>
            </a:r>
            <a:r>
              <a:rPr lang="en-US" sz="1400" b="0" dirty="0">
                <a:solidFill>
                  <a:srgbClr val="006400"/>
                </a:solidFill>
                <a:latin typeface="Courier New" panose="02070309020205020404" pitchFamily="49" charset="0"/>
              </a:rPr>
              <a:t>0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while 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x &gt;= Q 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do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L := L + </a:t>
            </a:r>
            <a:r>
              <a:rPr lang="en-US" sz="1400" b="0" dirty="0">
                <a:solidFill>
                  <a:srgbClr val="006400"/>
                </a:solidFill>
                <a:latin typeface="Courier New" panose="02070309020205020404" pitchFamily="49" charset="0"/>
              </a:rPr>
              <a:t>1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x := x - Q;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end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M := x;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if 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M &lt; L </a:t>
            </a: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then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M := L;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L := x;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end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400" b="1" dirty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if </a:t>
            </a: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(L=4)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and </a:t>
            </a: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(M=5)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then </a:t>
            </a:r>
            <a:r>
              <a:rPr lang="en-US" sz="1400" b="0" dirty="0" err="1">
                <a:solidFill>
                  <a:srgbClr val="FF0000"/>
                </a:solidFill>
                <a:latin typeface="Courier New" panose="02070309020205020404" pitchFamily="49" charset="0"/>
              </a:rPr>
              <a:t>writeln</a:t>
            </a: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(</a:t>
            </a:r>
            <a:r>
              <a:rPr lang="en-US" sz="1400" b="0" dirty="0" err="1">
                <a:solidFill>
                  <a:srgbClr val="FF0000"/>
                </a:solidFill>
                <a:latin typeface="Courier New" panose="02070309020205020404" pitchFamily="49" charset="0"/>
              </a:rPr>
              <a:t>i</a:t>
            </a: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,' ' , L, ' ', M);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</a:rPr>
              <a:t>end</a:t>
            </a:r>
            <a:r>
              <a:rPr lang="en-US" sz="1400" b="0" dirty="0">
                <a:solidFill>
                  <a:srgbClr val="FF0000"/>
                </a:solidFill>
                <a:latin typeface="Courier New" panose="020703090202050204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0000"/>
                </a:solidFill>
                <a:latin typeface="Courier New" panose="02070309020205020404" pitchFamily="49" charset="0"/>
              </a:rPr>
              <a:t>end</a:t>
            </a:r>
            <a:r>
              <a:rPr lang="en-US" sz="1400" b="0" dirty="0">
                <a:solidFill>
                  <a:srgbClr val="000000"/>
                </a:solidFill>
                <a:latin typeface="Courier New" panose="02070309020205020404" pitchFamily="49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8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/>
              <a:t>Ответ: 49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810FCD-C0B0-49A4-8342-316F91C213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43" t="13640" r="25557" b="38953"/>
          <a:stretch/>
        </p:blipFill>
        <p:spPr>
          <a:xfrm>
            <a:off x="4396950" y="1277835"/>
            <a:ext cx="4100105" cy="40049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708A74-1084-43B5-A49F-411476B14091}"/>
              </a:ext>
            </a:extLst>
          </p:cNvPr>
          <p:cNvSpPr txBox="1"/>
          <p:nvPr/>
        </p:nvSpPr>
        <p:spPr>
          <a:xfrm>
            <a:off x="898615" y="578840"/>
            <a:ext cx="1643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Решение:</a:t>
            </a:r>
          </a:p>
        </p:txBody>
      </p:sp>
    </p:spTree>
    <p:extLst>
      <p:ext uri="{BB962C8B-B14F-4D97-AF65-F5344CB8AC3E}">
        <p14:creationId xmlns:p14="http://schemas.microsoft.com/office/powerpoint/2010/main" val="3674815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4.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Методика выполнения задания на 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мение анализировать результат исполнения алгоритма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anose="02020603050405020304" pitchFamily="18" charset="0"/>
              </a:rPr>
              <a:t>(задание №23)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9377" y="1247655"/>
            <a:ext cx="7886700" cy="5060866"/>
          </a:xfrm>
        </p:spPr>
        <p:txBody>
          <a:bodyPr>
            <a:no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>
                <a:latin typeface="+mj-lt"/>
              </a:rPr>
              <a:t>Уровень сложности</a:t>
            </a:r>
            <a:r>
              <a:rPr lang="ru-RU" sz="2400" dirty="0">
                <a:latin typeface="+mj-lt"/>
              </a:rPr>
              <a:t> — повышенный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Требуется использование специализированного программного обеспечения</a:t>
            </a:r>
            <a:r>
              <a:rPr lang="ru-RU" sz="2400" dirty="0">
                <a:latin typeface="+mj-lt"/>
              </a:rPr>
              <a:t> — нет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Максимальный балл</a:t>
            </a:r>
            <a:r>
              <a:rPr lang="ru-RU" sz="2400" dirty="0">
                <a:latin typeface="+mj-lt"/>
              </a:rPr>
              <a:t> — 1</a:t>
            </a:r>
            <a:br>
              <a:rPr lang="ru-RU" sz="2400" dirty="0">
                <a:latin typeface="+mj-lt"/>
              </a:rPr>
            </a:br>
            <a:r>
              <a:rPr lang="ru-RU" sz="2400" u="sng" dirty="0">
                <a:latin typeface="+mj-lt"/>
              </a:rPr>
              <a:t>Примерное время выполнения</a:t>
            </a:r>
            <a:r>
              <a:rPr lang="ru-RU" sz="2400" dirty="0">
                <a:latin typeface="+mj-lt"/>
              </a:rPr>
              <a:t> — 8 минут.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  </a:t>
            </a:r>
            <a:br>
              <a:rPr lang="ru-RU" sz="2400" dirty="0">
                <a:latin typeface="+mj-lt"/>
              </a:rPr>
            </a:br>
            <a:r>
              <a:rPr lang="ru-RU" sz="2400" b="1" dirty="0">
                <a:latin typeface="+mj-lt"/>
              </a:rPr>
              <a:t>Проверяемые элементы содержания:</a:t>
            </a:r>
            <a:r>
              <a:rPr lang="ru-RU" sz="2400" dirty="0">
                <a:latin typeface="+mj-lt"/>
              </a:rPr>
              <a:t> </a:t>
            </a:r>
            <a:endParaRPr lang="en-US" sz="2400" dirty="0">
              <a:latin typeface="+mj-lt"/>
            </a:endParaRP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NewRoman"/>
              </a:rPr>
              <a:t>Умение анализировать результат исполнения алгоритма</a:t>
            </a:r>
            <a:r>
              <a:rPr lang="ru-RU" sz="1600" dirty="0"/>
              <a:t> </a:t>
            </a:r>
            <a:br>
              <a:rPr lang="ru-RU" sz="1600" dirty="0"/>
            </a:br>
            <a:endParaRPr lang="ru-RU" sz="24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213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31" y="502912"/>
            <a:ext cx="7886700" cy="511174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rgbClr val="273490"/>
                </a:solidFill>
              </a:rPr>
              <a:t>1</a:t>
            </a:r>
            <a:r>
              <a:rPr lang="ru-RU" sz="2400" dirty="0">
                <a:solidFill>
                  <a:srgbClr val="273490"/>
                </a:solidFill>
              </a:rPr>
              <a:t>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Особенности подготовки к КЕГЭ-2021г. 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Тренажёр КЕГЭ по информатике в компьютерной форме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1931" y="1825625"/>
            <a:ext cx="7886700" cy="4351338"/>
          </a:xfrm>
        </p:spPr>
        <p:txBody>
          <a:bodyPr>
            <a:normAutofit/>
          </a:bodyPr>
          <a:lstStyle/>
          <a:p>
            <a:pPr lvl="0"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Экзамен проводится с использованием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компьютеров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выполнении заданий доступны на протяжении всего экзамена текстовый редактор, редактор электронных таблиц, системы программирования.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бланковой модели экзамена, в 2021 г. выполнение заданий по программированию допускается на языках программирования (семействах языков)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С++,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C#,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Pascal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Школьный алгоритмический язык.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примеров фрагментов кода в заданиях, в связи с невостребованностью, исключены примеры на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Бейсике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задания 23 на алгебру логики 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72060" y="1189023"/>
            <a:ext cx="2599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изменилось?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0731"/>
          <a:stretch/>
        </p:blipFill>
        <p:spPr bwMode="auto">
          <a:xfrm>
            <a:off x="1485286" y="1946247"/>
            <a:ext cx="6715252" cy="286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927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806" y="1030243"/>
            <a:ext cx="7886700" cy="994172"/>
          </a:xfrm>
        </p:spPr>
        <p:txBody>
          <a:bodyPr>
            <a:normAutofit/>
          </a:bodyPr>
          <a:lstStyle/>
          <a:p>
            <a:r>
              <a:rPr lang="ru-RU" sz="2400" dirty="0"/>
              <a:t>Решение: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28650" y="1775012"/>
            <a:ext cx="7886700" cy="371496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Составим рекуррентную формулу для подсчета количества вариантов решений:</a:t>
            </a:r>
            <a:endParaRPr lang="en-US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Составим ленту решений для чисел: от </a:t>
            </a:r>
            <a:r>
              <a:rPr lang="en-US" dirty="0"/>
              <a:t>1</a:t>
            </a:r>
            <a:r>
              <a:rPr lang="ru-RU" dirty="0"/>
              <a:t> до 1</a:t>
            </a:r>
            <a:r>
              <a:rPr lang="en-US" dirty="0"/>
              <a:t>0</a:t>
            </a:r>
            <a:r>
              <a:rPr lang="ru-RU" dirty="0"/>
              <a:t> и от 1</a:t>
            </a:r>
            <a:r>
              <a:rPr lang="en-US" dirty="0"/>
              <a:t>0</a:t>
            </a:r>
            <a:r>
              <a:rPr lang="ru-RU" dirty="0"/>
              <a:t> до 2</a:t>
            </a:r>
            <a:r>
              <a:rPr lang="en-US" dirty="0"/>
              <a:t>0</a:t>
            </a:r>
            <a:r>
              <a:rPr lang="ru-RU" dirty="0"/>
              <a:t>, поскольку траектория должна пройти через 1</a:t>
            </a:r>
            <a:r>
              <a:rPr lang="en-US" dirty="0"/>
              <a:t>0</a:t>
            </a:r>
            <a:r>
              <a:rPr lang="ru-RU" dirty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  <a:p>
            <a:r>
              <a:rPr lang="ru-RU" dirty="0"/>
              <a:t>Ответ: 28.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" y="718751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4224" y="2491069"/>
            <a:ext cx="3446168" cy="474008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914522" y="3997069"/>
          <a:ext cx="5316636" cy="967232"/>
        </p:xfrm>
        <a:graphic>
          <a:graphicData uri="http://schemas.openxmlformats.org/drawingml/2006/table">
            <a:tbl>
              <a:tblPr/>
              <a:tblGrid>
                <a:gridCol w="44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4305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41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</a:t>
                      </a:r>
                      <a:r>
                        <a:rPr lang="en-US" sz="1500" baseline="-25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</a:t>
                      </a:r>
                      <a:r>
                        <a:rPr lang="en-US" sz="1500" baseline="-25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5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5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376013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5. Методические рекомендации по использованию в работе 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    учителя новой среды программирования Черепаха-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</a:rPr>
              <a:t>Blocklу</a:t>
            </a:r>
            <a:br>
              <a:rPr lang="ru-RU" sz="2400" dirty="0"/>
            </a:br>
            <a:endParaRPr lang="ru-RU" sz="2400" dirty="0">
              <a:solidFill>
                <a:srgbClr val="4F618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3208" y="1535185"/>
            <a:ext cx="7886700" cy="2165958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</a:pPr>
            <a:r>
              <a:rPr lang="ru-RU" dirty="0"/>
              <a:t>Методические рекомендации по использованию в работе учителя новой среды программирования Черепаха-</a:t>
            </a:r>
            <a:r>
              <a:rPr lang="ru-RU" dirty="0" err="1"/>
              <a:t>Blockly</a:t>
            </a:r>
            <a:r>
              <a:rPr lang="ru-RU" dirty="0"/>
              <a:t> на сайте автора УМК по информатике Полякова К.Ю.</a:t>
            </a:r>
          </a:p>
          <a:p>
            <a:pPr>
              <a:spcBef>
                <a:spcPts val="0"/>
              </a:spcBef>
            </a:pPr>
            <a:r>
              <a:rPr lang="ru-RU" dirty="0"/>
              <a:t> </a:t>
            </a:r>
            <a:r>
              <a:rPr lang="ru-RU" dirty="0">
                <a:hlinkClick r:id="rId2"/>
              </a:rPr>
              <a:t>https://kpolyakov.spb.ru/school/blockly/trt-blockly.htm</a:t>
            </a:r>
            <a:endParaRPr lang="ru-RU" dirty="0"/>
          </a:p>
          <a:p>
            <a:pPr>
              <a:spcBef>
                <a:spcPts val="0"/>
              </a:spcBef>
            </a:pPr>
            <a:r>
              <a:rPr lang="ru-RU" dirty="0"/>
              <a:t>Рекомендации для учителей, преподающих информатику по УМК Л.Л. </a:t>
            </a:r>
            <a:r>
              <a:rPr lang="ru-RU" dirty="0" err="1"/>
              <a:t>Босовой</a:t>
            </a:r>
            <a:r>
              <a:rPr lang="ru-RU" dirty="0"/>
              <a:t>, по включению видео ресурсов в разработки уроков для 7-9 и 10-11 классов. Контент (обновляется ежедневно) доступен по ссылке </a:t>
            </a:r>
            <a:r>
              <a:rPr lang="ru-RU" dirty="0">
                <a:hlinkClick r:id="rId3"/>
              </a:rPr>
              <a:t>https://www.youtube.com/channel/UCTn1twdHTQQyFZbVi-4UxNg/featured</a:t>
            </a:r>
            <a:endParaRPr lang="ru-RU" dirty="0"/>
          </a:p>
          <a:p>
            <a:pPr>
              <a:spcBef>
                <a:spcPts val="0"/>
              </a:spcBef>
            </a:pPr>
            <a:r>
              <a:rPr lang="ru-RU" dirty="0"/>
              <a:t> </a:t>
            </a:r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>
              <a:spcBef>
                <a:spcPts val="0"/>
              </a:spcBef>
            </a:pPr>
            <a:endParaRPr lang="ru-RU" dirty="0">
              <a:hlinkClick r:id="rId4"/>
            </a:endParaRPr>
          </a:p>
          <a:p>
            <a:pPr>
              <a:spcBef>
                <a:spcPts val="0"/>
              </a:spcBef>
            </a:pPr>
            <a:endParaRPr lang="ru-RU" dirty="0">
              <a:hlinkClick r:id="rId4"/>
            </a:endParaRPr>
          </a:p>
          <a:p>
            <a:pPr>
              <a:spcBef>
                <a:spcPts val="0"/>
              </a:spcBef>
            </a:pPr>
            <a:endParaRPr lang="ru-RU" dirty="0">
              <a:hlinkClick r:id="rId4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2F7211-5DB3-4E5F-96C5-C8D9AD7667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541" t="11549" r="21744" b="27779"/>
          <a:stretch/>
        </p:blipFill>
        <p:spPr>
          <a:xfrm>
            <a:off x="1568342" y="3263317"/>
            <a:ext cx="5368955" cy="312070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F0D97-D363-4D1B-B019-B8A3A3983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	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Черепаха-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Blocky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0D24EF-5AAE-4986-9319-47E56C057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DB0200-CFED-4B9E-B30F-88158B9526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57" b="4292"/>
          <a:stretch/>
        </p:blipFill>
        <p:spPr>
          <a:xfrm>
            <a:off x="628650" y="1501629"/>
            <a:ext cx="8172955" cy="423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55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F29AF-F715-4AFC-8E8B-5F919F7A6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B782AF-05F0-4246-94D7-0BBC8DB65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1E0847-0034-4327-84BB-A69E34D28B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20" b="4944"/>
          <a:stretch/>
        </p:blipFill>
        <p:spPr>
          <a:xfrm>
            <a:off x="628650" y="1602297"/>
            <a:ext cx="8098972" cy="416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24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881CF-8245-4E25-BAFE-6D807F1DD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549" y="440628"/>
            <a:ext cx="7886700" cy="1094558"/>
          </a:xfrm>
        </p:spPr>
        <p:txBody>
          <a:bodyPr/>
          <a:lstStyle/>
          <a:p>
            <a:pPr algn="ctr"/>
            <a:r>
              <a:rPr lang="ru-RU" dirty="0"/>
              <a:t>Подготовка к КЕГЭ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52A6EC-AA15-4006-94F6-B8A6B6F37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1237"/>
            <a:ext cx="7886700" cy="4985726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</a:pPr>
            <a:endParaRPr lang="ru-RU" dirty="0">
              <a:hlinkClick r:id="rId2"/>
            </a:endParaRPr>
          </a:p>
          <a:p>
            <a:pPr>
              <a:spcBef>
                <a:spcPts val="0"/>
              </a:spcBef>
            </a:pPr>
            <a:endParaRPr lang="ru-RU" dirty="0">
              <a:hlinkClick r:id="rId2"/>
            </a:endParaRPr>
          </a:p>
          <a:p>
            <a:pPr>
              <a:spcBef>
                <a:spcPts val="0"/>
              </a:spcBef>
            </a:pPr>
            <a:r>
              <a:rPr lang="ru-RU" altLang="ru-RU" b="1" dirty="0">
                <a:solidFill>
                  <a:srgbClr val="954F72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Письмо </a:t>
            </a:r>
            <a:r>
              <a:rPr lang="ru-RU" altLang="ru-RU" b="1" dirty="0" err="1">
                <a:solidFill>
                  <a:srgbClr val="954F72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МОНиМП</a:t>
            </a:r>
            <a:r>
              <a:rPr lang="ru-RU" altLang="ru-RU" b="1" dirty="0">
                <a:solidFill>
                  <a:srgbClr val="954F72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КК от 19.01.2021 № 47-01-13-541/21 «Об организации подготовки к </a:t>
            </a:r>
            <a:r>
              <a:rPr lang="ru-RU" altLang="ru-RU" b="1" dirty="0">
                <a:solidFill>
                  <a:srgbClr val="FF0000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КЕГЭ»</a:t>
            </a:r>
            <a:endParaRPr kumimoji="0" lang="ru-RU" alt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>
              <a:spcBef>
                <a:spcPts val="0"/>
              </a:spcBef>
            </a:pPr>
            <a:b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</a:b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Приложение к Письму </a:t>
            </a:r>
            <a:r>
              <a:rPr kumimoji="0" lang="ru-RU" altLang="ru-RU" sz="28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МОНиМП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КК от 19.01.2021 № 47-01-13-541/21 (Ссылка для скачивания ПО)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 </a:t>
            </a:r>
          </a:p>
          <a:p>
            <a:pPr>
              <a:spcBef>
                <a:spcPts val="0"/>
              </a:spcBef>
            </a:pP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hlinkClick r:id="rId2"/>
            </a:endParaRPr>
          </a:p>
          <a:p>
            <a:pPr>
              <a:spcBef>
                <a:spcPts val="0"/>
              </a:spcBef>
            </a:pPr>
            <a:r>
              <a:rPr lang="ru-RU" dirty="0">
                <a:hlinkClick r:id="rId2"/>
              </a:rPr>
              <a:t>http://kege.rustest.ru/</a:t>
            </a:r>
            <a:r>
              <a:rPr lang="ru-RU" b="1" dirty="0"/>
              <a:t> - Демонстрационная версия станции КЕГЭ (ФИПИ)</a:t>
            </a:r>
          </a:p>
          <a:p>
            <a:pPr>
              <a:spcBef>
                <a:spcPts val="0"/>
              </a:spcBef>
            </a:pPr>
            <a:r>
              <a:rPr lang="en-US" sz="2800" b="1" dirty="0">
                <a:solidFill>
                  <a:srgbClr val="4F6185"/>
                </a:solidFill>
                <a:hlinkClick r:id="rId5"/>
              </a:rPr>
              <a:t>https://kompege.ru/</a:t>
            </a:r>
            <a:r>
              <a:rPr lang="ru-RU" b="1" dirty="0"/>
              <a:t>- Демонстрационная версия станции КЕГЭ (А. Кабанов)</a:t>
            </a:r>
          </a:p>
          <a:p>
            <a:pPr>
              <a:spcBef>
                <a:spcPts val="0"/>
              </a:spcBef>
            </a:pPr>
            <a:r>
              <a:rPr lang="ru-RU" u="sng" dirty="0">
                <a:hlinkClick r:id="rId6"/>
              </a:rPr>
              <a:t>http://kpolyakov.spb.ru/</a:t>
            </a:r>
            <a:r>
              <a:rPr lang="ru-RU" dirty="0"/>
              <a:t> - сайт автора УМК по информатике Полякова К.Ю. </a:t>
            </a:r>
          </a:p>
          <a:p>
            <a:pPr>
              <a:spcBef>
                <a:spcPts val="0"/>
              </a:spcBef>
            </a:pPr>
            <a:r>
              <a:rPr lang="ru-RU" dirty="0"/>
              <a:t> </a:t>
            </a:r>
            <a:r>
              <a:rPr lang="ru-RU" u="sng" dirty="0">
                <a:solidFill>
                  <a:srgbClr val="4F6185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https://onliskill.ru/</a:t>
            </a:r>
            <a:r>
              <a:rPr lang="ru-RU" dirty="0">
                <a:solidFill>
                  <a:srgbClr val="4F6185"/>
                </a:solidFill>
              </a:rPr>
              <a:t> </a:t>
            </a:r>
            <a:r>
              <a:rPr lang="ru-RU" dirty="0"/>
              <a:t>образовательный портал с видеоуроками</a:t>
            </a:r>
          </a:p>
          <a:p>
            <a:pPr>
              <a:spcBef>
                <a:spcPts val="0"/>
              </a:spcBef>
            </a:pPr>
            <a:r>
              <a:rPr lang="ru-RU" b="1" dirty="0">
                <a:hlinkClick r:id="rId8"/>
              </a:rPr>
              <a:t>«Решу ЕГЭ» — образовательный портал</a:t>
            </a:r>
            <a:r>
              <a:rPr lang="ru-RU" b="1" dirty="0"/>
              <a:t> (обновленные материалы)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4F6185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ЕГЭ-2020 — задания с ответами на </a:t>
            </a:r>
            <a:r>
              <a:rPr lang="ru-RU" b="1" dirty="0" err="1">
                <a:solidFill>
                  <a:srgbClr val="4F6185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Яндекс.Репетиторе</a:t>
            </a:r>
            <a:endParaRPr lang="ru-RU" b="1" dirty="0">
              <a:solidFill>
                <a:srgbClr val="4F6185"/>
              </a:solidFill>
            </a:endParaRPr>
          </a:p>
          <a:p>
            <a:pPr>
              <a:spcBef>
                <a:spcPts val="0"/>
              </a:spcBef>
            </a:pPr>
            <a:r>
              <a:rPr lang="ru-RU" b="1" dirty="0">
                <a:hlinkClick r:id="rId10"/>
              </a:rPr>
              <a:t>Информатик БУ - Подготовка к ЕГЭ</a:t>
            </a:r>
            <a:endParaRPr lang="ru-RU" b="1" dirty="0"/>
          </a:p>
          <a:p>
            <a:pPr>
              <a:spcBef>
                <a:spcPts val="0"/>
              </a:spcBef>
            </a:pPr>
            <a:r>
              <a:rPr lang="en-US" b="1" dirty="0"/>
              <a:t>http://informatikaexpert.ru/</a:t>
            </a:r>
            <a:endParaRPr lang="ru-RU" b="1" dirty="0"/>
          </a:p>
          <a:p>
            <a:pPr>
              <a:spcBef>
                <a:spcPts val="0"/>
              </a:spcBef>
            </a:pPr>
            <a:r>
              <a:rPr lang="ru-RU" u="sng" dirty="0">
                <a:solidFill>
                  <a:srgbClr val="4F6185"/>
                </a:solidFill>
              </a:rPr>
              <a:t>labs-org.ru  </a:t>
            </a:r>
            <a:r>
              <a:rPr lang="ru-RU" b="1" dirty="0">
                <a:hlinkClick r:id="rId11"/>
              </a:rPr>
              <a:t>Теория и решение заданий ЕГЭ по информатике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97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88F17-95B7-466E-AFE9-ED69D950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6100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4F6185"/>
                </a:solidFill>
              </a:rPr>
              <a:t>Изменения в КИМ ЕГЭ 2021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2BC96E-37FC-4507-9E32-4D3FF2FCE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066" y="1426129"/>
            <a:ext cx="8087511" cy="5327009"/>
          </a:xfrm>
        </p:spPr>
        <p:txBody>
          <a:bodyPr>
            <a:normAutofit/>
          </a:bodyPr>
          <a:lstStyle/>
          <a:p>
            <a:pPr>
              <a:lnSpc>
                <a:spcPts val="216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вариант экзаменационной работы включает в себя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заданий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различающихся уровнем сложности и необходимым для их выполнения программным обеспечением.</a:t>
            </a:r>
          </a:p>
          <a:p>
            <a:pPr>
              <a:lnSpc>
                <a:spcPts val="216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работу входят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заданий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для выполнения которых, помимо тестирующей системы, необходимо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специализированное программное обеспечение (ПО),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редакторы электронных таблиц и текстов, среды программирования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16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все задания представляют собой одно или несколько чисел или последовательности символов (букв или цифр).</a:t>
            </a:r>
          </a:p>
          <a:p>
            <a:pPr>
              <a:lnSpc>
                <a:spcPts val="216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заданий экзаменационной работы по способу выполнения (с использованием специализированного ПО / без использования) представлено в таблице.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34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4458" y="766732"/>
            <a:ext cx="76507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КИМ заданиями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базового и повышенного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уровней сложности проверяется достижение следующих предметных результатов освоения основной образовательной программы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базовом уровне: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умением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программы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написанные на выбранном для изучения универсальном алгоритмическом языке высокого уровня; знанием основных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 программирования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умением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алгоритмы с использованием таблиц;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стандартными приёмами написания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алгоритмическом языке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решения стандартной задачи с использованием основных конструкций программирования и отладки таких программ; использование готовых прикладных компьютерных программ по выбранной специализации;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компьютерными средствами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и анализа данных.</a:t>
            </a:r>
          </a:p>
        </p:txBody>
      </p:sp>
    </p:spTree>
    <p:extLst>
      <p:ext uri="{BB962C8B-B14F-4D97-AF65-F5344CB8AC3E}">
        <p14:creationId xmlns:p14="http://schemas.microsoft.com/office/powerpoint/2010/main" val="2990098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33" y="612395"/>
            <a:ext cx="7934817" cy="378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26633" y="4750311"/>
            <a:ext cx="2276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kege.rustest.ru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89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41" y="940156"/>
            <a:ext cx="8710959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27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1708"/>
            <a:ext cx="4104456" cy="276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8" y="3596365"/>
            <a:ext cx="4046884" cy="288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1996"/>
            <a:ext cx="3900819" cy="2716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45024"/>
            <a:ext cx="3916557" cy="275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8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33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8352928" cy="4297937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06153"/>
              </p:ext>
            </p:extLst>
          </p:nvPr>
        </p:nvGraphicFramePr>
        <p:xfrm>
          <a:off x="842324" y="4669914"/>
          <a:ext cx="8469606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69606">
                  <a:extLst>
                    <a:ext uri="{9D8B030D-6E8A-4147-A177-3AD203B41FA5}">
                      <a16:colId xmlns:a16="http://schemas.microsoft.com/office/drawing/2014/main" val="182720320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dirty="0">
                          <a:solidFill>
                            <a:srgbClr val="4F618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Информация! </a:t>
                      </a:r>
                      <a:r>
                        <a:rPr lang="ru-RU" sz="3200" b="1" dirty="0">
                          <a:solidFill>
                            <a:srgbClr val="4F6185"/>
                          </a:solidFill>
                        </a:rPr>
                        <a:t>Демонстрационная версия станции КЕГЭ: </a:t>
                      </a:r>
                      <a:r>
                        <a:rPr lang="en-US" sz="3200" b="1" dirty="0">
                          <a:solidFill>
                            <a:srgbClr val="4F6185"/>
                          </a:solidFill>
                          <a:hlinkClick r:id="rId3"/>
                        </a:rPr>
                        <a:t>http://kege.rustest.ru/</a:t>
                      </a:r>
                      <a:r>
                        <a:rPr lang="ru-RU" sz="3200" b="1" dirty="0">
                          <a:solidFill>
                            <a:srgbClr val="4F6185"/>
                          </a:solidFill>
                        </a:rPr>
                        <a:t> 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4F6185"/>
                          </a:solidFill>
                        </a:rPr>
                        <a:t>а также </a:t>
                      </a:r>
                      <a:r>
                        <a:rPr lang="en-US" sz="3200" b="1" dirty="0">
                          <a:solidFill>
                            <a:srgbClr val="4F6185"/>
                          </a:solidFill>
                          <a:hlinkClick r:id="rId4"/>
                        </a:rPr>
                        <a:t>https://kompege.ru/</a:t>
                      </a:r>
                      <a:endParaRPr lang="ru-RU" sz="3200" b="1" dirty="0">
                        <a:solidFill>
                          <a:srgbClr val="4F6185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>
                        <a:solidFill>
                          <a:srgbClr val="4F6185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>
                        <a:solidFill>
                          <a:srgbClr val="4F6185"/>
                        </a:solidFill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32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935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145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1478</TotalTime>
  <Words>1708</Words>
  <Application>Microsoft Office PowerPoint</Application>
  <PresentationFormat>Экран (4:3)</PresentationFormat>
  <Paragraphs>274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Courier New</vt:lpstr>
      <vt:lpstr>Times New Roman</vt:lpstr>
      <vt:lpstr>TimesNewRoman</vt:lpstr>
      <vt:lpstr>Office Theme</vt:lpstr>
      <vt:lpstr>«Тренинг практических навыков при выполнении заданий КЕГЭ по информатике повышенного уровня сложности по теме «Алгоритмы». </vt:lpstr>
      <vt:lpstr>План работы</vt:lpstr>
      <vt:lpstr>1. Особенности подготовки к КЕГЭ-2021г.  Тренажёр КЕГЭ по информатике в компьютерной форме </vt:lpstr>
      <vt:lpstr>Изменения в КИМ ЕГЭ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Методика выполнения задания на умение анализировать алгоритм, содержащий ветвление и цикл (задание №12)</vt:lpstr>
      <vt:lpstr>Презентация PowerPoint</vt:lpstr>
      <vt:lpstr>Презентация PowerPoint</vt:lpstr>
      <vt:lpstr>Задание 12. Решение</vt:lpstr>
      <vt:lpstr>Задание 12.</vt:lpstr>
      <vt:lpstr>                          Решение: Дано: 70(8) Действие:               Результат: 1) Нашлось 4(8)       2(2)66(8) 2) Нашлось 4(8)       4(2)62(8) 3) Нашлось 4(2)        64(6) Т.е. за полный круг(3 шага) количество 8-ок сократилось на 6: 70-64=6 70 mod 6=4 – после 11 кругов останется 4(8) 4(8) заменятся на 2(2) Ответ: 22 </vt:lpstr>
      <vt:lpstr>Решение через MS Excel</vt:lpstr>
      <vt:lpstr>Презентация PowerPoint</vt:lpstr>
      <vt:lpstr>Презентация PowerPoint</vt:lpstr>
      <vt:lpstr>Презентация PowerPoint</vt:lpstr>
      <vt:lpstr>3. Методика выполнения задания на умение анализировать результат исполнения алгоритма (задание №22)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Задание</vt:lpstr>
      <vt:lpstr>Презентация PowerPoint</vt:lpstr>
      <vt:lpstr>4. Методика выполнения задания на умение анализировать результат исполнения алгоритма  (задание №23) </vt:lpstr>
      <vt:lpstr>Презентация PowerPoint</vt:lpstr>
      <vt:lpstr>Решение:</vt:lpstr>
      <vt:lpstr>5. Методические рекомендации по использованию в работе       учителя новой среды программирования Черепаха-Blocklу </vt:lpstr>
      <vt:lpstr> Черепаха-Blocky</vt:lpstr>
      <vt:lpstr>Презентация PowerPoint</vt:lpstr>
      <vt:lpstr>Подготовка к КЕГЭ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Наталья</cp:lastModifiedBy>
  <cp:revision>90</cp:revision>
  <dcterms:created xsi:type="dcterms:W3CDTF">2019-10-28T08:40:00Z</dcterms:created>
  <dcterms:modified xsi:type="dcterms:W3CDTF">2021-01-28T21:16:44Z</dcterms:modified>
</cp:coreProperties>
</file>