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6" r:id="rId3"/>
    <p:sldId id="307" r:id="rId4"/>
    <p:sldId id="299" r:id="rId5"/>
    <p:sldId id="320" r:id="rId6"/>
    <p:sldId id="318" r:id="rId7"/>
    <p:sldId id="300" r:id="rId8"/>
    <p:sldId id="301" r:id="rId9"/>
    <p:sldId id="313" r:id="rId10"/>
    <p:sldId id="309" r:id="rId11"/>
    <p:sldId id="310" r:id="rId12"/>
    <p:sldId id="322" r:id="rId13"/>
    <p:sldId id="321" r:id="rId14"/>
    <p:sldId id="32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15" autoAdjust="0"/>
  </p:normalViewPr>
  <p:slideViewPr>
    <p:cSldViewPr>
      <p:cViewPr>
        <p:scale>
          <a:sx n="95" d="100"/>
          <a:sy n="95" d="100"/>
        </p:scale>
        <p:origin x="-1254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884"/>
    </p:cViewPr>
  </p:sorterViewPr>
  <p:notesViewPr>
    <p:cSldViewPr>
      <p:cViewPr varScale="1">
        <p:scale>
          <a:sx n="82" d="100"/>
          <a:sy n="82" d="100"/>
        </p:scale>
        <p:origin x="315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8876F-46D4-4545-A652-0A42AF5357A0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7D233-63ED-4ADA-97FA-EA7E16C919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122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287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2604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Ответ: 28.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345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225</a:t>
            </a:r>
          </a:p>
          <a:p>
            <a:r>
              <a:rPr lang="en-US" dirty="0" smtClean="0"/>
              <a:t>552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6137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Ответ: 28.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4001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Ответ: 28.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528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165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352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225</a:t>
            </a:r>
          </a:p>
          <a:p>
            <a:r>
              <a:rPr lang="en-US" dirty="0" smtClean="0"/>
              <a:t>552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970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225</a:t>
            </a:r>
          </a:p>
          <a:p>
            <a:r>
              <a:rPr lang="en-US" dirty="0" smtClean="0"/>
              <a:t>552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504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225</a:t>
            </a:r>
          </a:p>
          <a:p>
            <a:r>
              <a:rPr lang="en-US" dirty="0" smtClean="0"/>
              <a:t>552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399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225</a:t>
            </a:r>
          </a:p>
          <a:p>
            <a:r>
              <a:rPr lang="en-US" dirty="0" smtClean="0"/>
              <a:t>552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412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212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891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313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7D233-63ED-4ADA-97FA-EA7E16C9198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019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349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513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531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363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739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899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901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872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853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875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434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F40FC-5940-4AF2-9B38-A71E44E47B72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66E0B-8778-4EA6-9D2D-3A946927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25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>
              <a:alphaModFix amt="28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hotocopy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730623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Семинар учителей информатики</a:t>
            </a:r>
            <a:endParaRPr lang="ru-RU" sz="5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365104"/>
            <a:ext cx="6400800" cy="838944"/>
          </a:xfrm>
        </p:spPr>
        <p:txBody>
          <a:bodyPr/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28.01.2021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01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844824"/>
            <a:ext cx="82296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800" b="1" u="sng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eorgia" panose="02040502050405020303" pitchFamily="18" charset="0"/>
              </a:rPr>
              <a:t>№ </a:t>
            </a:r>
            <a:r>
              <a:rPr lang="ru-RU" b="1" u="sng" dirty="0" smtClean="0">
                <a:solidFill>
                  <a:srgbClr val="C00000"/>
                </a:solidFill>
                <a:latin typeface="Georgia" panose="02040502050405020303" pitchFamily="18" charset="0"/>
              </a:rPr>
              <a:t>22 </a:t>
            </a:r>
            <a:r>
              <a:rPr lang="ru-RU" b="1" u="sng" dirty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ru-RU" b="1" u="sng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b="1" u="sng" dirty="0">
                <a:solidFill>
                  <a:srgbClr val="C00000"/>
                </a:solidFill>
                <a:latin typeface="Georgia" panose="02040502050405020303" pitchFamily="18" charset="0"/>
              </a:rPr>
              <a:t>(повышенный уровень</a:t>
            </a:r>
            <a:r>
              <a:rPr lang="ru-RU" b="1" u="sng" dirty="0" smtClean="0">
                <a:solidFill>
                  <a:srgbClr val="C00000"/>
                </a:solidFill>
                <a:latin typeface="Georgia" panose="02040502050405020303" pitchFamily="18" charset="0"/>
              </a:rPr>
              <a:t>)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152739"/>
            <a:ext cx="8315654" cy="26444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Тема</a:t>
            </a:r>
            <a:r>
              <a:rPr lang="ru-RU" sz="48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:  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800" dirty="0">
                <a:solidFill>
                  <a:srgbClr val="C00000"/>
                </a:solidFill>
                <a:latin typeface="Georgia" panose="02040502050405020303" pitchFamily="18" charset="0"/>
              </a:rPr>
              <a:t>Анализ программы, содержащей циклы и ветвления.</a:t>
            </a:r>
          </a:p>
        </p:txBody>
      </p:sp>
    </p:spTree>
    <p:extLst>
      <p:ext uri="{BB962C8B-B14F-4D97-AF65-F5344CB8AC3E}">
        <p14:creationId xmlns:p14="http://schemas.microsoft.com/office/powerpoint/2010/main" val="57106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1680" y="0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atin typeface="Georgia" panose="02040502050405020303" pitchFamily="18" charset="0"/>
              </a:rPr>
              <a:t>Задача Р-13 </a:t>
            </a:r>
            <a:r>
              <a:rPr lang="ru-RU" sz="3200" b="1" u="sng" dirty="0">
                <a:latin typeface="Georgia" panose="02040502050405020303" pitchFamily="18" charset="0"/>
              </a:rPr>
              <a:t>(демо-2021).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584775"/>
            <a:ext cx="7272808" cy="585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Получив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вход число x, этот алгоритм печатает два числа: L и M. 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Укажите наибольшее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 x, при вводе которого алгоритм печатает сначала 4, а потом 5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x, L, M, Q: integer;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begin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readln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(x);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Q := 9;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L := 0;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while x &gt;= Q do begin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L := L + 1;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x := x - Q;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end;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M := x;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if M &lt; L then begin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M := L;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L := x;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end;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writeln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(L);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writeln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(M);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end.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89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95736" y="188640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eorgia" panose="02040502050405020303" pitchFamily="18" charset="0"/>
              </a:rPr>
              <a:t>Варианты решения</a:t>
            </a:r>
            <a:endParaRPr lang="ru-RU" sz="3200" b="1" dirty="0"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700808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Вручную</a:t>
            </a:r>
          </a:p>
          <a:p>
            <a:pPr marL="457200" indent="-457200">
              <a:buAutoNum type="arabicPeriod"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язык программирования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45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1680" y="0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atin typeface="Georgia" panose="02040502050405020303" pitchFamily="18" charset="0"/>
              </a:rPr>
              <a:t>Задача Р-13 </a:t>
            </a:r>
            <a:r>
              <a:rPr lang="ru-RU" sz="3200" b="1" u="sng" dirty="0">
                <a:latin typeface="Georgia" panose="02040502050405020303" pitchFamily="18" charset="0"/>
              </a:rPr>
              <a:t>(демо-2021).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584775"/>
            <a:ext cx="7272808" cy="585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Получив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вход число x, этот алгоритм печатает два числа: L и M. 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Укажите наибольшее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 x, при вводе которого алгоритм печатает сначала 4, а потом 5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x, L, M, Q: integer;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begin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readln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(x);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Q := 9;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L := 0;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while x &gt;= Q do begin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L := L + 1;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x := x - Q;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end;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M := x;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if M &lt; L then begin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M := L;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L := x;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end;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writeln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(L);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writeln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(M);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6325">
              <a:lnSpc>
                <a:spcPct val="85000"/>
              </a:lnSpc>
              <a:spcAft>
                <a:spcPts val="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end.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7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1680" y="0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atin typeface="Georgia" panose="02040502050405020303" pitchFamily="18" charset="0"/>
              </a:rPr>
              <a:t>Задача Р-12</a:t>
            </a:r>
            <a:endParaRPr lang="ru-RU" sz="3200" b="1" u="sng" dirty="0"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584775"/>
            <a:ext cx="7272808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Получив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вход натуральное число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этот алгоритм печатает два числа: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Укажите наименьшее натуральное число, при вводе которого алгоритм печатает сначала 5, а потом  16.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x, a, b: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longint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readln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(x);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:= 0; b := 1;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x &gt; 0 do begin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if x mod 2 &gt; 0 then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 := a + x mod 12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else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 := b * (x mod 12);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x := x div 12;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writeln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(a); write(b);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935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58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2160240"/>
          </a:xfrm>
        </p:spPr>
        <p:txBody>
          <a:bodyPr>
            <a:normAutofit/>
          </a:bodyPr>
          <a:lstStyle/>
          <a:p>
            <a:r>
              <a:rPr lang="ru-RU" sz="4800" b="1" u="sng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Тренинг практических навыков</a:t>
            </a:r>
            <a:endParaRPr lang="ru-RU" sz="4800" b="1" u="sng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852936"/>
            <a:ext cx="82296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u="sng" dirty="0" smtClean="0">
                <a:solidFill>
                  <a:srgbClr val="C00000"/>
                </a:solidFill>
                <a:latin typeface="Georgia" panose="02040502050405020303" pitchFamily="18" charset="0"/>
              </a:rPr>
              <a:t>Задания ЕГЭ</a:t>
            </a:r>
          </a:p>
          <a:p>
            <a:r>
              <a:rPr lang="ru-RU" sz="4800" b="1" u="sng" dirty="0" smtClean="0">
                <a:solidFill>
                  <a:srgbClr val="C00000"/>
                </a:solidFill>
                <a:latin typeface="Georgia" panose="02040502050405020303" pitchFamily="18" charset="0"/>
              </a:rPr>
              <a:t>№№ 12, 22</a:t>
            </a:r>
            <a:endParaRPr lang="ru-RU" sz="4800" b="1" u="sng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1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844824"/>
            <a:ext cx="82296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800" b="1" u="sng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eorgia" panose="02040502050405020303" pitchFamily="18" charset="0"/>
              </a:rPr>
              <a:t>№ </a:t>
            </a:r>
            <a:r>
              <a:rPr lang="ru-RU" b="1" u="sng" dirty="0" smtClean="0">
                <a:solidFill>
                  <a:srgbClr val="C00000"/>
                </a:solidFill>
                <a:latin typeface="Georgia" panose="02040502050405020303" pitchFamily="18" charset="0"/>
              </a:rPr>
              <a:t>12 </a:t>
            </a:r>
            <a:r>
              <a:rPr lang="ru-RU" b="1" u="sng" dirty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ru-RU" b="1" u="sng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b="1" u="sng" dirty="0">
                <a:solidFill>
                  <a:srgbClr val="C00000"/>
                </a:solidFill>
                <a:latin typeface="Georgia" panose="02040502050405020303" pitchFamily="18" charset="0"/>
              </a:rPr>
              <a:t>(повышенный уровень</a:t>
            </a:r>
            <a:r>
              <a:rPr lang="ru-RU" b="1" u="sng" dirty="0" smtClean="0">
                <a:solidFill>
                  <a:srgbClr val="C00000"/>
                </a:solidFill>
                <a:latin typeface="Georgia" panose="02040502050405020303" pitchFamily="18" charset="0"/>
              </a:rPr>
              <a:t>)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152739"/>
            <a:ext cx="8315654" cy="25245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Тема</a:t>
            </a:r>
            <a:r>
              <a:rPr lang="ru-RU" sz="48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:  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800" dirty="0">
                <a:solidFill>
                  <a:srgbClr val="C00000"/>
                </a:solidFill>
                <a:latin typeface="Georgia" panose="02040502050405020303" pitchFamily="18" charset="0"/>
              </a:rPr>
              <a:t>Выполнение алгоритмов для исполнителя.</a:t>
            </a:r>
          </a:p>
        </p:txBody>
      </p:sp>
    </p:spTree>
    <p:extLst>
      <p:ext uri="{BB962C8B-B14F-4D97-AF65-F5344CB8AC3E}">
        <p14:creationId xmlns:p14="http://schemas.microsoft.com/office/powerpoint/2010/main" val="57398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69324" y="188640"/>
            <a:ext cx="3405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Georgia" panose="02040502050405020303" pitchFamily="18" charset="0"/>
              </a:rPr>
              <a:t>Примеры задач</a:t>
            </a:r>
            <a:endParaRPr lang="ru-RU" sz="2800" b="1" dirty="0">
              <a:latin typeface="Georgia" panose="020405020504050203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711860"/>
            <a:ext cx="4104456" cy="582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Р-13.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Редактор получает на вход строку цифр и преобразовывает её. Редактор может выполнять две команды, в обеих командах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обозначают цепочки цифр.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заменить (v, w)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 команда заменяет в строке первое слева вхождение цепочки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цепочку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Если цепочки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строке нет, эта команда не изменяет строку.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нашлось (v)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 команда проверяет, встречается ли цепочка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строке исполнителя Редактор. Если она встречается, то команда возвращает логическое значение «истина», в противном случае возвращает значение «ложь». Строка при этом не изменяется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032408"/>
            <a:ext cx="4255732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Дана программа для исполнителя Редактор: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НАЧАЛО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 нашлось (2222) ИЛИ нашлось (8888)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ЕСЛИ нашлось (2222)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ТО заменить (2222, 88)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ИНАЧЕ заменить (8888, 22)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КОНЕЦ ЕСЛИ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КОНЕЦ ПОКА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КОНЕЦ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Какая строка получится в результате применения приведённой программы к строке, состоящей из 70 идущих подряд цифр 8? В ответе запишите полученную строку.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69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69324" y="188640"/>
            <a:ext cx="3405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Georgia" panose="02040502050405020303" pitchFamily="18" charset="0"/>
              </a:rPr>
              <a:t>Примеры задач</a:t>
            </a:r>
            <a:endParaRPr lang="ru-RU" sz="2800" b="1" dirty="0">
              <a:latin typeface="Georgia" panose="020405020504050203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711860"/>
            <a:ext cx="4104456" cy="582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Р-13.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Редактор получает на вход строку цифр и преобразовывает её. Редактор может выполнять две команды, в обеих командах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обозначают цепочки цифр.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заменить (v, w)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 команда заменяет в строке первое слева вхождение цепочки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цепочку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Если цепочки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строке нет, эта команда не изменяет строку.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нашлось (v)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 команда проверяет, встречается ли цепочка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строке исполнителя Редактор. Если она встречается, то команда возвращает логическое значение «истина», в противном случае возвращает значение «ложь». Строка при этом не изменяется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032408"/>
            <a:ext cx="4255732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Дана программа для исполнителя Редактор: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НАЧАЛО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 нашлось (2222) ИЛИ нашлось (8888)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ЕСЛИ нашлось (2222)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ТО заменить (2222, 88)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ИНАЧЕ заменить (8888, 22)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КОНЕЦ ЕСЛИ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КОНЕЦ ПОКА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КОНЕЦ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Какая строка получится в результате применения приведённой программы к строке, состоящей из 70 идущих подряд цифр 8? В ответе запишите полученную строку.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21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95736" y="188640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eorgia" panose="02040502050405020303" pitchFamily="18" charset="0"/>
              </a:rPr>
              <a:t>Варианты решения</a:t>
            </a:r>
            <a:endParaRPr lang="ru-RU" sz="3200" b="1" dirty="0"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700808"/>
            <a:ext cx="66247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Вручную</a:t>
            </a:r>
          </a:p>
          <a:p>
            <a:pPr marL="457200" indent="-457200">
              <a:buAutoNum type="arabicPeriod"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редактор электронных таблиц</a:t>
            </a:r>
          </a:p>
          <a:p>
            <a:pPr marL="457200" indent="-457200">
              <a:buAutoNum type="arabicPeriod"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язык программирования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12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69324" y="260648"/>
            <a:ext cx="3405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atin typeface="Georgia" panose="02040502050405020303" pitchFamily="18" charset="0"/>
              </a:rPr>
              <a:t>Задача Р-10</a:t>
            </a:r>
            <a:endParaRPr lang="ru-RU" sz="3200" b="1" u="sng" dirty="0"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94747" y="980728"/>
            <a:ext cx="6777653" cy="3741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  <a:p>
            <a:pPr>
              <a:lnSpc>
                <a:spcPct val="114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 нашлось (222) ИЛИ нашлось (555)</a:t>
            </a:r>
          </a:p>
          <a:p>
            <a:pPr>
              <a:lnSpc>
                <a:spcPct val="114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ЕСЛИ нашлось (222)</a:t>
            </a:r>
          </a:p>
          <a:p>
            <a:pPr>
              <a:lnSpc>
                <a:spcPct val="114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ТО заменить (222, 5)</a:t>
            </a:r>
          </a:p>
          <a:p>
            <a:pPr>
              <a:lnSpc>
                <a:spcPct val="114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ИНАЧЕ заменить (555, 2)</a:t>
            </a:r>
          </a:p>
          <a:p>
            <a:pPr>
              <a:lnSpc>
                <a:spcPct val="114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КОНЕЦ ЕСЛИ</a:t>
            </a:r>
          </a:p>
          <a:p>
            <a:pPr>
              <a:lnSpc>
                <a:spcPct val="114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КОНЕЦ ПОКА</a:t>
            </a:r>
          </a:p>
          <a:p>
            <a:pPr>
              <a:lnSpc>
                <a:spcPct val="114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КОНЕЦ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4820961"/>
            <a:ext cx="78035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строка получится в результате применения приведённой выше программы к строке, состоящей из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247 идущих подряд цифр 5?;   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247 идущих подряд цифр 2?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ответе запишите полученную строку.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10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69324" y="332656"/>
            <a:ext cx="3405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atin typeface="Georgia" panose="02040502050405020303" pitchFamily="18" charset="0"/>
              </a:rPr>
              <a:t>Задача Р-11</a:t>
            </a:r>
            <a:endParaRPr lang="ru-RU" sz="3200" b="1" u="sng" dirty="0">
              <a:latin typeface="Georgia" panose="0204050205040502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196752"/>
            <a:ext cx="4572000" cy="34447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НАЧАЛО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 нашлось (111)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заменить (111, 2)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заменить (22, 1)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КОНЕЦ ПОКА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КОНЕЦ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9242" y="4925014"/>
            <a:ext cx="81455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Какая строка получится в результате применения приведённой выше программы к строке вида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1…12…2</a:t>
            </a: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состоящей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44 единиц и 21 двойки</a:t>
            </a: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В ответе запишите полученную строку.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91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69324" y="332656"/>
            <a:ext cx="3405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atin typeface="Georgia" panose="02040502050405020303" pitchFamily="18" charset="0"/>
              </a:rPr>
              <a:t>Задача № 202 </a:t>
            </a:r>
            <a:endParaRPr lang="ru-RU" sz="3200" b="1" u="sng" dirty="0">
              <a:latin typeface="Georgia" panose="0204050205040502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050783"/>
            <a:ext cx="4572000" cy="40110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НАЧАЛО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 нашлось (11)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заменить (11, 2)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заменить (22, 3)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заменить (33, 1)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КОНЕЦ ПОКА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9242" y="5195234"/>
            <a:ext cx="8145516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строка получится в результате применения приведённой программы к строке вида 1…13…3 (2019 единиц и 2119 троек)?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45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7377</TotalTime>
  <Words>972</Words>
  <Application>Microsoft Office PowerPoint</Application>
  <PresentationFormat>Экран (4:3)</PresentationFormat>
  <Paragraphs>164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Семинар учителей информатики</vt:lpstr>
      <vt:lpstr>Тренинг практических навыков</vt:lpstr>
      <vt:lpstr>№ 12  (повышенный уровень)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№ 22  (повышенный уровень)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 учителей информатики</dc:title>
  <dc:creator>Андрей Прохода</dc:creator>
  <cp:lastModifiedBy>СЦРО</cp:lastModifiedBy>
  <cp:revision>80</cp:revision>
  <dcterms:created xsi:type="dcterms:W3CDTF">2018-10-31T10:10:07Z</dcterms:created>
  <dcterms:modified xsi:type="dcterms:W3CDTF">2021-02-01T07:13:34Z</dcterms:modified>
</cp:coreProperties>
</file>