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8" r:id="rId3"/>
    <p:sldId id="257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5" r:id="rId28"/>
    <p:sldId id="286" r:id="rId29"/>
    <p:sldId id="284" r:id="rId30"/>
    <p:sldId id="27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48D1C-A469-49C0-97F9-16D1F62FAF6E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AFD50-26C0-48DE-B129-AE1362A4B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25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6AFD50-26C0-48DE-B129-AE1362A4BACB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289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997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79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9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54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887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97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68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47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78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911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87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A23BE-3A9B-404C-A6FB-ABDB0C954A5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7CC2E-C081-40BD-AF60-219CE9843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67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2736304"/>
          </a:xfrm>
          <a:solidFill>
            <a:schemeClr val="accent4"/>
          </a:solidFill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ПДС: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«Формирование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эффективной образовательной среды при организации работы с одаренными детьми на уроках иностранного языка и во внеурочной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2636912"/>
            <a:ext cx="6400800" cy="2160240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№1: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Тема «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основы организации работы с одаренными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обучающимися».</a:t>
            </a:r>
          </a:p>
          <a:p>
            <a:pPr algn="r"/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Португалян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Р.М., </a:t>
            </a:r>
          </a:p>
          <a:p>
            <a:pPr algn="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по  иностранным языкам </a:t>
            </a:r>
          </a:p>
          <a:p>
            <a:pPr algn="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МКУ СЦРО</a:t>
            </a:r>
          </a:p>
          <a:p>
            <a:pPr algn="r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СЦРО\Desktop\pic-023tfrl40l-083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32656"/>
            <a:ext cx="187220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436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задачи, направленные на работу с одаренными детьми по иностранному языку:</a:t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коммуникативные </a:t>
            </a:r>
            <a:r>
              <a:rPr lang="ru-RU" dirty="0"/>
              <a:t>и проектные методики с использованием современных информационно-коммуникационных технологий.</a:t>
            </a:r>
          </a:p>
          <a:p>
            <a:pPr lvl="0"/>
            <a:r>
              <a:rPr lang="ru-RU" dirty="0"/>
              <a:t>деление учащихся на группы, </a:t>
            </a:r>
            <a:r>
              <a:rPr lang="ru-RU" dirty="0" smtClean="0"/>
              <a:t>позволяющее </a:t>
            </a:r>
            <a:r>
              <a:rPr lang="ru-RU" dirty="0"/>
              <a:t>разнообразить формы взаимодействия педагога с учениками при работе в относительно маленьком коллективе, с учетом их интересов, склонностей и способностей.</a:t>
            </a:r>
          </a:p>
          <a:p>
            <a:pPr lvl="0"/>
            <a:r>
              <a:rPr lang="ru-RU" dirty="0" smtClean="0"/>
              <a:t>индивидуальные </a:t>
            </a:r>
            <a:r>
              <a:rPr lang="ru-RU" dirty="0"/>
              <a:t>занятия-консультации и внеклассная творческая и проектная деятельность </a:t>
            </a:r>
            <a:r>
              <a:rPr lang="ru-RU" dirty="0" smtClean="0"/>
              <a:t>по иностранному языку.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847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процесса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одаренных детей по иностранному языку на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учебно-методические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этапы: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1 этап - мотивационный (2-4 класс)</a:t>
            </a:r>
          </a:p>
          <a:p>
            <a:r>
              <a:rPr lang="ru-RU" dirty="0"/>
              <a:t>2 этап (5-7 класс) - творческая деятельность и формирование основ исследовательской деятельности</a:t>
            </a:r>
            <a:r>
              <a:rPr lang="ru-RU" dirty="0" smtClean="0"/>
              <a:t>.</a:t>
            </a:r>
          </a:p>
          <a:p>
            <a:r>
              <a:rPr lang="ru-RU" dirty="0"/>
              <a:t>3 этап (8-9 класс) - Вовлечение в исследовательскую </a:t>
            </a:r>
            <a:r>
              <a:rPr lang="ru-RU" dirty="0" smtClean="0"/>
              <a:t>деятельность</a:t>
            </a:r>
          </a:p>
          <a:p>
            <a:r>
              <a:rPr lang="ru-RU" dirty="0" smtClean="0"/>
              <a:t>4 этап (10-11классы)-</a:t>
            </a:r>
            <a:r>
              <a:rPr lang="ru-RU" dirty="0"/>
              <a:t>Создание презентаций и проектов.</a:t>
            </a:r>
            <a:br>
              <a:rPr lang="ru-RU" dirty="0"/>
            </a:br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19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Урочные форы деятельности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традиционные уроки, инновационные уроки: уроки с ИКТ, </a:t>
            </a:r>
            <a:r>
              <a:rPr lang="ru-RU" dirty="0" smtClean="0"/>
              <a:t>проекты</a:t>
            </a:r>
            <a:r>
              <a:rPr lang="ru-RU" dirty="0"/>
              <a:t>,  круглый  стол,  экскурсия,  диспут,  дебаты,  пресс конференция,  ролевая  игра, интегрированные уроки. </a:t>
            </a:r>
          </a:p>
          <a:p>
            <a:pPr algn="just"/>
            <a:r>
              <a:rPr lang="ru-RU" dirty="0"/>
              <a:t>Использование творческих заданий, например, придумать загадку; составить чайнворд, кроссворд,  ребус;  конкурсы  сочинений;  конкурсы  переводчиков;  составить </a:t>
            </a:r>
            <a:r>
              <a:rPr lang="ru-RU" dirty="0" smtClean="0"/>
              <a:t>викторину по </a:t>
            </a:r>
            <a:r>
              <a:rPr lang="ru-RU" dirty="0"/>
              <a:t>заданной теме.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733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Внеурочные формы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2400" dirty="0">
                <a:solidFill>
                  <a:schemeClr val="bg1"/>
                </a:solidFill>
              </a:rPr>
              <a:t/>
            </a:r>
            <a:br>
              <a:rPr lang="ru-RU" sz="2400" dirty="0">
                <a:solidFill>
                  <a:schemeClr val="bg1"/>
                </a:solidFill>
              </a:rPr>
            </a:b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редметные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недели;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праздники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изучению английских традиций,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утренники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радиопередачи,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марафоны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вечера</a:t>
            </a:r>
          </a:p>
        </p:txBody>
      </p:sp>
    </p:spTree>
    <p:extLst>
      <p:ext uri="{BB962C8B-B14F-4D97-AF65-F5344CB8AC3E}">
        <p14:creationId xmlns:p14="http://schemas.microsoft.com/office/powerpoint/2010/main" val="41067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с одаренными учащимися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70000" lnSpcReduction="20000"/>
          </a:bodyPr>
          <a:lstStyle/>
          <a:p>
            <a:r>
              <a:rPr lang="ru-RU" dirty="0"/>
              <a:t> групповые занятия по параллелям классов с сильными учащимися;</a:t>
            </a:r>
          </a:p>
          <a:p>
            <a:r>
              <a:rPr lang="ru-RU" dirty="0"/>
              <a:t> кружок; (не всегда)</a:t>
            </a:r>
          </a:p>
          <a:p>
            <a:r>
              <a:rPr lang="ru-RU" dirty="0"/>
              <a:t> конкурсы;</a:t>
            </a:r>
          </a:p>
          <a:p>
            <a:r>
              <a:rPr lang="ru-RU" dirty="0"/>
              <a:t> интеллектуальный марафон;</a:t>
            </a:r>
          </a:p>
          <a:p>
            <a:r>
              <a:rPr lang="ru-RU" dirty="0"/>
              <a:t> участие в олимпиадах;</a:t>
            </a:r>
          </a:p>
          <a:p>
            <a:r>
              <a:rPr lang="ru-RU" dirty="0"/>
              <a:t> работа по индивидуальным планам;</a:t>
            </a:r>
          </a:p>
          <a:p>
            <a:r>
              <a:rPr lang="ru-RU" dirty="0"/>
              <a:t> научно-исследовательские конференции.</a:t>
            </a:r>
          </a:p>
          <a:p>
            <a:r>
              <a:rPr lang="ru-RU" dirty="0"/>
              <a:t>  использование элементов современных технологий (проектов, индивидуализации и дифференциации, критического мышления, портфолио, игровые технологии, на основе личностно- ориентированного и </a:t>
            </a:r>
            <a:r>
              <a:rPr lang="ru-RU" dirty="0" err="1"/>
              <a:t>компетентностного</a:t>
            </a:r>
            <a:r>
              <a:rPr lang="ru-RU" dirty="0"/>
              <a:t> подходов в обучении)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26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занятий с ребёнком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Определить </a:t>
            </a:r>
            <a:r>
              <a:rPr lang="ru-RU" dirty="0"/>
              <a:t>темы консультаций по наиболее сложным и запутанным вопросам.</a:t>
            </a:r>
          </a:p>
          <a:p>
            <a:r>
              <a:rPr lang="ru-RU" dirty="0"/>
              <a:t>Выбрать форму отчета ребенка по предмету (тесты, вопросы и т.д.) за определенные промежутки времени.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3"/>
                </a:solidFill>
              </a:rPr>
              <a:t>Ребенку предоставить</a:t>
            </a:r>
            <a:r>
              <a:rPr lang="ru-RU" dirty="0"/>
              <a:t>:</a:t>
            </a:r>
          </a:p>
          <a:p>
            <a:r>
              <a:rPr lang="ru-RU" dirty="0"/>
              <a:t>название темы,</a:t>
            </a:r>
          </a:p>
          <a:p>
            <a:r>
              <a:rPr lang="ru-RU" dirty="0"/>
              <a:t>план изучения темы,</a:t>
            </a:r>
          </a:p>
          <a:p>
            <a:r>
              <a:rPr lang="ru-RU" dirty="0"/>
              <a:t>основные вопросы,</a:t>
            </a:r>
          </a:p>
          <a:p>
            <a:r>
              <a:rPr lang="ru-RU" dirty="0"/>
              <a:t>понятия и термины, которые он должен усвоить,</a:t>
            </a:r>
          </a:p>
          <a:p>
            <a:r>
              <a:rPr lang="ru-RU" dirty="0"/>
              <a:t>список необходимой литературы,</a:t>
            </a:r>
          </a:p>
          <a:p>
            <a:r>
              <a:rPr lang="ru-RU" dirty="0"/>
              <a:t>формы контроля,</a:t>
            </a:r>
          </a:p>
          <a:p>
            <a:r>
              <a:rPr lang="ru-RU" dirty="0"/>
              <a:t>задания для самопроверки.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47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Анализ </a:t>
            </a:r>
            <a:r>
              <a:rPr lang="ru-RU" sz="2400" b="1" dirty="0">
                <a:solidFill>
                  <a:schemeClr val="bg1"/>
                </a:solidFill>
              </a:rPr>
              <a:t>результатов </a:t>
            </a:r>
            <a:r>
              <a:rPr lang="ru-RU" sz="2400" b="1" dirty="0" smtClean="0">
                <a:solidFill>
                  <a:schemeClr val="bg1"/>
                </a:solidFill>
              </a:rPr>
              <a:t>работы.  Оформление таблицы</a:t>
            </a:r>
            <a:r>
              <a:rPr lang="ru-RU" sz="2400" dirty="0" smtClean="0"/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lnSpcReduction="10000"/>
          </a:bodyPr>
          <a:lstStyle/>
          <a:p>
            <a:r>
              <a:rPr lang="ru-RU" dirty="0"/>
              <a:t>предмет </a:t>
            </a:r>
            <a:r>
              <a:rPr lang="ru-RU" dirty="0" smtClean="0"/>
              <a:t>(иностранный </a:t>
            </a:r>
            <a:r>
              <a:rPr lang="ru-RU" dirty="0"/>
              <a:t>язык)</a:t>
            </a:r>
          </a:p>
          <a:p>
            <a:r>
              <a:rPr lang="ru-RU" dirty="0"/>
              <a:t>дата и время консультаций</a:t>
            </a:r>
          </a:p>
          <a:p>
            <a:r>
              <a:rPr lang="ru-RU" dirty="0"/>
              <a:t>главные рассматриваемые вопросы</a:t>
            </a:r>
          </a:p>
          <a:p>
            <a:r>
              <a:rPr lang="ru-RU" dirty="0"/>
              <a:t>время работы с темой по программе</a:t>
            </a:r>
          </a:p>
          <a:p>
            <a:r>
              <a:rPr lang="ru-RU" dirty="0"/>
              <a:t>фактически затраченное время</a:t>
            </a:r>
          </a:p>
          <a:p>
            <a:r>
              <a:rPr lang="ru-RU" dirty="0"/>
              <a:t>дополнительные вопросы, не предусмотренные программой</a:t>
            </a:r>
          </a:p>
          <a:p>
            <a:r>
              <a:rPr lang="ru-RU" dirty="0"/>
              <a:t>невыясненные вопросы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722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ндивидуальные 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разноуровневые</a:t>
            </a:r>
            <a:r>
              <a:rPr lang="ru-RU" dirty="0" smtClean="0"/>
              <a:t> </a:t>
            </a:r>
            <a:r>
              <a:rPr lang="ru-RU" dirty="0"/>
              <a:t>тесты по страноведению, грамматике.</a:t>
            </a:r>
          </a:p>
          <a:p>
            <a:r>
              <a:rPr lang="ru-RU" dirty="0"/>
              <a:t>у</a:t>
            </a:r>
            <a:r>
              <a:rPr lang="ru-RU" dirty="0" smtClean="0"/>
              <a:t>чащиеся </a:t>
            </a:r>
            <a:r>
              <a:rPr lang="ru-RU" dirty="0"/>
              <a:t>привлекаются к разработке и проведению интеллектуальных марафонов, отдельных этапов уроков . </a:t>
            </a:r>
            <a:endParaRPr lang="ru-RU" dirty="0" smtClean="0"/>
          </a:p>
          <a:p>
            <a:r>
              <a:rPr lang="ru-RU" dirty="0" smtClean="0"/>
              <a:t>одарённым </a:t>
            </a:r>
            <a:r>
              <a:rPr lang="ru-RU" dirty="0"/>
              <a:t>детям даются домашние задания повышенной трудности с использованием внепрограммного материала по интересам, особенно при подготовке учащихся к школьным и </a:t>
            </a:r>
            <a:r>
              <a:rPr lang="ru-RU" dirty="0" smtClean="0"/>
              <a:t>муниципальным этапам Всероссийских олимпиад, </a:t>
            </a:r>
            <a:r>
              <a:rPr lang="ru-RU" dirty="0"/>
              <a:t>конкурсам, праздникам на английском </a:t>
            </a:r>
            <a:r>
              <a:rPr lang="ru-RU" dirty="0" smtClean="0"/>
              <a:t>языке (иностранном языке)</a:t>
            </a:r>
            <a:endParaRPr lang="ru-RU" dirty="0"/>
          </a:p>
          <a:p>
            <a:r>
              <a:rPr lang="ru-RU" dirty="0"/>
              <a:t>р</a:t>
            </a:r>
            <a:r>
              <a:rPr lang="ru-RU" dirty="0" smtClean="0"/>
              <a:t>абота </a:t>
            </a:r>
            <a:r>
              <a:rPr lang="ru-RU" dirty="0"/>
              <a:t>с одарёнными детьми ведётся  на конструктивном и творческом уровнях.</a:t>
            </a:r>
          </a:p>
          <a:p>
            <a:r>
              <a:rPr lang="ru-RU" dirty="0"/>
              <a:t>з</a:t>
            </a:r>
            <a:r>
              <a:rPr lang="ru-RU" dirty="0" smtClean="0"/>
              <a:t>адания </a:t>
            </a:r>
            <a:r>
              <a:rPr lang="ru-RU" dirty="0"/>
              <a:t>повышенной трудности для сильных учеников (Ассистент учителя</a:t>
            </a:r>
            <a:r>
              <a:rPr lang="ru-RU" dirty="0" smtClean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296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С ОДАРЕННЫМИ ДЕТЬМИ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909847"/>
              </p:ext>
            </p:extLst>
          </p:nvPr>
        </p:nvGraphicFramePr>
        <p:xfrm>
          <a:off x="457200" y="1600200"/>
          <a:ext cx="8229600" cy="500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Мероприятие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Сроки проведения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Ответственные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Примечания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Консультации и дополнительные занятия в 6 – 11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течении года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15:30 – 17:00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Образовательное событие для 3 – 4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по теме “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make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cartoon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”.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Интеллектуальная викторина “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Wonders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world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 для 9 – 11 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Первый (школьный) этап всероссийской  олимпиады по английскому языку (5 -11 классы)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30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С ОДАРЕННЫМИ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ДЕТЬМИ</a:t>
            </a:r>
            <a:endParaRPr lang="ru-RU" sz="18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3466404"/>
              </p:ext>
            </p:extLst>
          </p:nvPr>
        </p:nvGraphicFramePr>
        <p:xfrm>
          <a:off x="457200" y="1600200"/>
          <a:ext cx="82296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Мероприятие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Сроки проведения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Ответственные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Примечания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Второй (муниципальный) этап всероссийской  олимпиады по английскому языку (5 –6), (7- 8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9 – 11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Участие школьников в ежегодном игровом конкурсе “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British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Bulldog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Образовательное событие в 5 – 7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по теме “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Christmas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air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!”</a:t>
                      </a:r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76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В. П. Астафьев </a:t>
            </a:r>
            <a:r>
              <a:rPr lang="ru-RU" dirty="0" smtClean="0">
                <a:solidFill>
                  <a:schemeClr val="bg1"/>
                </a:solidFill>
              </a:rPr>
              <a:t>считает: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 не было одаренных людей «человечество давно бы одичало, опустилось на четвереньки и уползло обратно в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пещеры»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s://bigslide.ru/images/9/8037/389/img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1224136" cy="1152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724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с одаренными детьми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158226"/>
              </p:ext>
            </p:extLst>
          </p:nvPr>
        </p:nvGraphicFramePr>
        <p:xfrm>
          <a:off x="457200" y="1600200"/>
          <a:ext cx="8229600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Мероприятие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Сроки проведения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Ответственные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Примечания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60" marR="7366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Интерактивная викторина в 9 классе по теме  “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Olympic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Games</a:t>
                      </a:r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Проведение предметного калейдоскопа во 2 – 4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Заочная Олимпиада «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Олимпус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для 5 – 11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Участие в межшкольном профильном лагере «Полиглот» </a:t>
                      </a:r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20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с одаренными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учащимися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 Всероссийской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олимпиаде по иностранному языку,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олимпиаде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Олимпус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игровому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конкурсу «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British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Bulldog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НПК «Первые шаги в науку»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873207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 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 ученика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недели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64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опыта работы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(2-4 год обучения) На этом этапе очень важно организовать урочную и внеурочную деятельность как единый процесс, направленный на развитие творческих, познавательных способностей учащихся, предложить такое количество дополнительных образовательных услуг, где бы каждый ученик мог реализовать свои эмоциональные, физические потребности.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56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Из опыта работы учителей иностранного языка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В</a:t>
            </a:r>
            <a:r>
              <a:rPr lang="ru-RU" b="1" dirty="0" smtClean="0"/>
              <a:t> </a:t>
            </a:r>
            <a:r>
              <a:rPr lang="ru-RU" b="1" dirty="0"/>
              <a:t>5–6-х классах</a:t>
            </a:r>
            <a:r>
              <a:rPr lang="ru-RU" dirty="0"/>
              <a:t> ребята готовят журналы о своих питомцах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кулинарные рецепты и путешествия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моделируют дома </a:t>
            </a:r>
            <a:endParaRPr lang="ru-RU" dirty="0" smtClean="0"/>
          </a:p>
          <a:p>
            <a:r>
              <a:rPr lang="ru-RU" dirty="0" smtClean="0"/>
              <a:t>работают </a:t>
            </a:r>
            <a:r>
              <a:rPr lang="ru-RU" dirty="0"/>
              <a:t>с применением навыков дизайна.</a:t>
            </a:r>
          </a:p>
          <a:p>
            <a:pPr marL="0" indent="0">
              <a:buNone/>
            </a:pPr>
            <a:r>
              <a:rPr lang="ru-RU" dirty="0" smtClean="0"/>
              <a:t>( 7-8кл.) Школьники </a:t>
            </a:r>
            <a:r>
              <a:rPr lang="ru-RU" dirty="0"/>
              <a:t>постарше знакомятся с рассмотрением</a:t>
            </a:r>
          </a:p>
          <a:p>
            <a:r>
              <a:rPr lang="ru-RU" dirty="0"/>
              <a:t>определённых явлений – " парниковый эффект”,</a:t>
            </a:r>
          </a:p>
          <a:p>
            <a:r>
              <a:rPr lang="ru-RU" dirty="0"/>
              <a:t>"озоновые дыры”, </a:t>
            </a:r>
            <a:endParaRPr lang="ru-RU" dirty="0" smtClean="0"/>
          </a:p>
          <a:p>
            <a:r>
              <a:rPr lang="ru-RU" dirty="0" smtClean="0"/>
              <a:t>создают </a:t>
            </a:r>
            <a:r>
              <a:rPr lang="ru-RU" dirty="0"/>
              <a:t>плакаты и рефераты об исчезающих животных из Красной книги.</a:t>
            </a:r>
          </a:p>
        </p:txBody>
      </p:sp>
    </p:spTree>
    <p:extLst>
      <p:ext uri="{BB962C8B-B14F-4D97-AF65-F5344CB8AC3E}">
        <p14:creationId xmlns:p14="http://schemas.microsoft.com/office/powerpoint/2010/main" val="281556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dirty="0" smtClean="0"/>
              <a:t>Из опыта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С</a:t>
            </a:r>
            <a:r>
              <a:rPr lang="ru-RU" dirty="0" smtClean="0"/>
              <a:t> 8-9классниками проводим</a:t>
            </a:r>
            <a:endParaRPr lang="ru-RU" dirty="0"/>
          </a:p>
          <a:p>
            <a:r>
              <a:rPr lang="ru-RU" dirty="0"/>
              <a:t>конференцию на тему "Экология </a:t>
            </a:r>
            <a:r>
              <a:rPr lang="ru-RU" dirty="0" smtClean="0"/>
              <a:t>”, где </a:t>
            </a:r>
            <a:r>
              <a:rPr lang="ru-RU" dirty="0"/>
              <a:t>каждый ученик играет определённую роль – </a:t>
            </a:r>
            <a:r>
              <a:rPr lang="ru-RU" dirty="0" smtClean="0"/>
              <a:t>журналиста Московского </a:t>
            </a:r>
            <a:r>
              <a:rPr lang="ru-RU" dirty="0"/>
              <a:t>телевидения,</a:t>
            </a:r>
          </a:p>
          <a:p>
            <a:r>
              <a:rPr lang="ru-RU" dirty="0"/>
              <a:t>эколога </a:t>
            </a:r>
            <a:r>
              <a:rPr lang="ru-RU" dirty="0" smtClean="0"/>
              <a:t>города,</a:t>
            </a:r>
            <a:endParaRPr lang="ru-RU" dirty="0"/>
          </a:p>
          <a:p>
            <a:r>
              <a:rPr lang="ru-RU" dirty="0"/>
              <a:t>в</a:t>
            </a:r>
            <a:r>
              <a:rPr lang="ru-RU" dirty="0" smtClean="0"/>
              <a:t>рача. </a:t>
            </a:r>
          </a:p>
          <a:p>
            <a:pPr marL="0" indent="0">
              <a:buNone/>
            </a:pPr>
            <a:r>
              <a:rPr lang="ru-RU" dirty="0" smtClean="0"/>
              <a:t>Результатами </a:t>
            </a:r>
            <a:r>
              <a:rPr lang="ru-RU" dirty="0"/>
              <a:t>работы </a:t>
            </a:r>
            <a:r>
              <a:rPr lang="ru-RU" dirty="0" smtClean="0"/>
              <a:t>становятся:</a:t>
            </a:r>
          </a:p>
          <a:p>
            <a:r>
              <a:rPr lang="ru-RU" dirty="0" smtClean="0"/>
              <a:t> экологические </a:t>
            </a:r>
            <a:r>
              <a:rPr lang="ru-RU" dirty="0"/>
              <a:t>плакаты,</a:t>
            </a:r>
          </a:p>
          <a:p>
            <a:r>
              <a:rPr lang="ru-RU" dirty="0"/>
              <a:t>листовки, </a:t>
            </a:r>
            <a:endParaRPr lang="ru-RU" dirty="0" smtClean="0"/>
          </a:p>
          <a:p>
            <a:r>
              <a:rPr lang="ru-RU" dirty="0" smtClean="0"/>
              <a:t>письма </a:t>
            </a:r>
            <a:r>
              <a:rPr lang="ru-RU" dirty="0"/>
              <a:t>к президенту.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372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опыта моей работы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в журнал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«Создание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 успеха для положительной мотивации и   стимуляции творческой  активности одарённых школьников на уроках иностранного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языка».</a:t>
            </a:r>
          </a:p>
          <a:p>
            <a:r>
              <a:rPr lang="ru-RU" sz="3600" b="1" dirty="0"/>
              <a:t>Размышления над интересными цитатами и высказываниями (стимулирование к  устному высказыванию: диалог, монолог):</a:t>
            </a:r>
            <a:endParaRPr lang="ru-RU" sz="3600" dirty="0"/>
          </a:p>
          <a:p>
            <a:r>
              <a:rPr lang="en-US" sz="3600" b="1" dirty="0"/>
              <a:t>1.</a:t>
            </a:r>
            <a:r>
              <a:rPr lang="ru-RU" sz="3600" b="1" dirty="0"/>
              <a:t>Тема</a:t>
            </a:r>
            <a:r>
              <a:rPr lang="en-US" sz="3600" b="1" dirty="0"/>
              <a:t> «</a:t>
            </a:r>
            <a:r>
              <a:rPr lang="ru-RU" sz="3600" b="1" dirty="0"/>
              <a:t>Профессия</a:t>
            </a:r>
            <a:r>
              <a:rPr lang="en-US" sz="3600" b="1" dirty="0"/>
              <a:t>. </a:t>
            </a:r>
            <a:r>
              <a:rPr lang="ru-RU" sz="3600" b="1" dirty="0"/>
              <a:t>Успех</a:t>
            </a:r>
            <a:r>
              <a:rPr lang="en-US" sz="3600" b="1" dirty="0"/>
              <a:t> » (10- 11 </a:t>
            </a:r>
            <a:r>
              <a:rPr lang="ru-RU" sz="3600" b="1" dirty="0"/>
              <a:t>класс</a:t>
            </a:r>
            <a:r>
              <a:rPr lang="en-US" sz="3600" b="1" dirty="0"/>
              <a:t>)</a:t>
            </a:r>
            <a:endParaRPr lang="ru-RU" sz="3600" dirty="0"/>
          </a:p>
          <a:p>
            <a:pPr marL="0" indent="0">
              <a:buNone/>
            </a:pPr>
            <a:r>
              <a:rPr lang="en-US" sz="3600" dirty="0"/>
              <a:t>1). Success does not come overnight.</a:t>
            </a:r>
            <a:endParaRPr lang="ru-RU" sz="3600" dirty="0"/>
          </a:p>
          <a:p>
            <a:pPr marL="0" indent="0" algn="just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/>
              <a:t>Творческие </a:t>
            </a:r>
            <a:r>
              <a:rPr lang="ru-RU" b="1" dirty="0" smtClean="0"/>
              <a:t>задания</a:t>
            </a:r>
          </a:p>
          <a:p>
            <a:pPr marL="0" indent="0" algn="just">
              <a:buNone/>
            </a:pPr>
            <a:r>
              <a:rPr lang="ru-RU" dirty="0" smtClean="0"/>
              <a:t>-изобразить </a:t>
            </a:r>
            <a:r>
              <a:rPr lang="ru-RU" dirty="0"/>
              <a:t>в виде комиксов содержание текста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94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опыта моей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/>
          <a:lstStyle/>
          <a:p>
            <a:pPr marL="0" indent="0">
              <a:buNone/>
            </a:pPr>
            <a:r>
              <a:rPr lang="ru-RU" sz="2800" b="1" dirty="0"/>
              <a:t>Креативные письменные  задания на уроке иностранного </a:t>
            </a:r>
            <a:r>
              <a:rPr lang="ru-RU" sz="2800" b="1" dirty="0" smtClean="0"/>
              <a:t>языка</a:t>
            </a:r>
          </a:p>
          <a:p>
            <a:pPr marL="0" indent="0">
              <a:buNone/>
            </a:pPr>
            <a:r>
              <a:rPr lang="en-US" sz="2800" dirty="0"/>
              <a:t>. Yesterday I heard a strange noise in the </a:t>
            </a:r>
            <a:r>
              <a:rPr lang="en-US" sz="2800" dirty="0" smtClean="0"/>
              <a:t>downstairs …..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b="1" dirty="0"/>
              <a:t>Упражнения, стимулирующие одаренных  детей задавать </a:t>
            </a:r>
            <a:r>
              <a:rPr lang="ru-RU" sz="2800" b="1" dirty="0" smtClean="0"/>
              <a:t>вопросы</a:t>
            </a:r>
          </a:p>
          <a:p>
            <a:pPr marL="0" indent="0">
              <a:buNone/>
            </a:pPr>
            <a:r>
              <a:rPr lang="ru-RU" sz="2800" dirty="0"/>
              <a:t>Описание существующей </a:t>
            </a:r>
            <a:r>
              <a:rPr lang="ru-RU" sz="2800" dirty="0" smtClean="0"/>
              <a:t>ситуации</a:t>
            </a:r>
          </a:p>
          <a:p>
            <a:pPr marL="0" indent="0">
              <a:buNone/>
            </a:pPr>
            <a:r>
              <a:rPr lang="ru-RU" sz="2800" b="1" dirty="0"/>
              <a:t>Кто? где? когда?</a:t>
            </a:r>
            <a:endParaRPr lang="ru-RU" sz="2800" dirty="0"/>
          </a:p>
          <a:p>
            <a:pPr marL="0" indent="0">
              <a:buNone/>
            </a:pPr>
            <a:r>
              <a:rPr lang="ru-RU" b="1" dirty="0"/>
              <a:t>Личностные вопросы (</a:t>
            </a:r>
            <a:r>
              <a:rPr lang="ru-RU" dirty="0"/>
              <a:t>«Что я знаю об этом?», «Что я чувствую</a:t>
            </a:r>
            <a:r>
              <a:rPr lang="ru-RU" dirty="0" smtClean="0"/>
              <a:t>?» и т.д.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43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08912" cy="1008112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должен быть:</a:t>
            </a:r>
            <a:b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увлечен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 делом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способным к экспериментальной, научной и творческой деятельности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 грамотным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интеллектуальным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нравственным и эрудированным;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проводником передовых педагогических технологий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воспитателем и умелым организатором учебно-воспитательного процесса;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знатоком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областях человеческой жизни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 descr="Требования к личности учителя, работающему с одарёнными учащимися: увлечённос..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802866"/>
            <a:ext cx="2304256" cy="1368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403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/>
          <a:lstStyle/>
          <a:p>
            <a:pPr marL="0" indent="0">
              <a:buNone/>
            </a:pPr>
            <a:r>
              <a:rPr lang="ru-RU" dirty="0"/>
              <a:t>Одарённый человек, </a:t>
            </a:r>
            <a:r>
              <a:rPr lang="ru-RU" dirty="0" smtClean="0"/>
              <a:t>словно яркая </a:t>
            </a:r>
            <a:r>
              <a:rPr lang="ru-RU" dirty="0"/>
              <a:t>звёздочка на </a:t>
            </a:r>
            <a:r>
              <a:rPr lang="ru-RU" dirty="0" smtClean="0"/>
              <a:t>небосклоне, требующая </a:t>
            </a:r>
            <a:r>
              <a:rPr lang="ru-RU" dirty="0"/>
              <a:t>к себе особого </a:t>
            </a:r>
            <a:r>
              <a:rPr lang="ru-RU" dirty="0" smtClean="0"/>
              <a:t>внимания. Необходимо </a:t>
            </a:r>
            <a:r>
              <a:rPr lang="ru-RU" dirty="0"/>
              <a:t>заботиться о нём, </a:t>
            </a:r>
            <a:r>
              <a:rPr lang="ru-RU" dirty="0" smtClean="0"/>
              <a:t>чтобы он </a:t>
            </a:r>
            <a:r>
              <a:rPr lang="ru-RU" dirty="0"/>
              <a:t>превратился в красивую, </a:t>
            </a:r>
            <a:r>
              <a:rPr lang="ru-RU" dirty="0" smtClean="0"/>
              <a:t>полную сил </a:t>
            </a:r>
            <a:r>
              <a:rPr lang="ru-RU" dirty="0"/>
              <a:t>звезду.</a:t>
            </a:r>
          </a:p>
        </p:txBody>
      </p:sp>
      <p:pic>
        <p:nvPicPr>
          <p:cNvPr id="4" name="Рисунок 3" descr="https://kartinkinaden.ru/uploads/posts/2020-07/thumbs/1593810499_66-p-fon-zvezdochki-7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7"/>
            <a:ext cx="8352928" cy="1224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42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62500" lnSpcReduction="20000"/>
          </a:bodyPr>
          <a:lstStyle/>
          <a:p>
            <a:r>
              <a:rPr lang="ru-RU" dirty="0"/>
              <a:t>1 Электронный ресурс Министерства образования и науки. сайт http://standart.edu.ru/.</a:t>
            </a:r>
            <a:br>
              <a:rPr lang="ru-RU" dirty="0"/>
            </a:br>
            <a:r>
              <a:rPr lang="ru-RU" dirty="0"/>
              <a:t>2. «Федеральный Государственный Образовательный Стандарт», утвержден приказом от 17 декабря 2010 года Министерства образования и науки РФ. сайт http://standart.edu.ru/.</a:t>
            </a:r>
            <a:br>
              <a:rPr lang="ru-RU" dirty="0"/>
            </a:br>
            <a:r>
              <a:rPr lang="ru-RU" dirty="0"/>
              <a:t>3. Концепции духовно-нравственного развития и воспитания личности гражданина России». http://standart.edu.ru/.</a:t>
            </a:r>
            <a:br>
              <a:rPr lang="ru-RU" dirty="0"/>
            </a:br>
            <a:r>
              <a:rPr lang="ru-RU" dirty="0"/>
              <a:t>3.Национальная доктрина образования в Российской Федерации [Электронный ресурс] // http://www.lexed.ru/doc.php?id=3206#/Центр образовательного законодательства</a:t>
            </a:r>
            <a:br>
              <a:rPr lang="ru-RU" dirty="0"/>
            </a:br>
            <a:r>
              <a:rPr lang="ru-RU" dirty="0"/>
              <a:t>4.Федеральная целевая программа развития образования на 2011-2015гг. [Электронный ресурс] // http://www.fcpro.ru/6.Феденко Л.Н. Об особенностях введения федерального государственного образовательного стандарта основного общего образования»  [электронный ресурс] // Режим доступа: http://www.isiorao.ru/news/index.php?news=30437.Концепция поддержки одаренных </a:t>
            </a:r>
            <a:r>
              <a:rPr lang="ru-RU" dirty="0" err="1"/>
              <a:t>детей.Р</a:t>
            </a:r>
            <a:r>
              <a:rPr lang="ru-RU" dirty="0"/>
              <a:t> ежим доступа: [http://www.menobr.ru/materials/164/30058</a:t>
            </a:r>
          </a:p>
        </p:txBody>
      </p:sp>
    </p:spTree>
    <p:extLst>
      <p:ext uri="{BB962C8B-B14F-4D97-AF65-F5344CB8AC3E}">
        <p14:creationId xmlns:p14="http://schemas.microsoft.com/office/powerpoint/2010/main" val="34686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база работы с одаренными детьми включает следующие документы: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1.Федеральный закон «Об образовании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buNone/>
            </a:pPr>
            <a:r>
              <a:rPr lang="ru-RU" b="1" dirty="0" smtClean="0"/>
              <a:t>2. Концепция модернизации образования.</a:t>
            </a:r>
            <a:endParaRPr lang="ru-RU" dirty="0"/>
          </a:p>
          <a:p>
            <a:pPr marL="0" indent="0" algn="just">
              <a:buNone/>
            </a:pPr>
            <a:r>
              <a:rPr lang="ru-RU" b="1" dirty="0" smtClean="0"/>
              <a:t>3.Федеральный </a:t>
            </a:r>
            <a:r>
              <a:rPr lang="ru-RU" b="1" dirty="0"/>
              <a:t>Государственный Образовательный Стандарт</a:t>
            </a:r>
            <a:r>
              <a:rPr lang="ru-RU" b="1" dirty="0" smtClean="0"/>
              <a:t>.</a:t>
            </a:r>
          </a:p>
          <a:p>
            <a:pPr marL="0" indent="0" algn="just">
              <a:buNone/>
            </a:pPr>
            <a:r>
              <a:rPr lang="ru-RU" b="1" dirty="0" smtClean="0"/>
              <a:t>4.Национальная </a:t>
            </a:r>
            <a:r>
              <a:rPr lang="ru-RU" b="1" dirty="0"/>
              <a:t>образовательная инициатива «Наша новая школа».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68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Thank you!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6"/>
                </a:solidFill>
              </a:rPr>
              <a:t>                            </a:t>
            </a:r>
            <a:r>
              <a:rPr lang="en-US" dirty="0" smtClean="0">
                <a:solidFill>
                  <a:schemeClr val="accent6"/>
                </a:solidFill>
              </a:rPr>
              <a:t>GOOD LUCK!!!</a:t>
            </a:r>
            <a:endParaRPr lang="ru-RU" dirty="0">
              <a:solidFill>
                <a:schemeClr val="accent6"/>
              </a:solidFill>
            </a:endParaRPr>
          </a:p>
        </p:txBody>
      </p:sp>
      <p:pic>
        <p:nvPicPr>
          <p:cNvPr id="4" name="Рисунок 3" descr="C:\Users\СЦРО\Desktop\8c7ab628e669fe0a73d33ff1037bff25-smiley-knowledge-640x577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4104456" cy="4464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63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l"/>
            <a:r>
              <a:rPr lang="ru-RU" sz="2400" dirty="0">
                <a:solidFill>
                  <a:schemeClr val="bg1"/>
                </a:solidFill>
              </a:rPr>
              <a:t>Модернизация и инновационное развитие - единственный путь, который позволит России стать конкурентным обществом в мире 21-го </a:t>
            </a:r>
            <a:r>
              <a:rPr lang="ru-RU" sz="2400" dirty="0" smtClean="0">
                <a:solidFill>
                  <a:schemeClr val="bg1"/>
                </a:solidFill>
              </a:rPr>
              <a:t>века.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  <a:ln>
            <a:solidFill>
              <a:schemeClr val="accent4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Важнейшие качества личности: </a:t>
            </a:r>
          </a:p>
          <a:p>
            <a:pPr marL="0" indent="0">
              <a:buNone/>
            </a:pPr>
            <a:r>
              <a:rPr lang="ru-RU" b="1" dirty="0" smtClean="0"/>
              <a:t>- инициативность,</a:t>
            </a:r>
          </a:p>
          <a:p>
            <a:pPr>
              <a:buFontTx/>
              <a:buChar char="-"/>
            </a:pPr>
            <a:r>
              <a:rPr lang="ru-RU" b="1" dirty="0" smtClean="0"/>
              <a:t>способность </a:t>
            </a:r>
            <a:r>
              <a:rPr lang="ru-RU" b="1" dirty="0"/>
              <a:t>творчески </a:t>
            </a:r>
            <a:r>
              <a:rPr lang="ru-RU" b="1" dirty="0" smtClean="0"/>
              <a:t>мыслить,</a:t>
            </a:r>
          </a:p>
          <a:p>
            <a:pPr>
              <a:buFontTx/>
              <a:buChar char="-"/>
            </a:pPr>
            <a:r>
              <a:rPr lang="ru-RU" b="1" dirty="0"/>
              <a:t>находить нестандартные </a:t>
            </a:r>
            <a:r>
              <a:rPr lang="ru-RU" b="1" dirty="0" smtClean="0"/>
              <a:t>решения,</a:t>
            </a:r>
          </a:p>
          <a:p>
            <a:pPr>
              <a:buFontTx/>
              <a:buChar char="-"/>
            </a:pPr>
            <a:r>
              <a:rPr lang="ru-RU" b="1" dirty="0"/>
              <a:t>умение выбирать профессиональный </a:t>
            </a:r>
            <a:r>
              <a:rPr lang="ru-RU" b="1" dirty="0" smtClean="0"/>
              <a:t>путь,</a:t>
            </a:r>
          </a:p>
          <a:p>
            <a:pPr>
              <a:buFontTx/>
              <a:buChar char="-"/>
            </a:pPr>
            <a:r>
              <a:rPr lang="ru-RU" b="1" dirty="0"/>
              <a:t>готовность обучаться в течение всей </a:t>
            </a:r>
            <a:r>
              <a:rPr lang="ru-RU" b="1" dirty="0" smtClean="0"/>
              <a:t>жизни.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137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задачи современной школы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ru-RU" b="1" dirty="0"/>
              <a:t>раскрытие способностей каждого </a:t>
            </a:r>
            <a:r>
              <a:rPr lang="ru-RU" b="1" dirty="0" smtClean="0"/>
              <a:t>ученика;</a:t>
            </a:r>
          </a:p>
          <a:p>
            <a:r>
              <a:rPr lang="ru-RU" b="1" dirty="0"/>
              <a:t>воспитание порядочного и патриотичного </a:t>
            </a:r>
            <a:r>
              <a:rPr lang="ru-RU" b="1" dirty="0" smtClean="0"/>
              <a:t>человека, </a:t>
            </a:r>
            <a:r>
              <a:rPr lang="ru-RU" b="1" dirty="0"/>
              <a:t>личности, готовой к жизни в высокотехнологичном, конкурентном </a:t>
            </a:r>
            <a:r>
              <a:rPr lang="ru-RU" b="1" dirty="0" smtClean="0"/>
              <a:t>мире.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66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Стратегия </a:t>
            </a:r>
            <a:r>
              <a:rPr lang="ru-RU" dirty="0">
                <a:solidFill>
                  <a:schemeClr val="bg1"/>
                </a:solidFill>
              </a:rPr>
              <a:t>развития системы поддержки талантливых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Для этого:</a:t>
            </a:r>
          </a:p>
          <a:p>
            <a:pPr marL="0" indent="0">
              <a:buNone/>
            </a:pPr>
            <a:r>
              <a:rPr lang="ru-RU" dirty="0"/>
              <a:t>1. Необходимо развивать творческую среду для выявления особо одаренных ребят в каждой общеобразовательной школе.</a:t>
            </a:r>
          </a:p>
          <a:p>
            <a:pPr marL="0" indent="0">
              <a:buNone/>
            </a:pPr>
            <a:r>
              <a:rPr lang="ru-RU" dirty="0"/>
              <a:t>2. Старшеклассникам нужно предоставить возможность обучения в заочных, очно-заочных и дистанционных школах, позволяющих им независимо от места проживания осваивать программы профильной подготовки.</a:t>
            </a:r>
          </a:p>
          <a:p>
            <a:pPr marL="0" indent="0">
              <a:buNone/>
            </a:pPr>
            <a:r>
              <a:rPr lang="ru-RU" dirty="0"/>
              <a:t>3. Требуется развивать систему олимпиад и конкурсов школьников, практику дополнительного образования, отработать механизмы учета индивидуальных достижений, обучающихся при приеме в вузы.</a:t>
            </a:r>
          </a:p>
          <a:p>
            <a:pPr marL="0" indent="0">
              <a:buNone/>
            </a:pPr>
            <a:r>
              <a:rPr lang="ru-RU" dirty="0"/>
              <a:t>4. Одновременно следует развивать систему поддержки сформировавшихся талантливых детей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519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Стратегия развития системы поддержки талантливых детей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5. Следует распространять имеющийся опыт деятельности школ и интернатов при ряде университетов России.</a:t>
            </a:r>
          </a:p>
          <a:p>
            <a:pPr marL="0" indent="0">
              <a:buNone/>
            </a:pPr>
            <a:r>
              <a:rPr lang="ru-RU" dirty="0" smtClean="0"/>
              <a:t>6. Для учащихся, проявивших свои таланты в различных областях деятельности, организовывать слеты, летние и зимние школы, конференции, семинары и другие мероприятия, поддерживающие сформировавшуюся одаренность.</a:t>
            </a:r>
          </a:p>
          <a:p>
            <a:pPr marL="0" indent="0">
              <a:buNone/>
            </a:pPr>
            <a:r>
              <a:rPr lang="ru-RU" dirty="0" smtClean="0"/>
              <a:t>7. Работа с одаренными детьми должна быть экономически целесообразной. Норматив </a:t>
            </a:r>
            <a:r>
              <a:rPr lang="ru-RU" dirty="0" err="1" smtClean="0"/>
              <a:t>подушевого</a:t>
            </a:r>
            <a:r>
              <a:rPr lang="ru-RU" dirty="0" smtClean="0"/>
              <a:t> финансирования следует определять в соответствии с особенностями школьников, а не только образовательного учреждения.</a:t>
            </a:r>
          </a:p>
          <a:p>
            <a:pPr marL="0" indent="0">
              <a:buNone/>
            </a:pPr>
            <a:r>
              <a:rPr lang="ru-RU" dirty="0" smtClean="0"/>
              <a:t>8. Учитель, благодаря которому школьник добился высоких результатов, должен получать значительные стимулирующие выплаты.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70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013576" cy="1143000"/>
          </a:xfrm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идеи работы с одаренными детьми в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  <a:ln>
            <a:solidFill>
              <a:schemeClr val="accent4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/>
              <a:t>Способны от природы все дети, только эти способности различны по своему спектру и характеру проявления.</a:t>
            </a:r>
          </a:p>
          <a:p>
            <a:r>
              <a:rPr lang="ru-RU" dirty="0" smtClean="0"/>
              <a:t>Одаренность </a:t>
            </a:r>
            <a:r>
              <a:rPr lang="ru-RU" dirty="0"/>
              <a:t>базируется на внутренних особенностях ребенка, внешние ее проявления возможны при высокой мотивации собственных достижений и при наличии необходимых условий.</a:t>
            </a:r>
          </a:p>
          <a:p>
            <a:r>
              <a:rPr lang="ru-RU" dirty="0" smtClean="0"/>
              <a:t> </a:t>
            </a:r>
            <a:r>
              <a:rPr lang="ru-RU" dirty="0"/>
              <a:t>Педагог обязан увидеть и выявить грани одаренности и создать все условия для ее развития и реализации.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61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идеи работы с одаренными детьми в школе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ru-RU" dirty="0"/>
              <a:t>Для развития и реализации одаренности необходимо создавать образовательные услуги, развивающую среду, формировать мотивацию по совершенствованию способностей.</a:t>
            </a:r>
          </a:p>
          <a:p>
            <a:r>
              <a:rPr lang="ru-RU" dirty="0" smtClean="0"/>
              <a:t> </a:t>
            </a:r>
            <a:r>
              <a:rPr lang="ru-RU" dirty="0"/>
              <a:t>Главным вектором в работе с одаренными детьми является развитие мыслительных процессов.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702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1336</Words>
  <Application>Microsoft Office PowerPoint</Application>
  <PresentationFormat>Экран (4:3)</PresentationFormat>
  <Paragraphs>184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 ПДС: «Формирование эффективной образовательной среды при организации работы с одаренными детьми на уроках иностранного языка и во внеурочной деятельности».</vt:lpstr>
      <vt:lpstr>В. П. Астафьев считает:</vt:lpstr>
      <vt:lpstr>Нормативно-правовая база работы с одаренными детьми включает следующие документы: </vt:lpstr>
      <vt:lpstr>Модернизация и инновационное развитие - единственный путь, который позволит России стать конкурентным обществом в мире 21-го века.</vt:lpstr>
      <vt:lpstr>Главные задачи современной школы</vt:lpstr>
      <vt:lpstr>Стратегия развития системы поддержки талантливых детей</vt:lpstr>
      <vt:lpstr>Стратегия развития системы поддержки талантливых детей</vt:lpstr>
      <vt:lpstr>Основные идеи работы с одаренными детьми в школе </vt:lpstr>
      <vt:lpstr> Основные идеи работы с одаренными детьми в школе </vt:lpstr>
      <vt:lpstr>Цели и задачи, направленные на работу с одаренными детьми по иностранному языку: </vt:lpstr>
      <vt:lpstr>Деление всего процесса обучения одаренных детей по иностранному языку на следующие учебно-методические этапы:</vt:lpstr>
      <vt:lpstr>Урочные форы деятельности  </vt:lpstr>
      <vt:lpstr>Внеурочные формы деятельности  </vt:lpstr>
      <vt:lpstr>Формы работы с одаренными учащимися. </vt:lpstr>
      <vt:lpstr> План индивидуальных занятий с ребёнком </vt:lpstr>
      <vt:lpstr>Анализ результатов работы.  Оформление таблицы.</vt:lpstr>
      <vt:lpstr>Индивидуальные формы работы</vt:lpstr>
      <vt:lpstr>ПЛАН РАБОТЫ С ОДАРЕННЫМИ ДЕТЬМИ </vt:lpstr>
      <vt:lpstr>ПЛАН РАБОТЫ С ОДАРЕННЫМИ ДЕТЬМИ</vt:lpstr>
      <vt:lpstr>План работы с одаренными детьми</vt:lpstr>
      <vt:lpstr> Дополнительные занятия с одаренными учащимися  по подготовке ко Всероссийской олимпиаде по иностранному языку, олимпиаде  «Олимпус»,  игровому конкурсу «British Bulldog»,  НПК «Первые шаги в науку» </vt:lpstr>
      <vt:lpstr>Из опыта работы</vt:lpstr>
      <vt:lpstr>Из опыта работы учителей иностранного языка</vt:lpstr>
      <vt:lpstr>Из опыта работы</vt:lpstr>
      <vt:lpstr>Из опыта моей работы</vt:lpstr>
      <vt:lpstr>Из опыта моей работы</vt:lpstr>
      <vt:lpstr>Учитель должен быть: </vt:lpstr>
      <vt:lpstr>Презентация PowerPoint</vt:lpstr>
      <vt:lpstr>Источники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ПДС: «Формирование эффективной образовательной среды при организации работы с одаренными детьми на уроках иностранного языка и во внеурочной деятельности».</dc:title>
  <dc:creator>СЦРО</dc:creator>
  <cp:lastModifiedBy>СЦРО</cp:lastModifiedBy>
  <cp:revision>40</cp:revision>
  <dcterms:created xsi:type="dcterms:W3CDTF">2021-01-21T11:53:47Z</dcterms:created>
  <dcterms:modified xsi:type="dcterms:W3CDTF">2021-01-27T14:55:36Z</dcterms:modified>
</cp:coreProperties>
</file>