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73" r:id="rId5"/>
    <p:sldId id="260" r:id="rId6"/>
    <p:sldId id="261" r:id="rId7"/>
    <p:sldId id="263" r:id="rId8"/>
    <p:sldId id="264" r:id="rId9"/>
    <p:sldId id="262" r:id="rId10"/>
    <p:sldId id="277" r:id="rId11"/>
    <p:sldId id="278" r:id="rId12"/>
    <p:sldId id="279" r:id="rId13"/>
    <p:sldId id="280" r:id="rId14"/>
    <p:sldId id="281" r:id="rId15"/>
    <p:sldId id="282" r:id="rId16"/>
    <p:sldId id="274" r:id="rId17"/>
    <p:sldId id="275" r:id="rId18"/>
    <p:sldId id="276" r:id="rId19"/>
    <p:sldId id="258" r:id="rId20"/>
    <p:sldId id="271" r:id="rId21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3F00"/>
    <a:srgbClr val="FFCC66"/>
    <a:srgbClr val="FFB547"/>
    <a:srgbClr val="FFFF71"/>
    <a:srgbClr val="FFFF99"/>
    <a:srgbClr val="FFE161"/>
    <a:srgbClr val="CCFF99"/>
    <a:srgbClr val="EFF6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293" autoAdjust="0"/>
  </p:normalViewPr>
  <p:slideViewPr>
    <p:cSldViewPr>
      <p:cViewPr varScale="1">
        <p:scale>
          <a:sx n="75" d="100"/>
          <a:sy n="75" d="100"/>
        </p:scale>
        <p:origin x="174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D215073-D0D1-49DE-9836-0B3D8FC309C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14AFA6A-C220-462D-911A-AE866FA13EC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F96A873-59CF-40F2-9224-7CC70F52543E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103550F7-F1E1-43C1-987B-BBCCDBAD97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149C291F-851E-41C6-AE7C-B651462EDB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D3BA98-2981-4D73-969D-6F0FA64E276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856E8B-6ACE-4230-8BC0-5E259097D1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AF1DBA6-29F7-4EF7-BB36-C686D2A7F7A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>
            <a:extLst>
              <a:ext uri="{FF2B5EF4-FFF2-40B4-BE49-F238E27FC236}">
                <a16:creationId xmlns:a16="http://schemas.microsoft.com/office/drawing/2014/main" id="{35C70436-E6FA-4F33-82D5-66A6366EF5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>
            <a:extLst>
              <a:ext uri="{FF2B5EF4-FFF2-40B4-BE49-F238E27FC236}">
                <a16:creationId xmlns:a16="http://schemas.microsoft.com/office/drawing/2014/main" id="{03B215F9-F476-4518-8362-4AA6AE6839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556" name="Номер слайда 3">
            <a:extLst>
              <a:ext uri="{FF2B5EF4-FFF2-40B4-BE49-F238E27FC236}">
                <a16:creationId xmlns:a16="http://schemas.microsoft.com/office/drawing/2014/main" id="{1D304A9A-59DB-411C-B1A5-54306EFE72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AB0C911-3478-4CD1-B25A-C7BB91687DD3}" type="slidenum">
              <a:rPr lang="ru-RU" altLang="ru-RU"/>
              <a:pPr/>
              <a:t>12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0322DE-392A-427D-B510-F0FB7AE0A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B2108-FCF6-4137-9AC9-9674F71E3A05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5C431C-6DA0-4BE9-B283-A7464DF2D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215553-2F2A-47C7-B772-1E36B505A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280CC-DB54-4009-BD7B-992BA3C2B6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725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81A13A-8A9A-4869-AF3D-38011649E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1A868-C08D-4CE6-A0A2-46B4533BD23F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DA52CF-E417-4695-98D5-C3C9FA1AB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5FDB22-EA59-48B7-9126-385BAB686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A3FDD-2F62-43CF-8988-BB9F5EC70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4355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181EB2-5D6B-450E-9FF8-DA5D3BE8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BC4BB-BA52-4352-8871-E9F85651F8B0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2FA695-D85F-4B34-8E58-A03994C4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1859F9-5994-49A5-A941-6413323D0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88592-3E92-4B44-A313-EF51E9579E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935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187527-5B01-4787-855A-B24C2877F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E48EF-01D3-4611-9004-CF0A2DF792CA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E2D8D9-D0AB-47B6-9BC7-933B096A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10F18C-2D88-488C-858F-08C698A00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4D99D9-A639-44BE-BBE4-03BC0C12FE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170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78B6F9-8D11-4D6C-8293-15F07C0A2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0C0F-6E99-48A2-976E-9F2A6B5C5CA4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5083AF-8613-4716-A30A-6D50C5946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6D7DB0-813F-4EB4-9D8B-06BF0F08D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569BD-7B92-47AE-A0D5-7F45BE69922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300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FAA9D2EA-9F7A-480B-A722-15616E752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9BD23-64C7-4694-B1F1-B512C5FD317D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8BDF1317-67B2-47AC-9561-D9042A751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4B449D45-3D86-4676-900B-E64C8E331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240E0E-14D6-4241-9545-5DC3AC6537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6713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65CFE3A3-AC0D-4092-825E-2698710B0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0AF82-18BB-46A1-B441-6556F3FB9EE5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F655CFEC-95C6-43BF-A539-FB4B12A00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D43350B0-8A40-4EF5-9956-D2B6B5CD1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2058AC-1434-4EFD-BB56-7E2970A19E8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901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69F3BEE6-4C09-44FF-9CC5-B3FB5CAAB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687AE-C188-4F08-AF2C-F194834B0D32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C74CBDCA-D241-441D-A14C-9D03D024C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37FD6E74-D465-4831-917A-23699E0E3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F6FB3-E27A-4B5B-A852-8D7DE48113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351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D6CABE0A-AF71-455F-9E3E-2B2AEF3E0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94AA6-766B-41F2-80A3-C50BC0F52EE7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E177571D-52BD-4925-8E9D-3422879AE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65147D76-9A0B-4460-88C7-E22C85DBD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06CEE-09BB-4023-BA93-1F39469031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132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288AFCF6-7A8F-47F1-A19B-98A07FFA6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62CA2-A609-4E8A-814A-E6F577D4D317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4CDC42EA-AEF6-416C-BBA5-70AC03BC6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F6B00561-45FA-4BC3-B9FC-6ED7E5A73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97CD1-B754-4239-A4AD-90B3F690BC9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9720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5E728728-D2EB-4D56-B203-FD1E88857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EED84-3362-440E-AB6F-29CE6C79179C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C69BA84-A35D-4F45-970E-00DA8CB32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E5038BF7-2754-438A-977D-CE34A24AF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1681FD-1AE9-4466-8D92-11512A19F9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6924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4B1B1477-8E2C-41FD-BB48-BACC20ADF2E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99AD99E8-A216-47E3-B4A4-29AAFC80ABF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81D5BA-34CE-49F6-B276-1042030AB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988AA3-76BB-4BBD-8323-6328045F847B}" type="datetimeFigureOut">
              <a:rPr lang="ru-RU"/>
              <a:pPr>
                <a:defRPr/>
              </a:pPr>
              <a:t>22.01.2021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EF71AC-BE40-4CBD-979B-1405AC29A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A446FA-AD15-4A2D-8CCC-53B369CA9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A73AB1A-9BB7-4D69-929D-8F531E39A9C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5410DDB-908A-4EF6-AFB9-D2386D163A56}"/>
              </a:ext>
            </a:extLst>
          </p:cNvPr>
          <p:cNvSpPr/>
          <p:nvPr/>
        </p:nvSpPr>
        <p:spPr>
          <a:xfrm>
            <a:off x="5148064" y="1774346"/>
            <a:ext cx="3600400" cy="110799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75000">
                      <a:srgbClr val="CC6600"/>
                    </a:gs>
                    <a:gs pos="100000">
                      <a:srgbClr val="CC66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051" name="Прямоугольник 1">
            <a:extLst>
              <a:ext uri="{FF2B5EF4-FFF2-40B4-BE49-F238E27FC236}">
                <a16:creationId xmlns:a16="http://schemas.microsoft.com/office/drawing/2014/main" id="{569E2443-702C-40A9-A7B5-1C7E34A0A3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1701800"/>
            <a:ext cx="3600450" cy="561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200" b="1">
                <a:solidFill>
                  <a:srgbClr val="7E3F00"/>
                </a:solidFill>
              </a:rPr>
              <a:t>как средство активизации     познавательной деятельности младших школьников</a:t>
            </a:r>
          </a:p>
          <a:p>
            <a:endParaRPr lang="ru-RU" altLang="ru-RU" sz="3200" b="1">
              <a:solidFill>
                <a:srgbClr val="7E3F00"/>
              </a:solidFill>
            </a:endParaRPr>
          </a:p>
          <a:p>
            <a:endParaRPr lang="ru-RU" altLang="ru-RU" sz="3200" b="1">
              <a:solidFill>
                <a:srgbClr val="7E3F00"/>
              </a:solidFill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1400" b="1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1400" b="1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Макаренко Инна Александровна</a:t>
            </a:r>
          </a:p>
          <a:p>
            <a:pPr eaLnBrk="1" hangingPunct="1">
              <a:spcBef>
                <a:spcPts val="600"/>
              </a:spcBef>
            </a:pPr>
            <a:endParaRPr lang="ru-RU" altLang="ru-RU" sz="3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3200">
              <a:solidFill>
                <a:srgbClr val="7E3F00"/>
              </a:solidFill>
            </a:endParaRPr>
          </a:p>
        </p:txBody>
      </p:sp>
      <p:pic>
        <p:nvPicPr>
          <p:cNvPr id="2052" name="Picture 5">
            <a:extLst>
              <a:ext uri="{FF2B5EF4-FFF2-40B4-BE49-F238E27FC236}">
                <a16:creationId xmlns:a16="http://schemas.microsoft.com/office/drawing/2014/main" id="{A088E867-3A2E-4850-9E81-091006464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01800"/>
            <a:ext cx="4859338" cy="403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Прямоугольник 1">
            <a:extLst>
              <a:ext uri="{FF2B5EF4-FFF2-40B4-BE49-F238E27FC236}">
                <a16:creationId xmlns:a16="http://schemas.microsoft.com/office/drawing/2014/main" id="{4F36C703-AC70-48FA-A9F3-1E6521AB5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9150" y="620713"/>
            <a:ext cx="649287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b="1">
                <a:solidFill>
                  <a:srgbClr val="7E3F00"/>
                </a:solidFill>
              </a:rPr>
              <a:t>МОБУ СОШ № 28  г. Сочи им. Героя Гражданской войны Блинова М.Ф. </a:t>
            </a:r>
          </a:p>
          <a:p>
            <a:pPr algn="ctr"/>
            <a:r>
              <a:rPr lang="ru-RU" altLang="ru-RU" sz="3600" b="1">
                <a:solidFill>
                  <a:srgbClr val="7E3F00"/>
                </a:solidFill>
              </a:rPr>
              <a:t>Проблемная ситуация </a:t>
            </a:r>
            <a:endParaRPr lang="ru-RU" altLang="ru-RU"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A93C58A-3DD2-4456-8542-1DF44EDCDD6F}"/>
              </a:ext>
            </a:extLst>
          </p:cNvPr>
          <p:cNvSpPr/>
          <p:nvPr/>
        </p:nvSpPr>
        <p:spPr>
          <a:xfrm>
            <a:off x="607191" y="500042"/>
            <a:ext cx="792961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7E3F00"/>
                </a:solidFill>
                <a:effectLst>
                  <a:glow rad="101600">
                    <a:srgbClr val="FFFFCC"/>
                  </a:glo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1267" name="TextBox 4">
            <a:extLst>
              <a:ext uri="{FF2B5EF4-FFF2-40B4-BE49-F238E27FC236}">
                <a16:creationId xmlns:a16="http://schemas.microsoft.com/office/drawing/2014/main" id="{C237127F-A358-4FC6-835D-F1294F5FD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773238"/>
            <a:ext cx="4391025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Aft>
                <a:spcPts val="750"/>
              </a:spcAft>
            </a:pPr>
            <a:r>
              <a:rPr lang="ru-RU" altLang="ru-RU" sz="24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 урока в 4 классе </a:t>
            </a:r>
          </a:p>
          <a:p>
            <a:pPr algn="ctr">
              <a:spcAft>
                <a:spcPts val="750"/>
              </a:spcAft>
            </a:pPr>
            <a:r>
              <a:rPr lang="ru-RU" altLang="ru-RU" sz="24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</a:t>
            </a:r>
          </a:p>
          <a:p>
            <a:pPr>
              <a:spcAft>
                <a:spcPts val="750"/>
              </a:spcAft>
            </a:pPr>
            <a:r>
              <a:rPr lang="ru-RU" altLang="ru-RU" sz="24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«Правописание О, Е в окончаниях имён существительных с основой на шипящий и Ц ,где я создала проблемную ситуацию с «затруднением».</a:t>
            </a:r>
          </a:p>
        </p:txBody>
      </p:sp>
      <p:sp>
        <p:nvSpPr>
          <p:cNvPr id="11268" name="Прямоугольник 2">
            <a:extLst>
              <a:ext uri="{FF2B5EF4-FFF2-40B4-BE49-F238E27FC236}">
                <a16:creationId xmlns:a16="http://schemas.microsoft.com/office/drawing/2014/main" id="{48EA868E-7BE1-4147-BDE1-1D0DAD5F9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566738"/>
            <a:ext cx="72771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Aft>
                <a:spcPts val="750"/>
              </a:spcAft>
            </a:pPr>
            <a:r>
              <a:rPr lang="ru-RU" altLang="ru-RU" sz="2800" b="1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создания проблемных ситуаций на   уроках русского языка</a:t>
            </a:r>
            <a:endParaRPr lang="ru-RU" altLang="ru-RU" sz="2800">
              <a:solidFill>
                <a:srgbClr val="7E3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9" name="Рисунок 2">
            <a:extLst>
              <a:ext uri="{FF2B5EF4-FFF2-40B4-BE49-F238E27FC236}">
                <a16:creationId xmlns:a16="http://schemas.microsoft.com/office/drawing/2014/main" id="{85B4A930-E575-4592-A683-DB77ECB49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025" y="1773238"/>
            <a:ext cx="4573588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653A1A3-0FDC-42E4-B6C5-66B32989AAE4}"/>
              </a:ext>
            </a:extLst>
          </p:cNvPr>
          <p:cNvSpPr/>
          <p:nvPr/>
        </p:nvSpPr>
        <p:spPr>
          <a:xfrm>
            <a:off x="607191" y="500042"/>
            <a:ext cx="792961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7E3F00"/>
                </a:solidFill>
                <a:effectLst>
                  <a:glow rad="101600">
                    <a:srgbClr val="FFFFCC"/>
                  </a:glo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2291" name="TextBox 4">
            <a:extLst>
              <a:ext uri="{FF2B5EF4-FFF2-40B4-BE49-F238E27FC236}">
                <a16:creationId xmlns:a16="http://schemas.microsoft.com/office/drawing/2014/main" id="{FE501193-C113-4256-81A4-951658D60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1989138"/>
            <a:ext cx="381635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Aft>
                <a:spcPts val="750"/>
              </a:spcAft>
            </a:pPr>
            <a:r>
              <a:rPr lang="ru-RU" altLang="ru-RU" sz="32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смотреть за собакой, увижу в журнале, напишу в тетради, бежишь по дороге, сели под грушей.</a:t>
            </a:r>
          </a:p>
        </p:txBody>
      </p:sp>
      <p:sp>
        <p:nvSpPr>
          <p:cNvPr id="12292" name="AutoShape 5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8D968BF6-CC11-4C9D-AD3D-55EFBF23CB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2293" name="AutoShape 7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19DB3A03-3C84-4982-829C-82775DEBDED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12294" name="Рисунок 2">
            <a:extLst>
              <a:ext uri="{FF2B5EF4-FFF2-40B4-BE49-F238E27FC236}">
                <a16:creationId xmlns:a16="http://schemas.microsoft.com/office/drawing/2014/main" id="{4D94F6D0-16A2-4739-85C7-AC9821D5B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1628775"/>
            <a:ext cx="467995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AFC6B74-A003-4798-BE3C-17E5FBE862AB}"/>
              </a:ext>
            </a:extLst>
          </p:cNvPr>
          <p:cNvSpPr/>
          <p:nvPr/>
        </p:nvSpPr>
        <p:spPr>
          <a:xfrm>
            <a:off x="607191" y="500042"/>
            <a:ext cx="792961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7E3F00"/>
                </a:solidFill>
                <a:effectLst>
                  <a:glow rad="101600">
                    <a:srgbClr val="FFFFCC"/>
                  </a:glo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3315" name="TextBox 4">
            <a:extLst>
              <a:ext uri="{FF2B5EF4-FFF2-40B4-BE49-F238E27FC236}">
                <a16:creationId xmlns:a16="http://schemas.microsoft.com/office/drawing/2014/main" id="{6A52A58D-EA42-4BB8-99A4-F53D43887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1989138"/>
            <a:ext cx="3816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Aft>
                <a:spcPts val="750"/>
              </a:spcAft>
            </a:pPr>
            <a:r>
              <a:rPr lang="ru-RU" altLang="ru-RU" sz="32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316" name="AutoShape 5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F267D5A4-DAC1-43CC-8813-55CF0135D1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3317" name="AutoShape 7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62BF9D61-A81A-4DB3-B4C9-2AC7CE310E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3318" name="Прямоугольник 1">
            <a:extLst>
              <a:ext uri="{FF2B5EF4-FFF2-40B4-BE49-F238E27FC236}">
                <a16:creationId xmlns:a16="http://schemas.microsoft.com/office/drawing/2014/main" id="{63A82C7D-7304-4703-9F89-44E940B9F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528638"/>
            <a:ext cx="73437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 русский язык, тема: </a:t>
            </a:r>
          </a:p>
          <a:p>
            <a:pPr algn="ctr"/>
            <a:r>
              <a:rPr lang="ru-RU" altLang="ru-RU" sz="2800" b="1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«Три склонения имен существительных»</a:t>
            </a:r>
            <a:endParaRPr lang="ru-RU" altLang="ru-RU" sz="2800">
              <a:solidFill>
                <a:srgbClr val="7E3F00"/>
              </a:solidFill>
            </a:endParaRPr>
          </a:p>
        </p:txBody>
      </p:sp>
      <p:sp>
        <p:nvSpPr>
          <p:cNvPr id="13319" name="Прямоугольник 2">
            <a:extLst>
              <a:ext uri="{FF2B5EF4-FFF2-40B4-BE49-F238E27FC236}">
                <a16:creationId xmlns:a16="http://schemas.microsoft.com/office/drawing/2014/main" id="{BF839C27-980B-4BE7-809E-B3ECD06D9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563" y="2017713"/>
            <a:ext cx="42005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 прочитайте предложение и найдите однородные члены. Определите их падеж и род.</a:t>
            </a:r>
          </a:p>
          <a:p>
            <a:r>
              <a:rPr lang="ru-RU" altLang="ru-RU" sz="2800" u="sng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Старая женщина волновалась о подруг… и дочер...</a:t>
            </a:r>
            <a:endParaRPr lang="ru-RU" altLang="ru-RU" sz="2800">
              <a:solidFill>
                <a:srgbClr val="7E3F00"/>
              </a:solidFill>
            </a:endParaRPr>
          </a:p>
        </p:txBody>
      </p:sp>
      <p:pic>
        <p:nvPicPr>
          <p:cNvPr id="13320" name="Рисунок 5">
            <a:extLst>
              <a:ext uri="{FF2B5EF4-FFF2-40B4-BE49-F238E27FC236}">
                <a16:creationId xmlns:a16="http://schemas.microsoft.com/office/drawing/2014/main" id="{2480A42B-A7AD-48C1-AE24-4190D7498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9613" y="1700213"/>
            <a:ext cx="4441825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C1859EB-EA5A-4D85-86EE-A6DE49172339}"/>
              </a:ext>
            </a:extLst>
          </p:cNvPr>
          <p:cNvSpPr/>
          <p:nvPr/>
        </p:nvSpPr>
        <p:spPr>
          <a:xfrm>
            <a:off x="607191" y="500042"/>
            <a:ext cx="792961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7E3F00"/>
                </a:solidFill>
                <a:effectLst>
                  <a:glow rad="101600">
                    <a:srgbClr val="FFFFCC"/>
                  </a:glo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4339" name="TextBox 4">
            <a:extLst>
              <a:ext uri="{FF2B5EF4-FFF2-40B4-BE49-F238E27FC236}">
                <a16:creationId xmlns:a16="http://schemas.microsoft.com/office/drawing/2014/main" id="{015D7EBA-70FE-483F-A22D-60C7ADF11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1966913"/>
            <a:ext cx="3816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Aft>
                <a:spcPts val="750"/>
              </a:spcAft>
            </a:pPr>
            <a:r>
              <a:rPr lang="ru-RU" altLang="ru-RU" sz="32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340" name="AutoShape 5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23240A93-C06F-4BDB-9533-4B8B92FDA8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4341" name="AutoShape 7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C0772652-8524-4856-BBFB-F92F6B1DD1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4342" name="Прямоугольник 1">
            <a:extLst>
              <a:ext uri="{FF2B5EF4-FFF2-40B4-BE49-F238E27FC236}">
                <a16:creationId xmlns:a16="http://schemas.microsoft.com/office/drawing/2014/main" id="{4AF9AD44-C244-4F1D-BD1E-8C3B2FAFC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312738"/>
            <a:ext cx="7632700" cy="569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можем сказать об окончаниях? (возможно одинаковые)</a:t>
            </a:r>
          </a:p>
          <a:p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Какие? (несколько вариантов дают дети)</a:t>
            </a:r>
          </a:p>
          <a:p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вставляю окончания.</a:t>
            </a:r>
          </a:p>
          <a:p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-Что заметили? (окончания разные)</a:t>
            </a:r>
          </a:p>
          <a:p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-Какой вопрос возникает? (Почему у сущ. одного рода в одном падеже разные окончания?)</a:t>
            </a:r>
          </a:p>
          <a:p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Сформулируйте проблему. (Отчего зависит правописание безударных окончаний имен существительных)</a:t>
            </a:r>
          </a:p>
          <a:p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 этом тема урока совершенно другая – три склонения имен сущ. Вопрос, не совпадающий с темой урока.</a:t>
            </a:r>
            <a:endParaRPr lang="ru-RU" altLang="ru-RU" sz="2800">
              <a:solidFill>
                <a:srgbClr val="7E3F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21A9F6F-9F1F-4716-BD96-A804E85AB883}"/>
              </a:ext>
            </a:extLst>
          </p:cNvPr>
          <p:cNvSpPr/>
          <p:nvPr/>
        </p:nvSpPr>
        <p:spPr>
          <a:xfrm>
            <a:off x="607191" y="500042"/>
            <a:ext cx="792961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7E3F00"/>
                </a:solidFill>
                <a:effectLst>
                  <a:glow rad="101600">
                    <a:srgbClr val="FFFFCC"/>
                  </a:glo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5363" name="TextBox 4">
            <a:extLst>
              <a:ext uri="{FF2B5EF4-FFF2-40B4-BE49-F238E27FC236}">
                <a16:creationId xmlns:a16="http://schemas.microsoft.com/office/drawing/2014/main" id="{D7FD1EF1-C661-4B0C-A2B0-4BFB5AEB4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697038"/>
            <a:ext cx="4894262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2800">
                <a:solidFill>
                  <a:srgbClr val="7E3F00"/>
                </a:solidFill>
                <a:latin typeface="Calibri" panose="020F0502020204030204" pitchFamily="34" charset="0"/>
              </a:rPr>
              <a:t>Проблемную ситуацию можно создать таким мотивирующим приёмом как </a:t>
            </a:r>
            <a:r>
              <a:rPr lang="ru-RU" altLang="ru-RU" sz="2800" b="1">
                <a:solidFill>
                  <a:srgbClr val="7E3F00"/>
                </a:solidFill>
                <a:latin typeface="Calibri" panose="020F0502020204030204" pitchFamily="34" charset="0"/>
              </a:rPr>
              <a:t>« Яркое пятно»</a:t>
            </a:r>
            <a:r>
              <a:rPr lang="ru-RU" altLang="ru-RU" sz="2800">
                <a:solidFill>
                  <a:srgbClr val="7E3F00"/>
                </a:solidFill>
                <a:latin typeface="Calibri" panose="020F0502020204030204" pitchFamily="34" charset="0"/>
              </a:rPr>
              <a:t> суть приёма в сообщении темы урока через интересный интригующий материал: притчи, сказки, легенды, отрывки из художественной литературы)</a:t>
            </a:r>
          </a:p>
        </p:txBody>
      </p:sp>
      <p:sp>
        <p:nvSpPr>
          <p:cNvPr id="15364" name="AutoShape 5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40870E22-3EF5-4211-9AC4-323C73ADE7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5365" name="AutoShape 7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5CC5AFE5-7BD6-4AB5-9781-8E67C9BC32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5366" name="Прямоугольник 1">
            <a:extLst>
              <a:ext uri="{FF2B5EF4-FFF2-40B4-BE49-F238E27FC236}">
                <a16:creationId xmlns:a16="http://schemas.microsoft.com/office/drawing/2014/main" id="{04E44FB0-DBBA-40CB-90DF-0F1B87B424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312738"/>
            <a:ext cx="76327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 sz="2800" b="1">
              <a:solidFill>
                <a:srgbClr val="7E3F00"/>
              </a:solidFill>
            </a:endParaRPr>
          </a:p>
          <a:p>
            <a:r>
              <a:rPr lang="ru-RU" altLang="ru-RU" sz="2800" b="1">
                <a:solidFill>
                  <a:srgbClr val="7E3F00"/>
                </a:solidFill>
              </a:rPr>
              <a:t>Тема урока задана в виде вопроса.</a:t>
            </a:r>
            <a:endParaRPr lang="ru-RU" altLang="ru-RU" sz="2800">
              <a:solidFill>
                <a:srgbClr val="7E3F00"/>
              </a:solidFill>
            </a:endParaRPr>
          </a:p>
          <a:p>
            <a:endParaRPr lang="ru-RU" altLang="ru-RU" sz="2800">
              <a:solidFill>
                <a:srgbClr val="7E3F00"/>
              </a:solidFill>
            </a:endParaRPr>
          </a:p>
        </p:txBody>
      </p:sp>
      <p:pic>
        <p:nvPicPr>
          <p:cNvPr id="15367" name="Рисунок 2">
            <a:extLst>
              <a:ext uri="{FF2B5EF4-FFF2-40B4-BE49-F238E27FC236}">
                <a16:creationId xmlns:a16="http://schemas.microsoft.com/office/drawing/2014/main" id="{BB557810-987F-4E7B-B4DB-74DF1CB9C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697038"/>
            <a:ext cx="3959225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0913F9-AE14-4690-944F-E9C4212D6E2E}"/>
              </a:ext>
            </a:extLst>
          </p:cNvPr>
          <p:cNvSpPr/>
          <p:nvPr/>
        </p:nvSpPr>
        <p:spPr>
          <a:xfrm>
            <a:off x="971600" y="847055"/>
            <a:ext cx="792961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7E3F00"/>
                </a:solidFill>
                <a:effectLst>
                  <a:glow rad="101600">
                    <a:srgbClr val="FFFFCC"/>
                  </a:glo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6387" name="TextBox 4">
            <a:extLst>
              <a:ext uri="{FF2B5EF4-FFF2-40B4-BE49-F238E27FC236}">
                <a16:creationId xmlns:a16="http://schemas.microsoft.com/office/drawing/2014/main" id="{21D17709-55AB-4BA2-A7FD-6D41DF10D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1966913"/>
            <a:ext cx="3816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Aft>
                <a:spcPts val="750"/>
              </a:spcAft>
            </a:pPr>
            <a:r>
              <a:rPr lang="ru-RU" altLang="ru-RU" sz="32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6388" name="AutoShape 5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19724516-4FEC-45A7-9E19-46B9FA55B3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6389" name="AutoShape 7" descr="https://avatars.mds.yandex.net/get-zen_doc/3468648/pub_5f331f7b1fa4703b77241b13_5f331f916b080f7a4d423e6f/scale_1200">
            <a:extLst>
              <a:ext uri="{FF2B5EF4-FFF2-40B4-BE49-F238E27FC236}">
                <a16:creationId xmlns:a16="http://schemas.microsoft.com/office/drawing/2014/main" id="{CCA04D29-4F29-47C0-8A96-AC06F83FB16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6390" name="Прямоугольник 1">
            <a:extLst>
              <a:ext uri="{FF2B5EF4-FFF2-40B4-BE49-F238E27FC236}">
                <a16:creationId xmlns:a16="http://schemas.microsoft.com/office/drawing/2014/main" id="{7B2951A8-25D9-47AF-B365-662DFB382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" y="312738"/>
            <a:ext cx="8988425" cy="655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7E3F00"/>
                </a:solidFill>
              </a:rPr>
              <a:t>2 класс. Тема:</a:t>
            </a:r>
          </a:p>
          <a:p>
            <a:pPr algn="ctr"/>
            <a:r>
              <a:rPr lang="ru-RU" altLang="ru-RU" sz="2800" b="1">
                <a:solidFill>
                  <a:srgbClr val="7E3F00"/>
                </a:solidFill>
              </a:rPr>
              <a:t> «Безударные гласные в корне слова»</a:t>
            </a:r>
            <a:endParaRPr lang="ru-RU" altLang="ru-RU" sz="2800">
              <a:solidFill>
                <a:srgbClr val="7E3F00"/>
              </a:solidFill>
            </a:endParaRPr>
          </a:p>
          <a:p>
            <a:r>
              <a:rPr lang="ru-RU" altLang="ru-RU" sz="2400">
                <a:solidFill>
                  <a:srgbClr val="7E3F00"/>
                </a:solidFill>
              </a:rPr>
              <a:t>«Дима написал своему другу Коле записку: «Приходи сегодня вечером с мячом, сыграем».</a:t>
            </a:r>
          </a:p>
          <a:p>
            <a:r>
              <a:rPr lang="ru-RU" altLang="ru-RU" sz="2400">
                <a:solidFill>
                  <a:srgbClr val="7E3F00"/>
                </a:solidFill>
              </a:rPr>
              <a:t>Коля записку прочитал и пообещал прийти. Собрались ребята после уроков.</a:t>
            </a:r>
          </a:p>
          <a:p>
            <a:r>
              <a:rPr lang="ru-RU" altLang="ru-RU" sz="2400">
                <a:solidFill>
                  <a:srgbClr val="7E3F00"/>
                </a:solidFill>
              </a:rPr>
              <a:t>-Мяч будет, сказал товарищам Дима,</a:t>
            </a:r>
          </a:p>
          <a:p>
            <a:r>
              <a:rPr lang="ru-RU" altLang="ru-RU" sz="2400">
                <a:solidFill>
                  <a:srgbClr val="7E3F00"/>
                </a:solidFill>
              </a:rPr>
              <a:t>-Коля принесёт. Пришёл Коля, а в руках у него вместо мяча был деревянный меч. Ребята расстроились, что не придётся поиграть в футбол».</a:t>
            </a:r>
          </a:p>
          <a:p>
            <a:r>
              <a:rPr lang="ru-RU" altLang="ru-RU" sz="2400">
                <a:solidFill>
                  <a:srgbClr val="7E3F00"/>
                </a:solidFill>
              </a:rPr>
              <a:t>-Почему так получилось? Как правильно записать это слово?</a:t>
            </a:r>
          </a:p>
          <a:p>
            <a:r>
              <a:rPr lang="ru-RU" altLang="ru-RU" sz="2400">
                <a:solidFill>
                  <a:srgbClr val="7E3F00"/>
                </a:solidFill>
              </a:rPr>
              <a:t>С м…чом.</a:t>
            </a:r>
          </a:p>
          <a:p>
            <a:r>
              <a:rPr lang="ru-RU" altLang="ru-RU" sz="2400">
                <a:solidFill>
                  <a:srgbClr val="7E3F00"/>
                </a:solidFill>
              </a:rPr>
              <a:t>Дети:</a:t>
            </a:r>
          </a:p>
          <a:p>
            <a:r>
              <a:rPr lang="ru-RU" altLang="ru-RU" sz="2400">
                <a:solidFill>
                  <a:srgbClr val="7E3F00"/>
                </a:solidFill>
              </a:rPr>
              <a:t>-Исходя из этой проблемы, назовите тему нашего урока? (Правописание безударной гласной в корне слова.) </a:t>
            </a:r>
          </a:p>
          <a:p>
            <a:endParaRPr lang="ru-RU" altLang="ru-RU" sz="2400">
              <a:solidFill>
                <a:srgbClr val="7E3F00"/>
              </a:solidFill>
            </a:endParaRPr>
          </a:p>
          <a:p>
            <a:endParaRPr lang="ru-RU" altLang="ru-RU" sz="2800">
              <a:solidFill>
                <a:srgbClr val="7E3F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id="{57961EE9-5383-4381-A509-E1668B1BB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88" y="115888"/>
            <a:ext cx="8362950" cy="2219325"/>
          </a:xfrm>
        </p:spPr>
        <p:txBody>
          <a:bodyPr/>
          <a:lstStyle/>
          <a:p>
            <a:r>
              <a:rPr lang="ru-RU" altLang="ru-RU" sz="2400" b="1">
                <a:solidFill>
                  <a:srgbClr val="7E3F00"/>
                </a:solidFill>
              </a:rPr>
              <a:t>Наблюдение за работой учащихся на уроке русского языка</a:t>
            </a:r>
            <a:br>
              <a:rPr lang="ru-RU" altLang="ru-RU" sz="2400" b="1">
                <a:solidFill>
                  <a:srgbClr val="7E3F00"/>
                </a:solidFill>
              </a:rPr>
            </a:br>
            <a:r>
              <a:rPr lang="ru-RU" altLang="ru-RU" sz="2400" b="1">
                <a:solidFill>
                  <a:srgbClr val="7E3F00"/>
                </a:solidFill>
              </a:rPr>
              <a:t>    </a:t>
            </a:r>
            <a:r>
              <a:rPr lang="ru-RU" altLang="ru-RU" sz="2400">
                <a:solidFill>
                  <a:srgbClr val="7E3F00"/>
                </a:solidFill>
              </a:rPr>
              <a:t>Цель: провести наблюдение и выяснить, насколько дети активны и заинтересованы на уроках русского яз</a:t>
            </a:r>
            <a:r>
              <a:rPr lang="ru-RU" altLang="ru-RU" sz="2400" b="1">
                <a:solidFill>
                  <a:srgbClr val="7E3F00"/>
                </a:solidFill>
              </a:rPr>
              <a:t>ыка</a:t>
            </a:r>
            <a:br>
              <a:rPr lang="ru-RU" altLang="ru-RU" sz="2400" b="1">
                <a:solidFill>
                  <a:srgbClr val="7E3F00"/>
                </a:solidFill>
              </a:rPr>
            </a:br>
            <a:endParaRPr lang="ru-RU" altLang="ru-RU" sz="2400" b="1">
              <a:solidFill>
                <a:srgbClr val="7E3F0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B4A93FC-BD1F-40DC-9814-CB9D379142F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7950" y="1628775"/>
          <a:ext cx="8866188" cy="48958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163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3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4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29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Фамилия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Активен на уроке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Средне активен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>
                          <a:solidFill>
                            <a:srgbClr val="7E3F00"/>
                          </a:solidFill>
                        </a:rPr>
                        <a:t>Пассивен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</a:t>
                      </a:r>
                      <a:r>
                        <a:rPr lang="ru-RU" sz="1900" b="0" dirty="0" err="1">
                          <a:solidFill>
                            <a:srgbClr val="7E3F00"/>
                          </a:solidFill>
                        </a:rPr>
                        <a:t>Агамян</a:t>
                      </a: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София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+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1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</a:t>
                      </a:r>
                      <a:r>
                        <a:rPr lang="ru-RU" sz="1900" b="0" dirty="0" err="1">
                          <a:solidFill>
                            <a:srgbClr val="7E3F00"/>
                          </a:solidFill>
                        </a:rPr>
                        <a:t>Амеркулиев</a:t>
                      </a: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Арсений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+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</a:t>
                      </a:r>
                      <a:r>
                        <a:rPr lang="ru-RU" sz="1900" b="0" dirty="0" err="1">
                          <a:solidFill>
                            <a:srgbClr val="7E3F00"/>
                          </a:solidFill>
                        </a:rPr>
                        <a:t>Бестаев</a:t>
                      </a: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Артур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+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94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</a:t>
                      </a:r>
                      <a:r>
                        <a:rPr lang="ru-RU" sz="1900" b="0" dirty="0" err="1">
                          <a:solidFill>
                            <a:srgbClr val="7E3F00"/>
                          </a:solidFill>
                        </a:rPr>
                        <a:t>Вешинина</a:t>
                      </a: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Милена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+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1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Городилов Егор Григорян Алекс 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>
                          <a:solidFill>
                            <a:srgbClr val="7E3F00"/>
                          </a:solidFill>
                        </a:rPr>
                        <a:t>+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Григорян Алекс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+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4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Григорян Сергей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+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4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  Есин Алексей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>
                          <a:solidFill>
                            <a:srgbClr val="7E3F00"/>
                          </a:solidFill>
                        </a:rPr>
                        <a:t>+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24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900" b="0">
                          <a:solidFill>
                            <a:srgbClr val="7E3F00"/>
                          </a:solidFill>
                        </a:rPr>
                        <a:t> 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6-  20 %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7-   23 %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solidFill>
                            <a:srgbClr val="7E3F00"/>
                          </a:solidFill>
                        </a:rPr>
                        <a:t>17-   56,6 %</a:t>
                      </a:r>
                    </a:p>
                  </a:txBody>
                  <a:tcPr marL="51427" marR="51427" marT="0" marB="0">
                    <a:solidFill>
                      <a:srgbClr val="FFB5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>
            <a:extLst>
              <a:ext uri="{FF2B5EF4-FFF2-40B4-BE49-F238E27FC236}">
                <a16:creationId xmlns:a16="http://schemas.microsoft.com/office/drawing/2014/main" id="{226E4B7A-09A8-4E89-852A-CF63055D1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25" y="333375"/>
            <a:ext cx="8435975" cy="2001838"/>
          </a:xfrm>
        </p:spPr>
        <p:txBody>
          <a:bodyPr/>
          <a:lstStyle/>
          <a:p>
            <a:r>
              <a:rPr lang="ru-RU" altLang="ru-RU" sz="2800" b="1">
                <a:solidFill>
                  <a:srgbClr val="7E3F00"/>
                </a:solidFill>
              </a:rPr>
              <a:t>Результаты наблюдения уроков с использованием проблемных ситуаций</a:t>
            </a:r>
            <a:br>
              <a:rPr lang="ru-RU" altLang="ru-RU" sz="2800" b="1">
                <a:solidFill>
                  <a:srgbClr val="7E3F00"/>
                </a:solidFill>
              </a:rPr>
            </a:br>
            <a:endParaRPr lang="ru-RU" altLang="ru-RU" sz="2800" b="1">
              <a:solidFill>
                <a:srgbClr val="7E3F0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1E32391-A6CB-4EBA-9C8F-3E72B024B7E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7950" y="1970088"/>
          <a:ext cx="8928100" cy="37623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46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50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80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08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32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Фамилия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Активен на уроке</a:t>
                      </a:r>
                      <a:endParaRPr lang="ru-RU" sz="1800" b="1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Средне активен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Пассивен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2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 </a:t>
                      </a:r>
                      <a:r>
                        <a:rPr lang="ru-RU" sz="1800" dirty="0" err="1">
                          <a:solidFill>
                            <a:srgbClr val="7E3F00"/>
                          </a:solidFill>
                          <a:effectLst/>
                        </a:rPr>
                        <a:t>Агамян</a:t>
                      </a: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София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+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6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7E3F00"/>
                          </a:solidFill>
                          <a:effectLst/>
                        </a:rPr>
                        <a:t>Амеркулиев</a:t>
                      </a: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Арсений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+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7E3F00"/>
                          </a:solidFill>
                          <a:effectLst/>
                        </a:rPr>
                        <a:t>Бестаев</a:t>
                      </a: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Артур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+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7E3F00"/>
                          </a:solidFill>
                          <a:effectLst/>
                        </a:rPr>
                        <a:t>Вешинина</a:t>
                      </a: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Милена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+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Городилов Егор   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+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 Григорян Алекс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+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 Григорян Сергей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+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  Есин Алексей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+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 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12- 40 %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E3F00"/>
                          </a:solidFill>
                          <a:effectLst/>
                        </a:rPr>
                        <a:t>15-30 %</a:t>
                      </a:r>
                      <a:endParaRPr lang="ru-RU" sz="180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E3F00"/>
                          </a:solidFill>
                          <a:effectLst/>
                        </a:rPr>
                        <a:t>3-10 %</a:t>
                      </a:r>
                      <a:endParaRPr lang="ru-RU" sz="1800" dirty="0">
                        <a:solidFill>
                          <a:srgbClr val="7E3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0" marR="51430" marT="0" marB="0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id="{32177AA3-85F0-49C8-8951-F8DCF80A8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838" y="549275"/>
            <a:ext cx="8081962" cy="868363"/>
          </a:xfrm>
        </p:spPr>
        <p:txBody>
          <a:bodyPr/>
          <a:lstStyle/>
          <a:p>
            <a:r>
              <a:rPr lang="ru-RU" altLang="ru-RU" sz="2800" b="1">
                <a:solidFill>
                  <a:srgbClr val="7E3F00"/>
                </a:solidFill>
              </a:rPr>
              <a:t>Сравнительный анализ уровня активности на уроках традиционного характера и уроках, с использованием проблемной ситуации</a:t>
            </a:r>
          </a:p>
        </p:txBody>
      </p:sp>
      <p:sp>
        <p:nvSpPr>
          <p:cNvPr id="19459" name="Rectangle 14">
            <a:extLst>
              <a:ext uri="{FF2B5EF4-FFF2-40B4-BE49-F238E27FC236}">
                <a16:creationId xmlns:a16="http://schemas.microsoft.com/office/drawing/2014/main" id="{0EA46A09-F635-4C1C-BA50-7EE30AB8C1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19275" y="2070100"/>
            <a:ext cx="6929438" cy="3422650"/>
          </a:xfr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endParaRPr lang="ru-RU" altLang="ru-RU"/>
          </a:p>
        </p:txBody>
      </p:sp>
      <p:grpSp>
        <p:nvGrpSpPr>
          <p:cNvPr id="19460" name="Полотно 85">
            <a:extLst>
              <a:ext uri="{FF2B5EF4-FFF2-40B4-BE49-F238E27FC236}">
                <a16:creationId xmlns:a16="http://schemas.microsoft.com/office/drawing/2014/main" id="{2D6BBB3B-1634-4B82-B1C3-6908FD8B3257}"/>
              </a:ext>
            </a:extLst>
          </p:cNvPr>
          <p:cNvGrpSpPr>
            <a:grpSpLocks/>
          </p:cNvGrpSpPr>
          <p:nvPr/>
        </p:nvGrpSpPr>
        <p:grpSpPr bwMode="auto">
          <a:xfrm>
            <a:off x="1819275" y="1628775"/>
            <a:ext cx="7091363" cy="5472113"/>
            <a:chOff x="32273" y="109030"/>
            <a:chExt cx="5401899" cy="6427025"/>
          </a:xfrm>
        </p:grpSpPr>
        <p:sp>
          <p:nvSpPr>
            <p:cNvPr id="19461" name="Прямоугольник 5">
              <a:extLst>
                <a:ext uri="{FF2B5EF4-FFF2-40B4-BE49-F238E27FC236}">
                  <a16:creationId xmlns:a16="http://schemas.microsoft.com/office/drawing/2014/main" id="{DD0FCCA1-EF61-4985-A7D6-76E3241944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640" y="1674495"/>
              <a:ext cx="4481830" cy="4861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19462" name="Rectangle 14">
              <a:extLst>
                <a:ext uri="{FF2B5EF4-FFF2-40B4-BE49-F238E27FC236}">
                  <a16:creationId xmlns:a16="http://schemas.microsoft.com/office/drawing/2014/main" id="{B91ACE35-23AA-440A-8487-F496E5973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3" y="109030"/>
              <a:ext cx="5386063" cy="537717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463" name="Freeform 15">
              <a:extLst>
                <a:ext uri="{FF2B5EF4-FFF2-40B4-BE49-F238E27FC236}">
                  <a16:creationId xmlns:a16="http://schemas.microsoft.com/office/drawing/2014/main" id="{038537C3-DDF5-4B79-97AE-06A873B8F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3223957"/>
              <a:ext cx="3628390" cy="301625"/>
            </a:xfrm>
            <a:custGeom>
              <a:avLst/>
              <a:gdLst>
                <a:gd name="T0" fmla="*/ 0 w 5714"/>
                <a:gd name="T1" fmla="*/ 2147483647 h 475"/>
                <a:gd name="T2" fmla="*/ 2147483647 w 5714"/>
                <a:gd name="T3" fmla="*/ 0 h 475"/>
                <a:gd name="T4" fmla="*/ 2147483647 w 5714"/>
                <a:gd name="T5" fmla="*/ 0 h 475"/>
                <a:gd name="T6" fmla="*/ 2147483647 w 5714"/>
                <a:gd name="T7" fmla="*/ 2147483647 h 475"/>
                <a:gd name="T8" fmla="*/ 0 w 5714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14" h="475">
                  <a:moveTo>
                    <a:pt x="0" y="475"/>
                  </a:moveTo>
                  <a:lnTo>
                    <a:pt x="438" y="0"/>
                  </a:lnTo>
                  <a:lnTo>
                    <a:pt x="5714" y="0"/>
                  </a:lnTo>
                  <a:lnTo>
                    <a:pt x="5275" y="475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64" name="Freeform 16">
              <a:extLst>
                <a:ext uri="{FF2B5EF4-FFF2-40B4-BE49-F238E27FC236}">
                  <a16:creationId xmlns:a16="http://schemas.microsoft.com/office/drawing/2014/main" id="{6F916E00-C326-4425-BA78-E876241E5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776032"/>
              <a:ext cx="278130" cy="2749550"/>
            </a:xfrm>
            <a:custGeom>
              <a:avLst/>
              <a:gdLst>
                <a:gd name="T0" fmla="*/ 0 w 438"/>
                <a:gd name="T1" fmla="*/ 2147483647 h 4330"/>
                <a:gd name="T2" fmla="*/ 0 w 438"/>
                <a:gd name="T3" fmla="*/ 2147483647 h 4330"/>
                <a:gd name="T4" fmla="*/ 2147483647 w 438"/>
                <a:gd name="T5" fmla="*/ 0 h 4330"/>
                <a:gd name="T6" fmla="*/ 2147483647 w 438"/>
                <a:gd name="T7" fmla="*/ 2147483647 h 4330"/>
                <a:gd name="T8" fmla="*/ 0 w 438"/>
                <a:gd name="T9" fmla="*/ 2147483647 h 43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8" h="4330">
                  <a:moveTo>
                    <a:pt x="0" y="4330"/>
                  </a:moveTo>
                  <a:lnTo>
                    <a:pt x="0" y="475"/>
                  </a:lnTo>
                  <a:lnTo>
                    <a:pt x="438" y="0"/>
                  </a:lnTo>
                  <a:lnTo>
                    <a:pt x="438" y="3855"/>
                  </a:lnTo>
                  <a:lnTo>
                    <a:pt x="0" y="43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65" name="Rectangle 17">
              <a:extLst>
                <a:ext uri="{FF2B5EF4-FFF2-40B4-BE49-F238E27FC236}">
                  <a16:creationId xmlns:a16="http://schemas.microsoft.com/office/drawing/2014/main" id="{41CB0FC8-E9BA-4472-A59B-A1FDF27C6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136" y="2392110"/>
              <a:ext cx="3350260" cy="2447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466" name="Freeform 18">
              <a:extLst>
                <a:ext uri="{FF2B5EF4-FFF2-40B4-BE49-F238E27FC236}">
                  <a16:creationId xmlns:a16="http://schemas.microsoft.com/office/drawing/2014/main" id="{7E276CD4-1169-40AD-8C65-77CBDC31A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3223957"/>
              <a:ext cx="3628390" cy="301625"/>
            </a:xfrm>
            <a:custGeom>
              <a:avLst/>
              <a:gdLst>
                <a:gd name="T0" fmla="*/ 0 w 378"/>
                <a:gd name="T1" fmla="*/ 2147483647 h 25"/>
                <a:gd name="T2" fmla="*/ 2147483647 w 378"/>
                <a:gd name="T3" fmla="*/ 0 h 25"/>
                <a:gd name="T4" fmla="*/ 2147483647 w 378"/>
                <a:gd name="T5" fmla="*/ 0 h 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8" h="25">
                  <a:moveTo>
                    <a:pt x="0" y="25"/>
                  </a:moveTo>
                  <a:lnTo>
                    <a:pt x="29" y="0"/>
                  </a:lnTo>
                  <a:lnTo>
                    <a:pt x="3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67" name="Freeform 19">
              <a:extLst>
                <a:ext uri="{FF2B5EF4-FFF2-40B4-BE49-F238E27FC236}">
                  <a16:creationId xmlns:a16="http://schemas.microsoft.com/office/drawing/2014/main" id="{7CCBA639-FFDF-4170-A2F0-8DE7EFF5B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2922332"/>
              <a:ext cx="3628390" cy="289560"/>
            </a:xfrm>
            <a:custGeom>
              <a:avLst/>
              <a:gdLst>
                <a:gd name="T0" fmla="*/ 0 w 378"/>
                <a:gd name="T1" fmla="*/ 2147483647 h 24"/>
                <a:gd name="T2" fmla="*/ 2147483647 w 378"/>
                <a:gd name="T3" fmla="*/ 0 h 24"/>
                <a:gd name="T4" fmla="*/ 2147483647 w 378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8" h="24">
                  <a:moveTo>
                    <a:pt x="0" y="24"/>
                  </a:moveTo>
                  <a:lnTo>
                    <a:pt x="29" y="0"/>
                  </a:lnTo>
                  <a:lnTo>
                    <a:pt x="3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68" name="Freeform 20">
              <a:extLst>
                <a:ext uri="{FF2B5EF4-FFF2-40B4-BE49-F238E27FC236}">
                  <a16:creationId xmlns:a16="http://schemas.microsoft.com/office/drawing/2014/main" id="{E5325174-84DE-4ACF-9932-016EB9EF8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2620707"/>
              <a:ext cx="3628390" cy="289560"/>
            </a:xfrm>
            <a:custGeom>
              <a:avLst/>
              <a:gdLst>
                <a:gd name="T0" fmla="*/ 0 w 378"/>
                <a:gd name="T1" fmla="*/ 2147483647 h 24"/>
                <a:gd name="T2" fmla="*/ 2147483647 w 378"/>
                <a:gd name="T3" fmla="*/ 0 h 24"/>
                <a:gd name="T4" fmla="*/ 2147483647 w 378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8" h="24">
                  <a:moveTo>
                    <a:pt x="0" y="24"/>
                  </a:moveTo>
                  <a:lnTo>
                    <a:pt x="29" y="0"/>
                  </a:lnTo>
                  <a:lnTo>
                    <a:pt x="3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69" name="Freeform 21">
              <a:extLst>
                <a:ext uri="{FF2B5EF4-FFF2-40B4-BE49-F238E27FC236}">
                  <a16:creationId xmlns:a16="http://schemas.microsoft.com/office/drawing/2014/main" id="{5D8278E0-5DF2-43DA-97C6-E913C0573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2307652"/>
              <a:ext cx="3628390" cy="289560"/>
            </a:xfrm>
            <a:custGeom>
              <a:avLst/>
              <a:gdLst>
                <a:gd name="T0" fmla="*/ 0 w 378"/>
                <a:gd name="T1" fmla="*/ 2147483647 h 24"/>
                <a:gd name="T2" fmla="*/ 2147483647 w 378"/>
                <a:gd name="T3" fmla="*/ 0 h 24"/>
                <a:gd name="T4" fmla="*/ 2147483647 w 378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8" h="24">
                  <a:moveTo>
                    <a:pt x="0" y="24"/>
                  </a:moveTo>
                  <a:lnTo>
                    <a:pt x="29" y="0"/>
                  </a:lnTo>
                  <a:lnTo>
                    <a:pt x="3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70" name="Freeform 22">
              <a:extLst>
                <a:ext uri="{FF2B5EF4-FFF2-40B4-BE49-F238E27FC236}">
                  <a16:creationId xmlns:a16="http://schemas.microsoft.com/office/drawing/2014/main" id="{172F381A-C2B7-41EE-A092-4632FA97B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2006027"/>
              <a:ext cx="3628390" cy="289560"/>
            </a:xfrm>
            <a:custGeom>
              <a:avLst/>
              <a:gdLst>
                <a:gd name="T0" fmla="*/ 0 w 378"/>
                <a:gd name="T1" fmla="*/ 2147483647 h 24"/>
                <a:gd name="T2" fmla="*/ 2147483647 w 378"/>
                <a:gd name="T3" fmla="*/ 0 h 24"/>
                <a:gd name="T4" fmla="*/ 2147483647 w 378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8" h="24">
                  <a:moveTo>
                    <a:pt x="0" y="24"/>
                  </a:moveTo>
                  <a:lnTo>
                    <a:pt x="29" y="0"/>
                  </a:lnTo>
                  <a:lnTo>
                    <a:pt x="3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71" name="Freeform 23">
              <a:extLst>
                <a:ext uri="{FF2B5EF4-FFF2-40B4-BE49-F238E27FC236}">
                  <a16:creationId xmlns:a16="http://schemas.microsoft.com/office/drawing/2014/main" id="{40AB3112-9BDF-444E-94CD-4EF6C1BEF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1704402"/>
              <a:ext cx="3628390" cy="289560"/>
            </a:xfrm>
            <a:custGeom>
              <a:avLst/>
              <a:gdLst>
                <a:gd name="T0" fmla="*/ 0 w 378"/>
                <a:gd name="T1" fmla="*/ 2147483647 h 24"/>
                <a:gd name="T2" fmla="*/ 2147483647 w 378"/>
                <a:gd name="T3" fmla="*/ 0 h 24"/>
                <a:gd name="T4" fmla="*/ 2147483647 w 378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8" h="24">
                  <a:moveTo>
                    <a:pt x="0" y="24"/>
                  </a:moveTo>
                  <a:lnTo>
                    <a:pt x="29" y="0"/>
                  </a:lnTo>
                  <a:lnTo>
                    <a:pt x="3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72" name="Freeform 24">
              <a:extLst>
                <a:ext uri="{FF2B5EF4-FFF2-40B4-BE49-F238E27FC236}">
                  <a16:creationId xmlns:a16="http://schemas.microsoft.com/office/drawing/2014/main" id="{B0DEA968-9B40-4EA5-8703-480E21898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1391347"/>
              <a:ext cx="3628390" cy="288925"/>
            </a:xfrm>
            <a:custGeom>
              <a:avLst/>
              <a:gdLst>
                <a:gd name="T0" fmla="*/ 0 w 378"/>
                <a:gd name="T1" fmla="*/ 2147483647 h 24"/>
                <a:gd name="T2" fmla="*/ 2147483647 w 378"/>
                <a:gd name="T3" fmla="*/ 0 h 24"/>
                <a:gd name="T4" fmla="*/ 2147483647 w 378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8" h="24">
                  <a:moveTo>
                    <a:pt x="0" y="24"/>
                  </a:moveTo>
                  <a:lnTo>
                    <a:pt x="29" y="0"/>
                  </a:lnTo>
                  <a:lnTo>
                    <a:pt x="3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73" name="Freeform 25">
              <a:extLst>
                <a:ext uri="{FF2B5EF4-FFF2-40B4-BE49-F238E27FC236}">
                  <a16:creationId xmlns:a16="http://schemas.microsoft.com/office/drawing/2014/main" id="{67D66A8E-72FA-45F0-BC3C-57129D6E7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1089722"/>
              <a:ext cx="3628390" cy="289560"/>
            </a:xfrm>
            <a:custGeom>
              <a:avLst/>
              <a:gdLst>
                <a:gd name="T0" fmla="*/ 0 w 378"/>
                <a:gd name="T1" fmla="*/ 2147483647 h 24"/>
                <a:gd name="T2" fmla="*/ 2147483647 w 378"/>
                <a:gd name="T3" fmla="*/ 0 h 24"/>
                <a:gd name="T4" fmla="*/ 2147483647 w 378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8" h="24">
                  <a:moveTo>
                    <a:pt x="0" y="24"/>
                  </a:moveTo>
                  <a:lnTo>
                    <a:pt x="29" y="0"/>
                  </a:lnTo>
                  <a:lnTo>
                    <a:pt x="3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74" name="Freeform 26">
              <a:extLst>
                <a:ext uri="{FF2B5EF4-FFF2-40B4-BE49-F238E27FC236}">
                  <a16:creationId xmlns:a16="http://schemas.microsoft.com/office/drawing/2014/main" id="{1F7F8D81-9C7A-4A51-9E36-3D46B1395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776032"/>
              <a:ext cx="3628390" cy="301625"/>
            </a:xfrm>
            <a:custGeom>
              <a:avLst/>
              <a:gdLst>
                <a:gd name="T0" fmla="*/ 0 w 378"/>
                <a:gd name="T1" fmla="*/ 2147483647 h 25"/>
                <a:gd name="T2" fmla="*/ 2147483647 w 378"/>
                <a:gd name="T3" fmla="*/ 0 h 25"/>
                <a:gd name="T4" fmla="*/ 2147483647 w 378"/>
                <a:gd name="T5" fmla="*/ 0 h 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8" h="25">
                  <a:moveTo>
                    <a:pt x="0" y="25"/>
                  </a:moveTo>
                  <a:lnTo>
                    <a:pt x="29" y="0"/>
                  </a:lnTo>
                  <a:lnTo>
                    <a:pt x="3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75" name="Freeform 27">
              <a:extLst>
                <a:ext uri="{FF2B5EF4-FFF2-40B4-BE49-F238E27FC236}">
                  <a16:creationId xmlns:a16="http://schemas.microsoft.com/office/drawing/2014/main" id="{F76F8707-6F37-45C8-812C-5890BC1B1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3223957"/>
              <a:ext cx="3628390" cy="301625"/>
            </a:xfrm>
            <a:custGeom>
              <a:avLst/>
              <a:gdLst>
                <a:gd name="T0" fmla="*/ 2147483647 w 5714"/>
                <a:gd name="T1" fmla="*/ 0 h 475"/>
                <a:gd name="T2" fmla="*/ 2147483647 w 5714"/>
                <a:gd name="T3" fmla="*/ 2147483647 h 475"/>
                <a:gd name="T4" fmla="*/ 0 w 5714"/>
                <a:gd name="T5" fmla="*/ 2147483647 h 475"/>
                <a:gd name="T6" fmla="*/ 2147483647 w 5714"/>
                <a:gd name="T7" fmla="*/ 0 h 475"/>
                <a:gd name="T8" fmla="*/ 2147483647 w 5714"/>
                <a:gd name="T9" fmla="*/ 0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14" h="475">
                  <a:moveTo>
                    <a:pt x="5714" y="0"/>
                  </a:moveTo>
                  <a:lnTo>
                    <a:pt x="5275" y="475"/>
                  </a:lnTo>
                  <a:lnTo>
                    <a:pt x="0" y="475"/>
                  </a:lnTo>
                  <a:lnTo>
                    <a:pt x="438" y="0"/>
                  </a:lnTo>
                  <a:lnTo>
                    <a:pt x="5714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76" name="Freeform 28">
              <a:extLst>
                <a:ext uri="{FF2B5EF4-FFF2-40B4-BE49-F238E27FC236}">
                  <a16:creationId xmlns:a16="http://schemas.microsoft.com/office/drawing/2014/main" id="{DA1435B2-A39E-4588-B621-7B2DC03B4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6" y="776032"/>
              <a:ext cx="278130" cy="2749550"/>
            </a:xfrm>
            <a:custGeom>
              <a:avLst/>
              <a:gdLst>
                <a:gd name="T0" fmla="*/ 0 w 438"/>
                <a:gd name="T1" fmla="*/ 2147483647 h 4330"/>
                <a:gd name="T2" fmla="*/ 0 w 438"/>
                <a:gd name="T3" fmla="*/ 2147483647 h 4330"/>
                <a:gd name="T4" fmla="*/ 2147483647 w 438"/>
                <a:gd name="T5" fmla="*/ 0 h 4330"/>
                <a:gd name="T6" fmla="*/ 2147483647 w 438"/>
                <a:gd name="T7" fmla="*/ 2147483647 h 4330"/>
                <a:gd name="T8" fmla="*/ 0 w 438"/>
                <a:gd name="T9" fmla="*/ 2147483647 h 43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8" h="4330">
                  <a:moveTo>
                    <a:pt x="0" y="4330"/>
                  </a:moveTo>
                  <a:lnTo>
                    <a:pt x="0" y="475"/>
                  </a:lnTo>
                  <a:lnTo>
                    <a:pt x="438" y="0"/>
                  </a:lnTo>
                  <a:lnTo>
                    <a:pt x="438" y="3855"/>
                  </a:lnTo>
                  <a:lnTo>
                    <a:pt x="0" y="4330"/>
                  </a:lnTo>
                  <a:close/>
                </a:path>
              </a:pathLst>
            </a:custGeom>
            <a:noFill/>
            <a:ln w="9525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77" name="Rectangle 29">
              <a:extLst>
                <a:ext uri="{FF2B5EF4-FFF2-40B4-BE49-F238E27FC236}">
                  <a16:creationId xmlns:a16="http://schemas.microsoft.com/office/drawing/2014/main" id="{0311EC85-0CA3-484D-A7D3-37E89BC8E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436" y="776032"/>
              <a:ext cx="3350260" cy="2447925"/>
            </a:xfrm>
            <a:prstGeom prst="rect">
              <a:avLst/>
            </a:prstGeom>
            <a:noFill/>
            <a:ln w="9525">
              <a:solidFill>
                <a:srgbClr val="808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478" name="Freeform 30">
              <a:extLst>
                <a:ext uri="{FF2B5EF4-FFF2-40B4-BE49-F238E27FC236}">
                  <a16:creationId xmlns:a16="http://schemas.microsoft.com/office/drawing/2014/main" id="{940A3682-4268-4B49-84F1-FDFB1DED1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466" y="872552"/>
              <a:ext cx="105410" cy="2556510"/>
            </a:xfrm>
            <a:custGeom>
              <a:avLst/>
              <a:gdLst>
                <a:gd name="T0" fmla="*/ 0 w 166"/>
                <a:gd name="T1" fmla="*/ 2147483647 h 4026"/>
                <a:gd name="T2" fmla="*/ 0 w 166"/>
                <a:gd name="T3" fmla="*/ 2147483647 h 4026"/>
                <a:gd name="T4" fmla="*/ 2147483647 w 166"/>
                <a:gd name="T5" fmla="*/ 0 h 4026"/>
                <a:gd name="T6" fmla="*/ 2147483647 w 166"/>
                <a:gd name="T7" fmla="*/ 2147483647 h 4026"/>
                <a:gd name="T8" fmla="*/ 0 w 166"/>
                <a:gd name="T9" fmla="*/ 2147483647 h 40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" h="4026">
                  <a:moveTo>
                    <a:pt x="0" y="4026"/>
                  </a:moveTo>
                  <a:lnTo>
                    <a:pt x="0" y="171"/>
                  </a:lnTo>
                  <a:lnTo>
                    <a:pt x="166" y="0"/>
                  </a:lnTo>
                  <a:lnTo>
                    <a:pt x="166" y="3855"/>
                  </a:lnTo>
                  <a:lnTo>
                    <a:pt x="0" y="4026"/>
                  </a:lnTo>
                  <a:close/>
                </a:path>
              </a:pathLst>
            </a:custGeom>
            <a:solidFill>
              <a:srgbClr val="4D4D8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79" name="Rectangle 31">
              <a:extLst>
                <a:ext uri="{FF2B5EF4-FFF2-40B4-BE49-F238E27FC236}">
                  <a16:creationId xmlns:a16="http://schemas.microsoft.com/office/drawing/2014/main" id="{C161D5C4-9B52-47FE-A9B7-21B157C27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911" y="981137"/>
              <a:ext cx="249555" cy="2447925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480" name="Freeform 32">
              <a:extLst>
                <a:ext uri="{FF2B5EF4-FFF2-40B4-BE49-F238E27FC236}">
                  <a16:creationId xmlns:a16="http://schemas.microsoft.com/office/drawing/2014/main" id="{843C2C9F-6964-4286-B0FF-66E2D0F77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11" y="872552"/>
              <a:ext cx="354965" cy="108585"/>
            </a:xfrm>
            <a:custGeom>
              <a:avLst/>
              <a:gdLst>
                <a:gd name="T0" fmla="*/ 2147483647 w 559"/>
                <a:gd name="T1" fmla="*/ 2147483647 h 171"/>
                <a:gd name="T2" fmla="*/ 2147483647 w 559"/>
                <a:gd name="T3" fmla="*/ 0 h 171"/>
                <a:gd name="T4" fmla="*/ 2147483647 w 559"/>
                <a:gd name="T5" fmla="*/ 0 h 171"/>
                <a:gd name="T6" fmla="*/ 0 w 559"/>
                <a:gd name="T7" fmla="*/ 2147483647 h 171"/>
                <a:gd name="T8" fmla="*/ 2147483647 w 559"/>
                <a:gd name="T9" fmla="*/ 2147483647 h 1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9" h="171">
                  <a:moveTo>
                    <a:pt x="393" y="171"/>
                  </a:moveTo>
                  <a:lnTo>
                    <a:pt x="559" y="0"/>
                  </a:lnTo>
                  <a:lnTo>
                    <a:pt x="182" y="0"/>
                  </a:lnTo>
                  <a:lnTo>
                    <a:pt x="0" y="171"/>
                  </a:lnTo>
                  <a:lnTo>
                    <a:pt x="393" y="171"/>
                  </a:lnTo>
                  <a:close/>
                </a:path>
              </a:pathLst>
            </a:custGeom>
            <a:solidFill>
              <a:srgbClr val="7373B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81" name="Freeform 33">
              <a:extLst>
                <a:ext uri="{FF2B5EF4-FFF2-40B4-BE49-F238E27FC236}">
                  <a16:creationId xmlns:a16="http://schemas.microsoft.com/office/drawing/2014/main" id="{AC519397-C78F-41EB-A530-609AACB4C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021" y="3006787"/>
              <a:ext cx="105410" cy="422275"/>
            </a:xfrm>
            <a:custGeom>
              <a:avLst/>
              <a:gdLst>
                <a:gd name="T0" fmla="*/ 0 w 166"/>
                <a:gd name="T1" fmla="*/ 2147483647 h 665"/>
                <a:gd name="T2" fmla="*/ 0 w 166"/>
                <a:gd name="T3" fmla="*/ 2147483647 h 665"/>
                <a:gd name="T4" fmla="*/ 2147483647 w 166"/>
                <a:gd name="T5" fmla="*/ 0 h 665"/>
                <a:gd name="T6" fmla="*/ 2147483647 w 166"/>
                <a:gd name="T7" fmla="*/ 2147483647 h 665"/>
                <a:gd name="T8" fmla="*/ 0 w 166"/>
                <a:gd name="T9" fmla="*/ 2147483647 h 6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" h="665">
                  <a:moveTo>
                    <a:pt x="0" y="665"/>
                  </a:moveTo>
                  <a:lnTo>
                    <a:pt x="0" y="190"/>
                  </a:lnTo>
                  <a:lnTo>
                    <a:pt x="166" y="0"/>
                  </a:lnTo>
                  <a:lnTo>
                    <a:pt x="166" y="494"/>
                  </a:lnTo>
                  <a:lnTo>
                    <a:pt x="0" y="665"/>
                  </a:lnTo>
                  <a:close/>
                </a:path>
              </a:pathLst>
            </a:custGeom>
            <a:solidFill>
              <a:srgbClr val="4D1A33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82" name="Rectangle 34">
              <a:extLst>
                <a:ext uri="{FF2B5EF4-FFF2-40B4-BE49-F238E27FC236}">
                  <a16:creationId xmlns:a16="http://schemas.microsoft.com/office/drawing/2014/main" id="{CD117737-AECD-45AE-838B-57D8876EF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466" y="3127437"/>
              <a:ext cx="249555" cy="301625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483" name="Freeform 35">
              <a:extLst>
                <a:ext uri="{FF2B5EF4-FFF2-40B4-BE49-F238E27FC236}">
                  <a16:creationId xmlns:a16="http://schemas.microsoft.com/office/drawing/2014/main" id="{F8C51EE7-944E-43BC-97D9-7C5AB337F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466" y="3006787"/>
              <a:ext cx="354965" cy="120650"/>
            </a:xfrm>
            <a:custGeom>
              <a:avLst/>
              <a:gdLst>
                <a:gd name="T0" fmla="*/ 2147483647 w 559"/>
                <a:gd name="T1" fmla="*/ 2147483647 h 190"/>
                <a:gd name="T2" fmla="*/ 2147483647 w 559"/>
                <a:gd name="T3" fmla="*/ 0 h 190"/>
                <a:gd name="T4" fmla="*/ 2147483647 w 559"/>
                <a:gd name="T5" fmla="*/ 0 h 190"/>
                <a:gd name="T6" fmla="*/ 0 w 559"/>
                <a:gd name="T7" fmla="*/ 2147483647 h 190"/>
                <a:gd name="T8" fmla="*/ 2147483647 w 559"/>
                <a:gd name="T9" fmla="*/ 2147483647 h 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9" h="190">
                  <a:moveTo>
                    <a:pt x="393" y="190"/>
                  </a:moveTo>
                  <a:lnTo>
                    <a:pt x="559" y="0"/>
                  </a:lnTo>
                  <a:lnTo>
                    <a:pt x="166" y="0"/>
                  </a:lnTo>
                  <a:lnTo>
                    <a:pt x="0" y="190"/>
                  </a:lnTo>
                  <a:lnTo>
                    <a:pt x="393" y="190"/>
                  </a:lnTo>
                  <a:close/>
                </a:path>
              </a:pathLst>
            </a:custGeom>
            <a:solidFill>
              <a:srgbClr val="73264D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84" name="Freeform 36">
              <a:extLst>
                <a:ext uri="{FF2B5EF4-FFF2-40B4-BE49-F238E27FC236}">
                  <a16:creationId xmlns:a16="http://schemas.microsoft.com/office/drawing/2014/main" id="{676013A1-E2BE-41E7-93E6-ECC6BCC2D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7051" y="2090482"/>
              <a:ext cx="114935" cy="1338580"/>
            </a:xfrm>
            <a:custGeom>
              <a:avLst/>
              <a:gdLst>
                <a:gd name="T0" fmla="*/ 0 w 181"/>
                <a:gd name="T1" fmla="*/ 2147483647 h 2108"/>
                <a:gd name="T2" fmla="*/ 0 w 181"/>
                <a:gd name="T3" fmla="*/ 2147483647 h 2108"/>
                <a:gd name="T4" fmla="*/ 2147483647 w 181"/>
                <a:gd name="T5" fmla="*/ 0 h 2108"/>
                <a:gd name="T6" fmla="*/ 2147483647 w 181"/>
                <a:gd name="T7" fmla="*/ 2147483647 h 2108"/>
                <a:gd name="T8" fmla="*/ 0 w 181"/>
                <a:gd name="T9" fmla="*/ 2147483647 h 2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2108">
                  <a:moveTo>
                    <a:pt x="0" y="2108"/>
                  </a:moveTo>
                  <a:lnTo>
                    <a:pt x="0" y="190"/>
                  </a:lnTo>
                  <a:lnTo>
                    <a:pt x="181" y="0"/>
                  </a:lnTo>
                  <a:lnTo>
                    <a:pt x="181" y="1937"/>
                  </a:lnTo>
                  <a:lnTo>
                    <a:pt x="0" y="2108"/>
                  </a:lnTo>
                  <a:close/>
                </a:path>
              </a:pathLst>
            </a:custGeom>
            <a:solidFill>
              <a:srgbClr val="808066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85" name="Rectangle 37">
              <a:extLst>
                <a:ext uri="{FF2B5EF4-FFF2-40B4-BE49-F238E27FC236}">
                  <a16:creationId xmlns:a16="http://schemas.microsoft.com/office/drawing/2014/main" id="{E4AC893F-6999-4E8D-8638-27E520A63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7021" y="2211132"/>
              <a:ext cx="240030" cy="121793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486" name="Freeform 38">
              <a:extLst>
                <a:ext uri="{FF2B5EF4-FFF2-40B4-BE49-F238E27FC236}">
                  <a16:creationId xmlns:a16="http://schemas.microsoft.com/office/drawing/2014/main" id="{BC70C6DC-2092-4DBA-82AB-688AF792E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021" y="2090482"/>
              <a:ext cx="354965" cy="120650"/>
            </a:xfrm>
            <a:custGeom>
              <a:avLst/>
              <a:gdLst>
                <a:gd name="T0" fmla="*/ 2147483647 w 559"/>
                <a:gd name="T1" fmla="*/ 2147483647 h 190"/>
                <a:gd name="T2" fmla="*/ 2147483647 w 559"/>
                <a:gd name="T3" fmla="*/ 0 h 190"/>
                <a:gd name="T4" fmla="*/ 2147483647 w 559"/>
                <a:gd name="T5" fmla="*/ 0 h 190"/>
                <a:gd name="T6" fmla="*/ 0 w 559"/>
                <a:gd name="T7" fmla="*/ 2147483647 h 190"/>
                <a:gd name="T8" fmla="*/ 2147483647 w 559"/>
                <a:gd name="T9" fmla="*/ 2147483647 h 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9" h="190">
                  <a:moveTo>
                    <a:pt x="378" y="190"/>
                  </a:moveTo>
                  <a:lnTo>
                    <a:pt x="559" y="0"/>
                  </a:lnTo>
                  <a:lnTo>
                    <a:pt x="166" y="0"/>
                  </a:lnTo>
                  <a:lnTo>
                    <a:pt x="0" y="190"/>
                  </a:lnTo>
                  <a:lnTo>
                    <a:pt x="378" y="190"/>
                  </a:lnTo>
                  <a:close/>
                </a:path>
              </a:pathLst>
            </a:custGeom>
            <a:solidFill>
              <a:srgbClr val="BFBF99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87" name="Rectangle 39">
              <a:extLst>
                <a:ext uri="{FF2B5EF4-FFF2-40B4-BE49-F238E27FC236}">
                  <a16:creationId xmlns:a16="http://schemas.microsoft.com/office/drawing/2014/main" id="{E8FBB40E-F6A9-455A-840D-CF317DE0F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0156" y="595056"/>
              <a:ext cx="146987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30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88" name="Rectangle 40">
              <a:extLst>
                <a:ext uri="{FF2B5EF4-FFF2-40B4-BE49-F238E27FC236}">
                  <a16:creationId xmlns:a16="http://schemas.microsoft.com/office/drawing/2014/main" id="{4A28EB7B-D909-469B-8ECD-0C5B8FBC4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0661" y="2753422"/>
              <a:ext cx="109692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6 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89" name="Rectangle 41">
              <a:extLst>
                <a:ext uri="{FF2B5EF4-FFF2-40B4-BE49-F238E27FC236}">
                  <a16:creationId xmlns:a16="http://schemas.microsoft.com/office/drawing/2014/main" id="{CA904897-FFEF-4F6E-BA82-5EF6E9738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8951" y="1825051"/>
              <a:ext cx="146987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12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90" name="Freeform 42">
              <a:extLst>
                <a:ext uri="{FF2B5EF4-FFF2-40B4-BE49-F238E27FC236}">
                  <a16:creationId xmlns:a16="http://schemas.microsoft.com/office/drawing/2014/main" id="{7FF694F5-D2E0-4F95-81D4-10B6190FD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0811" y="2392107"/>
              <a:ext cx="114935" cy="1036955"/>
            </a:xfrm>
            <a:custGeom>
              <a:avLst/>
              <a:gdLst>
                <a:gd name="T0" fmla="*/ 0 w 181"/>
                <a:gd name="T1" fmla="*/ 2147483647 h 1633"/>
                <a:gd name="T2" fmla="*/ 0 w 181"/>
                <a:gd name="T3" fmla="*/ 2147483647 h 1633"/>
                <a:gd name="T4" fmla="*/ 2147483647 w 181"/>
                <a:gd name="T5" fmla="*/ 0 h 1633"/>
                <a:gd name="T6" fmla="*/ 2147483647 w 181"/>
                <a:gd name="T7" fmla="*/ 2147483647 h 1633"/>
                <a:gd name="T8" fmla="*/ 0 w 181"/>
                <a:gd name="T9" fmla="*/ 2147483647 h 16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1633">
                  <a:moveTo>
                    <a:pt x="0" y="1633"/>
                  </a:moveTo>
                  <a:lnTo>
                    <a:pt x="0" y="190"/>
                  </a:lnTo>
                  <a:lnTo>
                    <a:pt x="181" y="0"/>
                  </a:lnTo>
                  <a:lnTo>
                    <a:pt x="181" y="1462"/>
                  </a:lnTo>
                  <a:lnTo>
                    <a:pt x="0" y="1633"/>
                  </a:lnTo>
                  <a:close/>
                </a:path>
              </a:pathLst>
            </a:custGeom>
            <a:solidFill>
              <a:srgbClr val="4D1A33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91" name="Rectangle 43">
              <a:extLst>
                <a:ext uri="{FF2B5EF4-FFF2-40B4-BE49-F238E27FC236}">
                  <a16:creationId xmlns:a16="http://schemas.microsoft.com/office/drawing/2014/main" id="{0AAE7CD2-EEAC-479E-AD8B-1DFFC4E87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256" y="2512757"/>
              <a:ext cx="249555" cy="916305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492" name="Freeform 44">
              <a:extLst>
                <a:ext uri="{FF2B5EF4-FFF2-40B4-BE49-F238E27FC236}">
                  <a16:creationId xmlns:a16="http://schemas.microsoft.com/office/drawing/2014/main" id="{8802CE3A-F0BA-4E4D-8798-AF863B0C3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1256" y="2392107"/>
              <a:ext cx="364490" cy="120650"/>
            </a:xfrm>
            <a:custGeom>
              <a:avLst/>
              <a:gdLst>
                <a:gd name="T0" fmla="*/ 2147483647 w 574"/>
                <a:gd name="T1" fmla="*/ 2147483647 h 190"/>
                <a:gd name="T2" fmla="*/ 2147483647 w 574"/>
                <a:gd name="T3" fmla="*/ 0 h 190"/>
                <a:gd name="T4" fmla="*/ 2147483647 w 574"/>
                <a:gd name="T5" fmla="*/ 0 h 190"/>
                <a:gd name="T6" fmla="*/ 0 w 574"/>
                <a:gd name="T7" fmla="*/ 2147483647 h 190"/>
                <a:gd name="T8" fmla="*/ 2147483647 w 574"/>
                <a:gd name="T9" fmla="*/ 2147483647 h 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4" h="190">
                  <a:moveTo>
                    <a:pt x="393" y="190"/>
                  </a:moveTo>
                  <a:lnTo>
                    <a:pt x="574" y="0"/>
                  </a:lnTo>
                  <a:lnTo>
                    <a:pt x="181" y="0"/>
                  </a:lnTo>
                  <a:lnTo>
                    <a:pt x="0" y="190"/>
                  </a:lnTo>
                  <a:lnTo>
                    <a:pt x="393" y="190"/>
                  </a:lnTo>
                  <a:close/>
                </a:path>
              </a:pathLst>
            </a:custGeom>
            <a:solidFill>
              <a:srgbClr val="73264D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93" name="Freeform 45">
              <a:extLst>
                <a:ext uri="{FF2B5EF4-FFF2-40B4-BE49-F238E27FC236}">
                  <a16:creationId xmlns:a16="http://schemas.microsoft.com/office/drawing/2014/main" id="{5105A6B4-4B72-4046-8639-D267046B1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0366" y="2090482"/>
              <a:ext cx="114935" cy="1338580"/>
            </a:xfrm>
            <a:custGeom>
              <a:avLst/>
              <a:gdLst>
                <a:gd name="T0" fmla="*/ 0 w 181"/>
                <a:gd name="T1" fmla="*/ 2147483647 h 2108"/>
                <a:gd name="T2" fmla="*/ 0 w 181"/>
                <a:gd name="T3" fmla="*/ 2147483647 h 2108"/>
                <a:gd name="T4" fmla="*/ 2147483647 w 181"/>
                <a:gd name="T5" fmla="*/ 0 h 2108"/>
                <a:gd name="T6" fmla="*/ 2147483647 w 181"/>
                <a:gd name="T7" fmla="*/ 2147483647 h 2108"/>
                <a:gd name="T8" fmla="*/ 0 w 181"/>
                <a:gd name="T9" fmla="*/ 2147483647 h 2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2108">
                  <a:moveTo>
                    <a:pt x="0" y="2108"/>
                  </a:moveTo>
                  <a:lnTo>
                    <a:pt x="0" y="190"/>
                  </a:lnTo>
                  <a:lnTo>
                    <a:pt x="181" y="0"/>
                  </a:lnTo>
                  <a:lnTo>
                    <a:pt x="181" y="1937"/>
                  </a:lnTo>
                  <a:lnTo>
                    <a:pt x="0" y="2108"/>
                  </a:lnTo>
                  <a:close/>
                </a:path>
              </a:pathLst>
            </a:custGeom>
            <a:solidFill>
              <a:srgbClr val="808066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94" name="Rectangle 46">
              <a:extLst>
                <a:ext uri="{FF2B5EF4-FFF2-40B4-BE49-F238E27FC236}">
                  <a16:creationId xmlns:a16="http://schemas.microsoft.com/office/drawing/2014/main" id="{63587ACC-0EBF-4BF0-8554-2F9CDED2C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0811" y="2211132"/>
              <a:ext cx="249555" cy="121793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495" name="Freeform 47">
              <a:extLst>
                <a:ext uri="{FF2B5EF4-FFF2-40B4-BE49-F238E27FC236}">
                  <a16:creationId xmlns:a16="http://schemas.microsoft.com/office/drawing/2014/main" id="{B1C923E5-1F43-47F8-946C-EFCE46C18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0811" y="2090482"/>
              <a:ext cx="364490" cy="120650"/>
            </a:xfrm>
            <a:custGeom>
              <a:avLst/>
              <a:gdLst>
                <a:gd name="T0" fmla="*/ 2147483647 w 574"/>
                <a:gd name="T1" fmla="*/ 2147483647 h 190"/>
                <a:gd name="T2" fmla="*/ 2147483647 w 574"/>
                <a:gd name="T3" fmla="*/ 0 h 190"/>
                <a:gd name="T4" fmla="*/ 2147483647 w 574"/>
                <a:gd name="T5" fmla="*/ 0 h 190"/>
                <a:gd name="T6" fmla="*/ 0 w 574"/>
                <a:gd name="T7" fmla="*/ 2147483647 h 190"/>
                <a:gd name="T8" fmla="*/ 2147483647 w 574"/>
                <a:gd name="T9" fmla="*/ 2147483647 h 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4" h="190">
                  <a:moveTo>
                    <a:pt x="393" y="190"/>
                  </a:moveTo>
                  <a:lnTo>
                    <a:pt x="574" y="0"/>
                  </a:lnTo>
                  <a:lnTo>
                    <a:pt x="181" y="0"/>
                  </a:lnTo>
                  <a:lnTo>
                    <a:pt x="0" y="190"/>
                  </a:lnTo>
                  <a:lnTo>
                    <a:pt x="393" y="190"/>
                  </a:lnTo>
                  <a:close/>
                </a:path>
              </a:pathLst>
            </a:custGeom>
            <a:solidFill>
              <a:srgbClr val="BFBF99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96" name="Rectangle 48">
              <a:extLst>
                <a:ext uri="{FF2B5EF4-FFF2-40B4-BE49-F238E27FC236}">
                  <a16:creationId xmlns:a16="http://schemas.microsoft.com/office/drawing/2014/main" id="{C0DAD9CD-B2BD-4B1A-BCF4-6A518C878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4291" y="2138742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7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97" name="Rectangle 49">
              <a:extLst>
                <a:ext uri="{FF2B5EF4-FFF2-40B4-BE49-F238E27FC236}">
                  <a16:creationId xmlns:a16="http://schemas.microsoft.com/office/drawing/2014/main" id="{A6380D87-D173-44B2-9DF9-A5633E7B7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3846" y="1800923"/>
              <a:ext cx="183186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15 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98" name="Freeform 50">
              <a:extLst>
                <a:ext uri="{FF2B5EF4-FFF2-40B4-BE49-F238E27FC236}">
                  <a16:creationId xmlns:a16="http://schemas.microsoft.com/office/drawing/2014/main" id="{E5CCEA12-D3D5-4DFD-8CA4-16C0F2024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491" y="2090482"/>
              <a:ext cx="105410" cy="1338580"/>
            </a:xfrm>
            <a:custGeom>
              <a:avLst/>
              <a:gdLst>
                <a:gd name="T0" fmla="*/ 0 w 166"/>
                <a:gd name="T1" fmla="*/ 2147483647 h 2108"/>
                <a:gd name="T2" fmla="*/ 0 w 166"/>
                <a:gd name="T3" fmla="*/ 2147483647 h 2108"/>
                <a:gd name="T4" fmla="*/ 2147483647 w 166"/>
                <a:gd name="T5" fmla="*/ 0 h 2108"/>
                <a:gd name="T6" fmla="*/ 2147483647 w 166"/>
                <a:gd name="T7" fmla="*/ 2147483647 h 2108"/>
                <a:gd name="T8" fmla="*/ 0 w 166"/>
                <a:gd name="T9" fmla="*/ 2147483647 h 2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" h="2108">
                  <a:moveTo>
                    <a:pt x="0" y="2108"/>
                  </a:moveTo>
                  <a:lnTo>
                    <a:pt x="0" y="190"/>
                  </a:lnTo>
                  <a:lnTo>
                    <a:pt x="166" y="0"/>
                  </a:lnTo>
                  <a:lnTo>
                    <a:pt x="166" y="1937"/>
                  </a:lnTo>
                  <a:lnTo>
                    <a:pt x="0" y="2108"/>
                  </a:lnTo>
                  <a:close/>
                </a:path>
              </a:pathLst>
            </a:custGeom>
            <a:solidFill>
              <a:srgbClr val="4D1A33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499" name="Rectangle 51">
              <a:extLst>
                <a:ext uri="{FF2B5EF4-FFF2-40B4-BE49-F238E27FC236}">
                  <a16:creationId xmlns:a16="http://schemas.microsoft.com/office/drawing/2014/main" id="{BBF039F4-30E0-43B0-91F9-CE5653F5C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3936" y="2211132"/>
              <a:ext cx="249555" cy="1217930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500" name="Freeform 52">
              <a:extLst>
                <a:ext uri="{FF2B5EF4-FFF2-40B4-BE49-F238E27FC236}">
                  <a16:creationId xmlns:a16="http://schemas.microsoft.com/office/drawing/2014/main" id="{14BC9314-A473-4DA3-A139-2966DD750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3936" y="2090482"/>
              <a:ext cx="354965" cy="120650"/>
            </a:xfrm>
            <a:custGeom>
              <a:avLst/>
              <a:gdLst>
                <a:gd name="T0" fmla="*/ 2147483647 w 559"/>
                <a:gd name="T1" fmla="*/ 2147483647 h 190"/>
                <a:gd name="T2" fmla="*/ 2147483647 w 559"/>
                <a:gd name="T3" fmla="*/ 0 h 190"/>
                <a:gd name="T4" fmla="*/ 2147483647 w 559"/>
                <a:gd name="T5" fmla="*/ 0 h 190"/>
                <a:gd name="T6" fmla="*/ 0 w 559"/>
                <a:gd name="T7" fmla="*/ 2147483647 h 190"/>
                <a:gd name="T8" fmla="*/ 2147483647 w 559"/>
                <a:gd name="T9" fmla="*/ 2147483647 h 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9" h="190">
                  <a:moveTo>
                    <a:pt x="393" y="190"/>
                  </a:moveTo>
                  <a:lnTo>
                    <a:pt x="559" y="0"/>
                  </a:lnTo>
                  <a:lnTo>
                    <a:pt x="166" y="0"/>
                  </a:lnTo>
                  <a:lnTo>
                    <a:pt x="0" y="190"/>
                  </a:lnTo>
                  <a:lnTo>
                    <a:pt x="393" y="190"/>
                  </a:lnTo>
                  <a:close/>
                </a:path>
              </a:pathLst>
            </a:custGeom>
            <a:solidFill>
              <a:srgbClr val="73264D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501" name="Freeform 53">
              <a:extLst>
                <a:ext uri="{FF2B5EF4-FFF2-40B4-BE49-F238E27FC236}">
                  <a16:creationId xmlns:a16="http://schemas.microsoft.com/office/drawing/2014/main" id="{0F90CF60-80B2-4D19-BEB7-9D8BEC701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491" y="3320477"/>
              <a:ext cx="354965" cy="108585"/>
            </a:xfrm>
            <a:custGeom>
              <a:avLst/>
              <a:gdLst>
                <a:gd name="T0" fmla="*/ 2147483647 w 559"/>
                <a:gd name="T1" fmla="*/ 2147483647 h 171"/>
                <a:gd name="T2" fmla="*/ 2147483647 w 559"/>
                <a:gd name="T3" fmla="*/ 0 h 171"/>
                <a:gd name="T4" fmla="*/ 2147483647 w 559"/>
                <a:gd name="T5" fmla="*/ 0 h 171"/>
                <a:gd name="T6" fmla="*/ 0 w 559"/>
                <a:gd name="T7" fmla="*/ 2147483647 h 171"/>
                <a:gd name="T8" fmla="*/ 2147483647 w 559"/>
                <a:gd name="T9" fmla="*/ 2147483647 h 1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9" h="171">
                  <a:moveTo>
                    <a:pt x="378" y="171"/>
                  </a:moveTo>
                  <a:lnTo>
                    <a:pt x="559" y="0"/>
                  </a:lnTo>
                  <a:lnTo>
                    <a:pt x="166" y="0"/>
                  </a:lnTo>
                  <a:lnTo>
                    <a:pt x="0" y="171"/>
                  </a:lnTo>
                  <a:lnTo>
                    <a:pt x="378" y="171"/>
                  </a:lnTo>
                  <a:close/>
                </a:path>
              </a:pathLst>
            </a:custGeom>
            <a:solidFill>
              <a:srgbClr val="BFBF99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ru-RU"/>
            </a:p>
          </p:txBody>
        </p:sp>
        <p:sp>
          <p:nvSpPr>
            <p:cNvPr id="19502" name="Rectangle 54">
              <a:extLst>
                <a:ext uri="{FF2B5EF4-FFF2-40B4-BE49-F238E27FC236}">
                  <a16:creationId xmlns:a16="http://schemas.microsoft.com/office/drawing/2014/main" id="{7F266C47-0DFA-4B75-9DD4-196211A2E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4271" y="1764726"/>
              <a:ext cx="146987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17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03" name="Rectangle 55">
              <a:extLst>
                <a:ext uri="{FF2B5EF4-FFF2-40B4-BE49-F238E27FC236}">
                  <a16:creationId xmlns:a16="http://schemas.microsoft.com/office/drawing/2014/main" id="{3E7E1508-FBDF-4077-AAC9-68BF3AE70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686" y="3055048"/>
              <a:ext cx="109692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3 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504" name="Line 56">
              <a:extLst>
                <a:ext uri="{FF2B5EF4-FFF2-40B4-BE49-F238E27FC236}">
                  <a16:creationId xmlns:a16="http://schemas.microsoft.com/office/drawing/2014/main" id="{7FDC08FA-5F9E-4C60-B2A8-F113A3135DA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99306" y="1077657"/>
              <a:ext cx="0" cy="2447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5" name="Line 57">
              <a:extLst>
                <a:ext uri="{FF2B5EF4-FFF2-40B4-BE49-F238E27FC236}">
                  <a16:creationId xmlns:a16="http://schemas.microsoft.com/office/drawing/2014/main" id="{7F7DC0A8-E68B-469B-8386-42FDCD1150E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0731" y="3525582"/>
              <a:ext cx="285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6" name="Line 58">
              <a:extLst>
                <a:ext uri="{FF2B5EF4-FFF2-40B4-BE49-F238E27FC236}">
                  <a16:creationId xmlns:a16="http://schemas.microsoft.com/office/drawing/2014/main" id="{E7515044-6EA2-45F8-A4D1-E78D6768A32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0731" y="3211892"/>
              <a:ext cx="285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7" name="Line 59">
              <a:extLst>
                <a:ext uri="{FF2B5EF4-FFF2-40B4-BE49-F238E27FC236}">
                  <a16:creationId xmlns:a16="http://schemas.microsoft.com/office/drawing/2014/main" id="{1F485F93-CB31-4C2A-9E9B-403CA06256F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0731" y="2910267"/>
              <a:ext cx="285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8" name="Line 60">
              <a:extLst>
                <a:ext uri="{FF2B5EF4-FFF2-40B4-BE49-F238E27FC236}">
                  <a16:creationId xmlns:a16="http://schemas.microsoft.com/office/drawing/2014/main" id="{F498F139-9375-4755-B4BA-B975D1410C4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0731" y="2597212"/>
              <a:ext cx="285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9" name="Line 61">
              <a:extLst>
                <a:ext uri="{FF2B5EF4-FFF2-40B4-BE49-F238E27FC236}">
                  <a16:creationId xmlns:a16="http://schemas.microsoft.com/office/drawing/2014/main" id="{CB01CA58-2DE3-48F5-BB49-8EFB01069C8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0731" y="2295587"/>
              <a:ext cx="285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10" name="Line 62">
              <a:extLst>
                <a:ext uri="{FF2B5EF4-FFF2-40B4-BE49-F238E27FC236}">
                  <a16:creationId xmlns:a16="http://schemas.microsoft.com/office/drawing/2014/main" id="{82E574F1-92CC-417B-8962-879E0E8CB85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0731" y="1993962"/>
              <a:ext cx="285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11" name="Line 63">
              <a:extLst>
                <a:ext uri="{FF2B5EF4-FFF2-40B4-BE49-F238E27FC236}">
                  <a16:creationId xmlns:a16="http://schemas.microsoft.com/office/drawing/2014/main" id="{1055F299-B3BB-4309-AD00-B687F2D887F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0731" y="1680272"/>
              <a:ext cx="285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12" name="Line 64">
              <a:extLst>
                <a:ext uri="{FF2B5EF4-FFF2-40B4-BE49-F238E27FC236}">
                  <a16:creationId xmlns:a16="http://schemas.microsoft.com/office/drawing/2014/main" id="{CFD37168-856E-46FB-8F5F-ED7DFE130B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0731" y="1379282"/>
              <a:ext cx="285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13" name="Line 65">
              <a:extLst>
                <a:ext uri="{FF2B5EF4-FFF2-40B4-BE49-F238E27FC236}">
                  <a16:creationId xmlns:a16="http://schemas.microsoft.com/office/drawing/2014/main" id="{66CBFB18-B40F-42FA-AAC4-A911758995E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0731" y="1077657"/>
              <a:ext cx="285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14" name="Rectangle 66">
              <a:extLst>
                <a:ext uri="{FF2B5EF4-FFF2-40B4-BE49-F238E27FC236}">
                  <a16:creationId xmlns:a16="http://schemas.microsoft.com/office/drawing/2014/main" id="{6638E82B-F7B2-42D7-B26C-33416293F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71" y="3429061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0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15" name="Rectangle 67">
              <a:extLst>
                <a:ext uri="{FF2B5EF4-FFF2-40B4-BE49-F238E27FC236}">
                  <a16:creationId xmlns:a16="http://schemas.microsoft.com/office/drawing/2014/main" id="{DD90E00D-ED1C-4E6E-955E-324BD530E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71" y="3115372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1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16" name="Rectangle 68">
              <a:extLst>
                <a:ext uri="{FF2B5EF4-FFF2-40B4-BE49-F238E27FC236}">
                  <a16:creationId xmlns:a16="http://schemas.microsoft.com/office/drawing/2014/main" id="{86346AFD-69AC-4E50-99BC-DE51060B9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71" y="2813747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2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17" name="Rectangle 69">
              <a:extLst>
                <a:ext uri="{FF2B5EF4-FFF2-40B4-BE49-F238E27FC236}">
                  <a16:creationId xmlns:a16="http://schemas.microsoft.com/office/drawing/2014/main" id="{52963D2E-8DD6-4D3C-BD72-65C0B0B88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71" y="2500691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3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18" name="Rectangle 70">
              <a:extLst>
                <a:ext uri="{FF2B5EF4-FFF2-40B4-BE49-F238E27FC236}">
                  <a16:creationId xmlns:a16="http://schemas.microsoft.com/office/drawing/2014/main" id="{766698FC-D3AD-48D9-9831-51D816B6DC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71" y="2199066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4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19" name="Rectangle 71">
              <a:extLst>
                <a:ext uri="{FF2B5EF4-FFF2-40B4-BE49-F238E27FC236}">
                  <a16:creationId xmlns:a16="http://schemas.microsoft.com/office/drawing/2014/main" id="{6A4F90F3-B7E7-4C00-A6EC-17E0DA4E7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71" y="1897442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5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20" name="Rectangle 72">
              <a:extLst>
                <a:ext uri="{FF2B5EF4-FFF2-40B4-BE49-F238E27FC236}">
                  <a16:creationId xmlns:a16="http://schemas.microsoft.com/office/drawing/2014/main" id="{E204F98E-0AA2-4663-AC23-C3B1B06F8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71" y="1583752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6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21" name="Rectangle 73">
              <a:extLst>
                <a:ext uri="{FF2B5EF4-FFF2-40B4-BE49-F238E27FC236}">
                  <a16:creationId xmlns:a16="http://schemas.microsoft.com/office/drawing/2014/main" id="{45734660-2735-47A7-8041-F41A9EDD5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71" y="1282762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7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22" name="Rectangle 74">
              <a:extLst>
                <a:ext uri="{FF2B5EF4-FFF2-40B4-BE49-F238E27FC236}">
                  <a16:creationId xmlns:a16="http://schemas.microsoft.com/office/drawing/2014/main" id="{9D051A56-7D62-4FCC-86F5-CC3256A39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71" y="981136"/>
              <a:ext cx="73494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8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523" name="Line 75">
              <a:extLst>
                <a:ext uri="{FF2B5EF4-FFF2-40B4-BE49-F238E27FC236}">
                  <a16:creationId xmlns:a16="http://schemas.microsoft.com/office/drawing/2014/main" id="{C8265CE2-5422-4128-930A-4C95A797B46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9306" y="3525582"/>
              <a:ext cx="33496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24" name="Line 76">
              <a:extLst>
                <a:ext uri="{FF2B5EF4-FFF2-40B4-BE49-F238E27FC236}">
                  <a16:creationId xmlns:a16="http://schemas.microsoft.com/office/drawing/2014/main" id="{61B81B1C-147D-4C86-9F43-A331D48BCC6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9306" y="3525582"/>
              <a:ext cx="0" cy="361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25" name="Line 77">
              <a:extLst>
                <a:ext uri="{FF2B5EF4-FFF2-40B4-BE49-F238E27FC236}">
                  <a16:creationId xmlns:a16="http://schemas.microsoft.com/office/drawing/2014/main" id="{2388CBCE-9C50-4F8B-9F53-6BD2DF7BFE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612461" y="3525582"/>
              <a:ext cx="0" cy="361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26" name="Line 78">
              <a:extLst>
                <a:ext uri="{FF2B5EF4-FFF2-40B4-BE49-F238E27FC236}">
                  <a16:creationId xmlns:a16="http://schemas.microsoft.com/office/drawing/2014/main" id="{8FD50A21-7F91-4AAA-9374-F9B9FB7EB12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35776" y="3525582"/>
              <a:ext cx="0" cy="361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27" name="Line 79">
              <a:extLst>
                <a:ext uri="{FF2B5EF4-FFF2-40B4-BE49-F238E27FC236}">
                  <a16:creationId xmlns:a16="http://schemas.microsoft.com/office/drawing/2014/main" id="{3A8FAAC5-D407-4CAF-A95E-0BBFD7B2177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48931" y="3525582"/>
              <a:ext cx="0" cy="361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28" name="Rectangle 80">
              <a:extLst>
                <a:ext uri="{FF2B5EF4-FFF2-40B4-BE49-F238E27FC236}">
                  <a16:creationId xmlns:a16="http://schemas.microsoft.com/office/drawing/2014/main" id="{BCCE0A23-F3C2-4497-99A5-6F550B7DB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121" y="3597972"/>
              <a:ext cx="577375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активные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29" name="Rectangle 81">
              <a:extLst>
                <a:ext uri="{FF2B5EF4-FFF2-40B4-BE49-F238E27FC236}">
                  <a16:creationId xmlns:a16="http://schemas.microsoft.com/office/drawing/2014/main" id="{B04E1409-9F1A-4860-9ABF-768B2ABE9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8506" y="3597972"/>
              <a:ext cx="1009956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среднеактивные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30" name="Rectangle 82">
              <a:extLst>
                <a:ext uri="{FF2B5EF4-FFF2-40B4-BE49-F238E27FC236}">
                  <a16:creationId xmlns:a16="http://schemas.microsoft.com/office/drawing/2014/main" id="{96FF1EE0-9DA1-44DF-AF0E-2C66FE5DB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856" y="3597972"/>
              <a:ext cx="660346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пассивные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31" name="Rectangle 83">
              <a:extLst>
                <a:ext uri="{FF2B5EF4-FFF2-40B4-BE49-F238E27FC236}">
                  <a16:creationId xmlns:a16="http://schemas.microsoft.com/office/drawing/2014/main" id="{8E8BFDF1-75DC-4D07-831E-0676667A29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21" y="4030789"/>
              <a:ext cx="3801223" cy="112230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532" name="Rectangle 84">
              <a:extLst>
                <a:ext uri="{FF2B5EF4-FFF2-40B4-BE49-F238E27FC236}">
                  <a16:creationId xmlns:a16="http://schemas.microsoft.com/office/drawing/2014/main" id="{2B1950ED-A729-4BF5-A58F-7B2921CA1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616" y="4055807"/>
              <a:ext cx="67310" cy="84455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533" name="Rectangle 85">
              <a:extLst>
                <a:ext uri="{FF2B5EF4-FFF2-40B4-BE49-F238E27FC236}">
                  <a16:creationId xmlns:a16="http://schemas.microsoft.com/office/drawing/2014/main" id="{C182FA7D-7CF6-470D-9954-B9AD3B243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026" y="3995482"/>
              <a:ext cx="955022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всего учащихся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34" name="Rectangle 86">
              <a:extLst>
                <a:ext uri="{FF2B5EF4-FFF2-40B4-BE49-F238E27FC236}">
                  <a16:creationId xmlns:a16="http://schemas.microsoft.com/office/drawing/2014/main" id="{2A65CB88-5228-4963-9A70-6BF479FAC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616" y="4309172"/>
              <a:ext cx="67310" cy="84455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535" name="Rectangle 87">
              <a:extLst>
                <a:ext uri="{FF2B5EF4-FFF2-40B4-BE49-F238E27FC236}">
                  <a16:creationId xmlns:a16="http://schemas.microsoft.com/office/drawing/2014/main" id="{319D5CD4-BF2E-44DC-B2B9-1F45668E2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026" y="4248848"/>
              <a:ext cx="1956510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уроки традиционного характера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36" name="Rectangle 88">
              <a:extLst>
                <a:ext uri="{FF2B5EF4-FFF2-40B4-BE49-F238E27FC236}">
                  <a16:creationId xmlns:a16="http://schemas.microsoft.com/office/drawing/2014/main" id="{0A56285F-DC06-43F4-B551-024FA1578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616" y="4562537"/>
              <a:ext cx="67310" cy="84455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  <p:sp>
          <p:nvSpPr>
            <p:cNvPr id="19537" name="Rectangle 89">
              <a:extLst>
                <a:ext uri="{FF2B5EF4-FFF2-40B4-BE49-F238E27FC236}">
                  <a16:creationId xmlns:a16="http://schemas.microsoft.com/office/drawing/2014/main" id="{8FB50C58-A49D-4A35-BED9-4D3371A12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026" y="4502212"/>
              <a:ext cx="2903995" cy="32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sz="1500">
                  <a:solidFill>
                    <a:srgbClr val="000000"/>
                  </a:solidFill>
                  <a:cs typeface="Times New Roman" panose="02020603050405020304" pitchFamily="18" charset="0"/>
                </a:rPr>
                <a:t>уроки, с использованием проблемной ситуации</a:t>
              </a:r>
              <a:endParaRPr lang="ru-RU" altLang="ru-RU" sz="15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38" name="Rectangle 90">
              <a:extLst>
                <a:ext uri="{FF2B5EF4-FFF2-40B4-BE49-F238E27FC236}">
                  <a16:creationId xmlns:a16="http://schemas.microsoft.com/office/drawing/2014/main" id="{06F81983-252C-4AE2-8777-0EC1C760E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3" y="109030"/>
              <a:ext cx="5401899" cy="509206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 sz="150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>
            <a:extLst>
              <a:ext uri="{FF2B5EF4-FFF2-40B4-BE49-F238E27FC236}">
                <a16:creationId xmlns:a16="http://schemas.microsoft.com/office/drawing/2014/main" id="{7D08C8D8-2DD0-4B3D-B9A2-15C25B110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571500"/>
            <a:ext cx="3529012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Минусы «-»</a:t>
            </a:r>
          </a:p>
          <a:p>
            <a:endParaRPr lang="ru-RU" altLang="ru-RU" sz="2800">
              <a:solidFill>
                <a:srgbClr val="E46C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800">
              <a:solidFill>
                <a:srgbClr val="E46C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800">
                <a:solidFill>
                  <a:srgbClr val="E46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трудоёмка,   продумывать постановку проблемы и выбор путей её решения в соответствии с принципом рациональности.</a:t>
            </a:r>
            <a:endParaRPr lang="ru-RU" altLang="ru-RU" sz="2800">
              <a:solidFill>
                <a:srgbClr val="E46C0A"/>
              </a:solidFill>
            </a:endParaRPr>
          </a:p>
        </p:txBody>
      </p:sp>
      <p:sp>
        <p:nvSpPr>
          <p:cNvPr id="20483" name="TextBox 4">
            <a:extLst>
              <a:ext uri="{FF2B5EF4-FFF2-40B4-BE49-F238E27FC236}">
                <a16:creationId xmlns:a16="http://schemas.microsoft.com/office/drawing/2014/main" id="{DAE09A90-1E8C-4DC1-8EC2-69B93C7EB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584200"/>
            <a:ext cx="2952750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solidFill>
                  <a:srgbClr val="E46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Плюсы «+»</a:t>
            </a:r>
          </a:p>
          <a:p>
            <a:endParaRPr lang="ru-RU" altLang="ru-RU" sz="2800">
              <a:solidFill>
                <a:srgbClr val="7E3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800">
              <a:solidFill>
                <a:srgbClr val="7E3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800">
                <a:solidFill>
                  <a:srgbClr val="7E3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Обучаясь по данной технологии, у ребят появляется уверенность в своих силах и знаниях</a:t>
            </a:r>
            <a:r>
              <a:rPr lang="ru-RU" altLang="ru-RU" sz="2800">
                <a:solidFill>
                  <a:srgbClr val="7E3F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.</a:t>
            </a:r>
            <a:endParaRPr lang="ru-RU" altLang="ru-RU" sz="2800">
              <a:solidFill>
                <a:srgbClr val="7E3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3">
            <a:extLst>
              <a:ext uri="{FF2B5EF4-FFF2-40B4-BE49-F238E27FC236}">
                <a16:creationId xmlns:a16="http://schemas.microsoft.com/office/drawing/2014/main" id="{492E73C1-E791-4F64-906E-7A1FEDDE6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66738"/>
            <a:ext cx="56880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7E3F00"/>
                </a:solidFill>
                <a:latin typeface="Calibri" panose="020F0502020204030204" pitchFamily="34" charset="0"/>
              </a:rPr>
              <a:t>Выбор темы обусловлен:</a:t>
            </a:r>
          </a:p>
        </p:txBody>
      </p:sp>
      <p:sp>
        <p:nvSpPr>
          <p:cNvPr id="3075" name="Прямоугольник 5">
            <a:extLst>
              <a:ext uri="{FF2B5EF4-FFF2-40B4-BE49-F238E27FC236}">
                <a16:creationId xmlns:a16="http://schemas.microsoft.com/office/drawing/2014/main" id="{AD0132E7-5529-4D88-91CC-A576DCB57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125" y="4787900"/>
            <a:ext cx="6572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7E3F00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3076" name="Прямоугольник 1">
            <a:extLst>
              <a:ext uri="{FF2B5EF4-FFF2-40B4-BE49-F238E27FC236}">
                <a16:creationId xmlns:a16="http://schemas.microsoft.com/office/drawing/2014/main" id="{A9DF776E-6987-4ABE-A934-AA4C38557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673225"/>
            <a:ext cx="8785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>
                <a:solidFill>
                  <a:srgbClr val="7E3F00"/>
                </a:solidFill>
              </a:rPr>
              <a:t>-низкий уровень интеллектуального развития учащихся;</a:t>
            </a:r>
          </a:p>
        </p:txBody>
      </p:sp>
      <p:sp>
        <p:nvSpPr>
          <p:cNvPr id="3077" name="Прямоугольник 2">
            <a:extLst>
              <a:ext uri="{FF2B5EF4-FFF2-40B4-BE49-F238E27FC236}">
                <a16:creationId xmlns:a16="http://schemas.microsoft.com/office/drawing/2014/main" id="{9128CB53-54FD-4850-8E8E-902ED5A2A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2390775"/>
            <a:ext cx="6985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>
                <a:solidFill>
                  <a:srgbClr val="7E3F00"/>
                </a:solidFill>
              </a:rPr>
              <a:t>-низкий педагогический и психологический уровень образования родителей учащихся;</a:t>
            </a:r>
          </a:p>
        </p:txBody>
      </p:sp>
      <p:sp>
        <p:nvSpPr>
          <p:cNvPr id="3078" name="Прямоугольник 3">
            <a:extLst>
              <a:ext uri="{FF2B5EF4-FFF2-40B4-BE49-F238E27FC236}">
                <a16:creationId xmlns:a16="http://schemas.microsoft.com/office/drawing/2014/main" id="{033BD85F-D835-4F3D-9E67-C51895335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4076700"/>
            <a:ext cx="39131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>
                <a:solidFill>
                  <a:srgbClr val="7E3F00"/>
                </a:solidFill>
              </a:rPr>
              <a:t>-недостаточная материальная база</a:t>
            </a:r>
          </a:p>
        </p:txBody>
      </p:sp>
      <p:pic>
        <p:nvPicPr>
          <p:cNvPr id="3079" name="Рисунок 2">
            <a:extLst>
              <a:ext uri="{FF2B5EF4-FFF2-40B4-BE49-F238E27FC236}">
                <a16:creationId xmlns:a16="http://schemas.microsoft.com/office/drawing/2014/main" id="{2AA423F4-E441-4728-B266-15287D6F3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5500" y="3221038"/>
            <a:ext cx="4329113" cy="330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C386A76F-626D-4407-83F2-78AA9CCC0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3818" y="642918"/>
            <a:ext cx="50363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solidFill>
                  <a:srgbClr val="7E3F00"/>
                </a:solidFill>
                <a:effectLst>
                  <a:glow rad="101600">
                    <a:srgbClr val="FFFFCC">
                      <a:alpha val="60000"/>
                    </a:srgbClr>
                  </a:glow>
                </a:effectLst>
                <a:latin typeface="+mn-lt"/>
                <a:cs typeface="+mn-cs"/>
              </a:rPr>
              <a:t>Чего вы ждете от обучения в начальной школе?</a:t>
            </a:r>
          </a:p>
        </p:txBody>
      </p:sp>
      <p:graphicFrame>
        <p:nvGraphicFramePr>
          <p:cNvPr id="21507" name="Диаграмма 4">
            <a:extLst>
              <a:ext uri="{FF2B5EF4-FFF2-40B4-BE49-F238E27FC236}">
                <a16:creationId xmlns:a16="http://schemas.microsoft.com/office/drawing/2014/main" id="{C5AEE4F3-8222-44BC-957D-3D7DB5A402DB}"/>
              </a:ext>
            </a:extLst>
          </p:cNvPr>
          <p:cNvGraphicFramePr>
            <a:graphicFrameLocks/>
          </p:cNvGraphicFramePr>
          <p:nvPr/>
        </p:nvGraphicFramePr>
        <p:xfrm>
          <a:off x="0" y="714375"/>
          <a:ext cx="9144000" cy="614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r:id="rId3" imgW="9144793" imgH="6145301" progId="Excel.Chart.8">
                  <p:embed/>
                </p:oleObj>
              </mc:Choice>
              <mc:Fallback>
                <p:oleObj r:id="rId3" imgW="9144793" imgH="6145301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714375"/>
                        <a:ext cx="9144000" cy="6143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C:\Users\Света\Documents\ЦОР\фон\400\2\12-3.jpg">
            <a:extLst>
              <a:ext uri="{FF2B5EF4-FFF2-40B4-BE49-F238E27FC236}">
                <a16:creationId xmlns:a16="http://schemas.microsoft.com/office/drawing/2014/main" id="{4D3624AD-BE5E-461D-B1D9-03389CFEE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1773238"/>
            <a:ext cx="5799137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1">
            <a:extLst>
              <a:ext uri="{FF2B5EF4-FFF2-40B4-BE49-F238E27FC236}">
                <a16:creationId xmlns:a16="http://schemas.microsoft.com/office/drawing/2014/main" id="{962DF1D5-6178-4A55-B8A6-899076DC3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4859338"/>
            <a:ext cx="8001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7E3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0" name="Прямоугольник 1">
            <a:extLst>
              <a:ext uri="{FF2B5EF4-FFF2-40B4-BE49-F238E27FC236}">
                <a16:creationId xmlns:a16="http://schemas.microsoft.com/office/drawing/2014/main" id="{F2CBC711-B0C5-47AE-98CE-1B103769B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773238"/>
            <a:ext cx="298608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ru-RU" altLang="ru-RU" sz="2800" b="1">
              <a:solidFill>
                <a:srgbClr val="7E3F00"/>
              </a:solidFill>
            </a:endParaRPr>
          </a:p>
          <a:p>
            <a:pPr algn="ctr"/>
            <a:r>
              <a:rPr lang="ru-RU" altLang="ru-RU" sz="2800">
                <a:solidFill>
                  <a:srgbClr val="7E3F00"/>
                </a:solidFill>
              </a:rPr>
              <a:t>которая решит</a:t>
            </a:r>
          </a:p>
          <a:p>
            <a:pPr algn="ctr"/>
            <a:endParaRPr lang="ru-RU" altLang="ru-RU" sz="2800">
              <a:solidFill>
                <a:srgbClr val="7E3F00"/>
              </a:solidFill>
            </a:endParaRPr>
          </a:p>
          <a:p>
            <a:pPr algn="ctr"/>
            <a:r>
              <a:rPr lang="ru-RU" altLang="ru-RU" sz="2800">
                <a:solidFill>
                  <a:srgbClr val="7E3F00"/>
                </a:solidFill>
              </a:rPr>
              <a:t>познавательные</a:t>
            </a:r>
          </a:p>
          <a:p>
            <a:pPr algn="ctr"/>
            <a:endParaRPr lang="ru-RU" altLang="ru-RU" sz="2800">
              <a:solidFill>
                <a:srgbClr val="7E3F00"/>
              </a:solidFill>
            </a:endParaRPr>
          </a:p>
          <a:p>
            <a:pPr algn="ctr"/>
            <a:r>
              <a:rPr lang="ru-RU" altLang="ru-RU" sz="2800">
                <a:solidFill>
                  <a:srgbClr val="7E3F00"/>
                </a:solidFill>
              </a:rPr>
              <a:t> задачи</a:t>
            </a:r>
          </a:p>
        </p:txBody>
      </p:sp>
      <p:pic>
        <p:nvPicPr>
          <p:cNvPr id="4101" name="Рисунок 2">
            <a:extLst>
              <a:ext uri="{FF2B5EF4-FFF2-40B4-BE49-F238E27FC236}">
                <a16:creationId xmlns:a16="http://schemas.microsoft.com/office/drawing/2014/main" id="{1E3C3F02-D16F-494D-831C-9C4250B35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1773238"/>
            <a:ext cx="5545138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Прямоугольник 1">
            <a:extLst>
              <a:ext uri="{FF2B5EF4-FFF2-40B4-BE49-F238E27FC236}">
                <a16:creationId xmlns:a16="http://schemas.microsoft.com/office/drawing/2014/main" id="{51F4735B-5507-4C0A-A055-8A4FAB167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9738" y="796925"/>
            <a:ext cx="261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600" b="1">
                <a:solidFill>
                  <a:srgbClr val="7E3F00"/>
                </a:solidFill>
              </a:rPr>
              <a:t>Проблема,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A6D75DC-946E-48F7-AAFA-B4D4E868235E}"/>
              </a:ext>
            </a:extLst>
          </p:cNvPr>
          <p:cNvSpPr/>
          <p:nvPr/>
        </p:nvSpPr>
        <p:spPr>
          <a:xfrm>
            <a:off x="643195" y="620688"/>
            <a:ext cx="7929618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7E3F00"/>
                </a:solidFill>
              </a:rPr>
              <a:t>Цель применения технологии проблемного обучения:</a:t>
            </a:r>
            <a:endParaRPr lang="ru-RU" sz="3200" b="1" cap="all" dirty="0">
              <a:solidFill>
                <a:srgbClr val="7E3F00"/>
              </a:solidFill>
              <a:effectLst>
                <a:glow rad="101600">
                  <a:srgbClr val="FFFFCC"/>
                </a:glow>
              </a:effectLst>
              <a:latin typeface="+mn-lt"/>
              <a:cs typeface="+mn-cs"/>
            </a:endParaRP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D65C767C-846C-49E5-B274-60B28E66A5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7950" y="2420938"/>
            <a:ext cx="44164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>
                <a:solidFill>
                  <a:srgbClr val="7E3F00"/>
                </a:solidFill>
                <a:latin typeface="Calibri" panose="020F0502020204030204" pitchFamily="34" charset="0"/>
              </a:rPr>
              <a:t>научить учащихся идти путем самостоятельных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>
                <a:solidFill>
                  <a:srgbClr val="7E3F00"/>
                </a:solidFill>
                <a:latin typeface="Calibri" panose="020F0502020204030204" pitchFamily="34" charset="0"/>
              </a:rPr>
              <a:t>находок и открытий</a:t>
            </a:r>
          </a:p>
        </p:txBody>
      </p:sp>
      <p:sp>
        <p:nvSpPr>
          <p:cNvPr id="5124" name="Прямоугольник 1">
            <a:extLst>
              <a:ext uri="{FF2B5EF4-FFF2-40B4-BE49-F238E27FC236}">
                <a16:creationId xmlns:a16="http://schemas.microsoft.com/office/drawing/2014/main" id="{ACAED236-6468-4F29-BA65-F7E3DD2801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3141663"/>
            <a:ext cx="3024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solidFill>
                  <a:srgbClr val="7E3F00"/>
                </a:solidFill>
              </a:rPr>
              <a:t> </a:t>
            </a:r>
          </a:p>
        </p:txBody>
      </p:sp>
      <p:sp>
        <p:nvSpPr>
          <p:cNvPr id="5125" name="AutoShape 9" descr="https://fs.znanio.ru/8f1197/b6/d8/11f52441714330461f4f9701595d463b8c.jpg">
            <a:extLst>
              <a:ext uri="{FF2B5EF4-FFF2-40B4-BE49-F238E27FC236}">
                <a16:creationId xmlns:a16="http://schemas.microsoft.com/office/drawing/2014/main" id="{190225CE-80BD-4CD1-9F93-C5EE453CA60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5126" name="AutoShape 11" descr="https://fs.znanio.ru/8f1197/b6/d8/11f52441714330461f4f9701595d463b8c.jpg">
            <a:extLst>
              <a:ext uri="{FF2B5EF4-FFF2-40B4-BE49-F238E27FC236}">
                <a16:creationId xmlns:a16="http://schemas.microsoft.com/office/drawing/2014/main" id="{72B6A3A5-C37C-4DCB-88AF-D570182F73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5127" name="Рисунок 5">
            <a:extLst>
              <a:ext uri="{FF2B5EF4-FFF2-40B4-BE49-F238E27FC236}">
                <a16:creationId xmlns:a16="http://schemas.microsoft.com/office/drawing/2014/main" id="{6F108646-0286-42C4-8149-BF64A0E29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8475" y="1844675"/>
            <a:ext cx="4727575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>
            <a:extLst>
              <a:ext uri="{FF2B5EF4-FFF2-40B4-BE49-F238E27FC236}">
                <a16:creationId xmlns:a16="http://schemas.microsoft.com/office/drawing/2014/main" id="{B9AF238B-4F54-454F-A997-7C6769DE0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620713"/>
            <a:ext cx="30289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7E3F00"/>
                </a:solidFill>
              </a:rPr>
              <a:t> </a:t>
            </a:r>
            <a:r>
              <a:rPr lang="ru-RU" altLang="ru-RU" sz="3600" b="1">
                <a:solidFill>
                  <a:srgbClr val="7E3F00"/>
                </a:solidFill>
              </a:rPr>
              <a:t>Задачи:</a:t>
            </a:r>
            <a:br>
              <a:rPr lang="ru-RU" altLang="ru-RU" sz="3600" b="1">
                <a:solidFill>
                  <a:srgbClr val="7E3F00"/>
                </a:solidFill>
              </a:rPr>
            </a:br>
            <a:endParaRPr lang="ru-RU" altLang="ru-RU" sz="3600" b="1">
              <a:solidFill>
                <a:srgbClr val="7E3F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C701ACB-06EF-4CD1-860B-A1E77A5DD13D}"/>
              </a:ext>
            </a:extLst>
          </p:cNvPr>
          <p:cNvSpPr/>
          <p:nvPr/>
        </p:nvSpPr>
        <p:spPr>
          <a:xfrm>
            <a:off x="1357290" y="928670"/>
            <a:ext cx="277640" cy="584775"/>
          </a:xfrm>
          <a:prstGeom prst="rect">
            <a:avLst/>
          </a:prstGeom>
          <a:gradFill flip="none" rotWithShape="1">
            <a:gsLst>
              <a:gs pos="0">
                <a:srgbClr val="FFCC66">
                  <a:alpha val="28000"/>
                </a:srgbClr>
              </a:gs>
              <a:gs pos="50000">
                <a:srgbClr val="FFE161">
                  <a:tint val="44500"/>
                  <a:satMod val="160000"/>
                  <a:alpha val="15000"/>
                </a:srgbClr>
              </a:gs>
              <a:gs pos="100000">
                <a:srgbClr val="FFDE9B">
                  <a:alpha val="50000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7E3F00"/>
                </a:solidFill>
                <a:latin typeface="+mn-lt"/>
                <a:cs typeface="+mn-cs"/>
              </a:rPr>
              <a:t> </a:t>
            </a:r>
            <a:endParaRPr lang="ru-RU" sz="2000" b="1" dirty="0">
              <a:solidFill>
                <a:srgbClr val="7E3F00"/>
              </a:solidFill>
              <a:latin typeface="+mn-lt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C34998F-7DEF-4273-8A5E-244CEDE9A965}"/>
              </a:ext>
            </a:extLst>
          </p:cNvPr>
          <p:cNvSpPr/>
          <p:nvPr/>
        </p:nvSpPr>
        <p:spPr>
          <a:xfrm>
            <a:off x="147622" y="1599037"/>
            <a:ext cx="3189304" cy="1938992"/>
          </a:xfrm>
          <a:prstGeom prst="rect">
            <a:avLst/>
          </a:prstGeom>
          <a:gradFill flip="none" rotWithShape="1">
            <a:gsLst>
              <a:gs pos="0">
                <a:srgbClr val="FFCC66">
                  <a:alpha val="28000"/>
                </a:srgbClr>
              </a:gs>
              <a:gs pos="50000">
                <a:srgbClr val="FFE161">
                  <a:tint val="44500"/>
                  <a:satMod val="160000"/>
                  <a:alpha val="15000"/>
                </a:srgbClr>
              </a:gs>
              <a:gs pos="100000">
                <a:srgbClr val="FFDE9B">
                  <a:alpha val="50000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E3F00"/>
                </a:solidFill>
              </a:rPr>
              <a:t>Создать условия для приобретения учащимися средств познания и исследования </a:t>
            </a:r>
            <a:endParaRPr lang="ru-RU" sz="2400" b="1" dirty="0">
              <a:solidFill>
                <a:srgbClr val="7E3F00"/>
              </a:solidFill>
              <a:latin typeface="+mn-lt"/>
              <a:cs typeface="+mn-cs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9BDD721-FEB9-4211-80C6-5C12FC7F5DF7}"/>
              </a:ext>
            </a:extLst>
          </p:cNvPr>
          <p:cNvSpPr/>
          <p:nvPr/>
        </p:nvSpPr>
        <p:spPr>
          <a:xfrm>
            <a:off x="6026041" y="1628800"/>
            <a:ext cx="2982992" cy="2308324"/>
          </a:xfrm>
          <a:prstGeom prst="rect">
            <a:avLst/>
          </a:prstGeom>
          <a:gradFill flip="none" rotWithShape="1">
            <a:gsLst>
              <a:gs pos="0">
                <a:srgbClr val="FFCC66">
                  <a:alpha val="28000"/>
                </a:srgbClr>
              </a:gs>
              <a:gs pos="50000">
                <a:srgbClr val="FFE161">
                  <a:tint val="44500"/>
                  <a:satMod val="160000"/>
                  <a:alpha val="15000"/>
                </a:srgbClr>
              </a:gs>
              <a:gs pos="100000">
                <a:srgbClr val="FFDE9B">
                  <a:alpha val="50000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E3F00"/>
                </a:solidFill>
              </a:rPr>
              <a:t>Повысить познавательную активность в процессе овладения знаниями</a:t>
            </a:r>
            <a:endParaRPr lang="ru-RU" sz="2400" b="1" dirty="0">
              <a:solidFill>
                <a:srgbClr val="7E3F00"/>
              </a:solidFill>
              <a:latin typeface="+mn-lt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23C3C39-92C7-4116-894F-BBC9099AD5F7}"/>
              </a:ext>
            </a:extLst>
          </p:cNvPr>
          <p:cNvSpPr/>
          <p:nvPr/>
        </p:nvSpPr>
        <p:spPr>
          <a:xfrm>
            <a:off x="6165468" y="928670"/>
            <a:ext cx="184731" cy="584775"/>
          </a:xfrm>
          <a:prstGeom prst="rect">
            <a:avLst/>
          </a:prstGeom>
          <a:gradFill flip="none" rotWithShape="1">
            <a:gsLst>
              <a:gs pos="0">
                <a:srgbClr val="FFCC66">
                  <a:alpha val="28000"/>
                </a:srgbClr>
              </a:gs>
              <a:gs pos="50000">
                <a:srgbClr val="FFE161">
                  <a:tint val="44500"/>
                  <a:satMod val="160000"/>
                  <a:alpha val="15000"/>
                </a:srgbClr>
              </a:gs>
              <a:gs pos="100000">
                <a:srgbClr val="FFDE9B">
                  <a:alpha val="50000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7E3F00"/>
              </a:solidFill>
              <a:latin typeface="+mn-lt"/>
              <a:cs typeface="+mn-cs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0710614-F237-44DF-AD7F-B4D68FCADCA7}"/>
              </a:ext>
            </a:extLst>
          </p:cNvPr>
          <p:cNvSpPr/>
          <p:nvPr/>
        </p:nvSpPr>
        <p:spPr>
          <a:xfrm>
            <a:off x="2361906" y="4293096"/>
            <a:ext cx="4622574" cy="1938992"/>
          </a:xfrm>
          <a:prstGeom prst="rect">
            <a:avLst/>
          </a:prstGeom>
          <a:gradFill flip="none" rotWithShape="1">
            <a:gsLst>
              <a:gs pos="0">
                <a:srgbClr val="FFCC66">
                  <a:alpha val="28000"/>
                </a:srgbClr>
              </a:gs>
              <a:gs pos="50000">
                <a:srgbClr val="FFE161">
                  <a:tint val="44500"/>
                  <a:satMod val="160000"/>
                  <a:alpha val="15000"/>
                </a:srgbClr>
              </a:gs>
              <a:gs pos="100000">
                <a:srgbClr val="FFDE9B">
                  <a:alpha val="50000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E3F00"/>
                </a:solidFill>
              </a:rPr>
              <a:t>Применять дифференцированный и интегрированный подход в учебном и воспитательном процессе</a:t>
            </a:r>
            <a:endParaRPr lang="ru-RU" sz="2400" b="1" dirty="0">
              <a:solidFill>
                <a:srgbClr val="7E3F00"/>
              </a:solidFill>
              <a:latin typeface="+mn-lt"/>
              <a:cs typeface="+mn-cs"/>
            </a:endParaRP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C615AB24-76D1-4E28-A86B-75CEFF289C88}"/>
              </a:ext>
            </a:extLst>
          </p:cNvPr>
          <p:cNvCxnSpPr/>
          <p:nvPr/>
        </p:nvCxnSpPr>
        <p:spPr>
          <a:xfrm>
            <a:off x="4673600" y="1670050"/>
            <a:ext cx="23813" cy="2030413"/>
          </a:xfrm>
          <a:prstGeom prst="straightConnector1">
            <a:avLst/>
          </a:prstGeom>
          <a:ln w="38100">
            <a:solidFill>
              <a:srgbClr val="7E3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D89443BF-01D8-488C-B881-622F059F4761}"/>
              </a:ext>
            </a:extLst>
          </p:cNvPr>
          <p:cNvCxnSpPr/>
          <p:nvPr/>
        </p:nvCxnSpPr>
        <p:spPr>
          <a:xfrm flipH="1">
            <a:off x="3336925" y="1670050"/>
            <a:ext cx="849313" cy="493713"/>
          </a:xfrm>
          <a:prstGeom prst="straightConnector1">
            <a:avLst/>
          </a:prstGeom>
          <a:ln w="38100">
            <a:solidFill>
              <a:srgbClr val="7E3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6E62EE48-5A6F-42E6-9533-65FFB99DC1D1}"/>
              </a:ext>
            </a:extLst>
          </p:cNvPr>
          <p:cNvCxnSpPr/>
          <p:nvPr/>
        </p:nvCxnSpPr>
        <p:spPr>
          <a:xfrm>
            <a:off x="5292725" y="1670050"/>
            <a:ext cx="708025" cy="1112838"/>
          </a:xfrm>
          <a:prstGeom prst="straightConnector1">
            <a:avLst/>
          </a:prstGeom>
          <a:ln w="38100">
            <a:solidFill>
              <a:srgbClr val="7E3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 descr="C:\Users\Света\Documents\ЦОР\фон\400\2\12-3.jpg">
            <a:extLst>
              <a:ext uri="{FF2B5EF4-FFF2-40B4-BE49-F238E27FC236}">
                <a16:creationId xmlns:a16="http://schemas.microsoft.com/office/drawing/2014/main" id="{A84DA392-0E1D-46D7-B685-B958CD815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59875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E04CF1-E249-4148-8DFC-549F6DA246D6}"/>
              </a:ext>
            </a:extLst>
          </p:cNvPr>
          <p:cNvSpPr/>
          <p:nvPr/>
        </p:nvSpPr>
        <p:spPr>
          <a:xfrm>
            <a:off x="1921888" y="2779184"/>
            <a:ext cx="4824726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7E3F00"/>
                </a:solidFill>
              </a:rPr>
              <a:t>Дидактические правила</a:t>
            </a:r>
            <a:r>
              <a:rPr lang="ru-RU" sz="2800" b="1" dirty="0">
                <a:solidFill>
                  <a:srgbClr val="7E3F00"/>
                </a:solidFill>
              </a:rPr>
              <a:t>:</a:t>
            </a:r>
            <a:endParaRPr lang="ru-RU" sz="2800" b="1" cap="all" dirty="0">
              <a:solidFill>
                <a:srgbClr val="7E3F00"/>
              </a:solidFill>
              <a:effectLst>
                <a:glow rad="101600">
                  <a:srgbClr val="FFDE9B">
                    <a:alpha val="60000"/>
                  </a:srgbClr>
                </a:glow>
              </a:effectLst>
              <a:latin typeface="+mn-lt"/>
              <a:cs typeface="+mn-cs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192A45F-8E7D-4298-95B7-227251FA9110}"/>
              </a:ext>
            </a:extLst>
          </p:cNvPr>
          <p:cNvSpPr/>
          <p:nvPr/>
        </p:nvSpPr>
        <p:spPr>
          <a:xfrm>
            <a:off x="1829861" y="896564"/>
            <a:ext cx="5455702" cy="954107"/>
          </a:xfrm>
          <a:prstGeom prst="rect">
            <a:avLst/>
          </a:prstGeom>
          <a:gradFill flip="none" rotWithShape="1">
            <a:gsLst>
              <a:gs pos="0">
                <a:srgbClr val="FFCC66">
                  <a:alpha val="28000"/>
                </a:srgbClr>
              </a:gs>
              <a:gs pos="50000">
                <a:srgbClr val="FFE161">
                  <a:tint val="44500"/>
                  <a:satMod val="160000"/>
                  <a:alpha val="15000"/>
                </a:srgbClr>
              </a:gs>
              <a:gs pos="100000">
                <a:srgbClr val="FFDE9B">
                  <a:alpha val="50000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7E3F00"/>
                </a:solidFill>
              </a:rPr>
              <a:t>посильное познавательное затруднение</a:t>
            </a:r>
            <a:endParaRPr lang="ru-RU" sz="2800" dirty="0">
              <a:solidFill>
                <a:srgbClr val="7E3F00"/>
              </a:solidFill>
              <a:latin typeface="+mn-lt"/>
              <a:cs typeface="+mn-cs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219F820-73CF-4C31-95CB-BEB7EFA369BF}"/>
              </a:ext>
            </a:extLst>
          </p:cNvPr>
          <p:cNvSpPr/>
          <p:nvPr/>
        </p:nvSpPr>
        <p:spPr>
          <a:xfrm>
            <a:off x="5755563" y="4077072"/>
            <a:ext cx="3060000" cy="1938992"/>
          </a:xfrm>
          <a:prstGeom prst="rect">
            <a:avLst/>
          </a:prstGeom>
          <a:gradFill flip="none" rotWithShape="1">
            <a:gsLst>
              <a:gs pos="0">
                <a:srgbClr val="FFCC66">
                  <a:alpha val="28000"/>
                </a:srgbClr>
              </a:gs>
              <a:gs pos="50000">
                <a:srgbClr val="FFE161">
                  <a:tint val="44500"/>
                  <a:satMod val="160000"/>
                  <a:alpha val="15000"/>
                </a:srgbClr>
              </a:gs>
              <a:gs pos="100000">
                <a:srgbClr val="FFDE9B">
                  <a:alpha val="50000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7E3F00"/>
                </a:solidFill>
                <a:latin typeface="+mn-lt"/>
                <a:cs typeface="+mn-cs"/>
              </a:rPr>
              <a:t> </a:t>
            </a:r>
            <a:r>
              <a:rPr lang="ru-RU" sz="2800" dirty="0">
                <a:solidFill>
                  <a:srgbClr val="7E3F00"/>
                </a:solidFill>
              </a:rPr>
              <a:t>усвоение  новых знаний, умений, навыков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7E3F00"/>
              </a:solidFill>
              <a:latin typeface="+mn-lt"/>
              <a:cs typeface="+mn-cs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0CD030A-766A-47DD-B8C8-A09A41058178}"/>
              </a:ext>
            </a:extLst>
          </p:cNvPr>
          <p:cNvSpPr/>
          <p:nvPr/>
        </p:nvSpPr>
        <p:spPr>
          <a:xfrm>
            <a:off x="323528" y="4077073"/>
            <a:ext cx="2880320" cy="954107"/>
          </a:xfrm>
          <a:prstGeom prst="rect">
            <a:avLst/>
          </a:prstGeom>
          <a:gradFill flip="none" rotWithShape="1">
            <a:gsLst>
              <a:gs pos="0">
                <a:srgbClr val="FFCC66">
                  <a:alpha val="28000"/>
                </a:srgbClr>
              </a:gs>
              <a:gs pos="50000">
                <a:srgbClr val="FFE161">
                  <a:tint val="44500"/>
                  <a:satMod val="160000"/>
                  <a:alpha val="15000"/>
                </a:srgbClr>
              </a:gs>
              <a:gs pos="100000">
                <a:srgbClr val="FFDE9B">
                  <a:alpha val="50000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7E3F00"/>
                </a:solidFill>
              </a:rPr>
              <a:t>интерес обучающихся</a:t>
            </a:r>
            <a:endParaRPr lang="ru-RU" sz="2800" dirty="0">
              <a:solidFill>
                <a:srgbClr val="7E3F00"/>
              </a:solidFill>
              <a:latin typeface="+mn-lt"/>
              <a:cs typeface="+mn-cs"/>
            </a:endParaRP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51D734B1-4FE2-4837-B984-7846E5EA4410}"/>
              </a:ext>
            </a:extLst>
          </p:cNvPr>
          <p:cNvCxnSpPr/>
          <p:nvPr/>
        </p:nvCxnSpPr>
        <p:spPr>
          <a:xfrm flipH="1" flipV="1">
            <a:off x="4557713" y="1985963"/>
            <a:ext cx="14287" cy="722312"/>
          </a:xfrm>
          <a:prstGeom prst="straightConnector1">
            <a:avLst/>
          </a:prstGeom>
          <a:ln w="38100">
            <a:solidFill>
              <a:srgbClr val="7E3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CB136C14-15A6-43FC-8501-E48B7CA83B14}"/>
              </a:ext>
            </a:extLst>
          </p:cNvPr>
          <p:cNvCxnSpPr/>
          <p:nvPr/>
        </p:nvCxnSpPr>
        <p:spPr>
          <a:xfrm rot="16200000" flipH="1">
            <a:off x="4846638" y="3325812"/>
            <a:ext cx="617538" cy="569913"/>
          </a:xfrm>
          <a:prstGeom prst="straightConnector1">
            <a:avLst/>
          </a:prstGeom>
          <a:ln w="38100">
            <a:solidFill>
              <a:srgbClr val="7E3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0E4CFFD2-001B-4CED-9DA5-7E4E9A5B06ED}"/>
              </a:ext>
            </a:extLst>
          </p:cNvPr>
          <p:cNvCxnSpPr/>
          <p:nvPr/>
        </p:nvCxnSpPr>
        <p:spPr>
          <a:xfrm rot="5400000">
            <a:off x="3540125" y="3325813"/>
            <a:ext cx="617538" cy="569912"/>
          </a:xfrm>
          <a:prstGeom prst="straightConnector1">
            <a:avLst/>
          </a:prstGeom>
          <a:ln w="38100">
            <a:solidFill>
              <a:srgbClr val="7E3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F981F79-926C-4F7B-8F24-03E64457397C}"/>
              </a:ext>
            </a:extLst>
          </p:cNvPr>
          <p:cNvSpPr/>
          <p:nvPr/>
        </p:nvSpPr>
        <p:spPr>
          <a:xfrm>
            <a:off x="1000100" y="494394"/>
            <a:ext cx="7748364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7E3F00"/>
                </a:solidFill>
              </a:rPr>
              <a:t>Приемы создания проблемных ситуаций</a:t>
            </a:r>
            <a:endParaRPr lang="ru-RU" sz="2800" b="1" cap="all" dirty="0">
              <a:solidFill>
                <a:srgbClr val="7E3F00"/>
              </a:solidFill>
              <a:effectLst>
                <a:glow rad="101600">
                  <a:srgbClr val="FFFFCC"/>
                </a:glow>
              </a:effectLst>
              <a:latin typeface="+mn-lt"/>
              <a:cs typeface="+mn-cs"/>
            </a:endParaRPr>
          </a:p>
        </p:txBody>
      </p:sp>
      <p:sp>
        <p:nvSpPr>
          <p:cNvPr id="8195" name="Rectangle 1">
            <a:extLst>
              <a:ext uri="{FF2B5EF4-FFF2-40B4-BE49-F238E27FC236}">
                <a16:creationId xmlns:a16="http://schemas.microsoft.com/office/drawing/2014/main" id="{67FF6DCA-AC84-4724-A92F-644D3E3E8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0" y="1700213"/>
            <a:ext cx="9036050" cy="4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7E3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800">
                <a:solidFill>
                  <a:srgbClr val="7E3F00"/>
                </a:solidFill>
                <a:latin typeface="Calibri" panose="020F0502020204030204" pitchFamily="34" charset="0"/>
              </a:rPr>
              <a:t>Подвести школьников к противоречию и предложить им самим найти способ его разрешения;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7E3F00"/>
                </a:solidFill>
                <a:latin typeface="Calibri" panose="020F0502020204030204" pitchFamily="34" charset="0"/>
              </a:rPr>
              <a:t>Изложить различные точки зрения на один и тот же вопрос;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7E3F00"/>
                </a:solidFill>
                <a:latin typeface="Calibri" panose="020F0502020204030204" pitchFamily="34" charset="0"/>
              </a:rPr>
              <a:t>Предложить классу рассмотреть явление с различных позиций;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7E3F00"/>
                </a:solidFill>
                <a:latin typeface="Calibri" panose="020F0502020204030204" pitchFamily="34" charset="0"/>
              </a:rPr>
              <a:t>Побудить учащихся делать сравнения, обобщения, выводы из ситуации, сопоставлять факты.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2800" b="1">
              <a:solidFill>
                <a:srgbClr val="7E3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Света\Documents\ЦОР\фон\400\2\12-3.jpg">
            <a:extLst>
              <a:ext uri="{FF2B5EF4-FFF2-40B4-BE49-F238E27FC236}">
                <a16:creationId xmlns:a16="http://schemas.microsoft.com/office/drawing/2014/main" id="{48E1097C-3F29-4420-BA37-557ECBB1E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8" y="1587500"/>
            <a:ext cx="5868987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1">
            <a:extLst>
              <a:ext uri="{FF2B5EF4-FFF2-40B4-BE49-F238E27FC236}">
                <a16:creationId xmlns:a16="http://schemas.microsoft.com/office/drawing/2014/main" id="{677D285A-FDCF-422E-9F35-913DDD226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6513" y="3711575"/>
            <a:ext cx="742950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7E3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sz="3200" b="1">
              <a:solidFill>
                <a:srgbClr val="7E3F00"/>
              </a:solidFill>
              <a:latin typeface="Calibri" panose="020F0502020204030204" pitchFamily="34" charset="0"/>
            </a:endParaRPr>
          </a:p>
        </p:txBody>
      </p:sp>
      <p:sp>
        <p:nvSpPr>
          <p:cNvPr id="9220" name="Прямоугольник 2">
            <a:extLst>
              <a:ext uri="{FF2B5EF4-FFF2-40B4-BE49-F238E27FC236}">
                <a16:creationId xmlns:a16="http://schemas.microsoft.com/office/drawing/2014/main" id="{3D431F62-DC71-47ED-B3F7-181B6AD44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8" y="1700213"/>
            <a:ext cx="5121275" cy="38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 b="1">
                <a:solidFill>
                  <a:srgbClr val="7E3F00"/>
                </a:solidFill>
              </a:rPr>
              <a:t>-</a:t>
            </a:r>
            <a:r>
              <a:rPr lang="ru-RU" altLang="ru-RU" sz="2400">
                <a:solidFill>
                  <a:srgbClr val="7E3F00"/>
                </a:solidFill>
              </a:rPr>
              <a:t>Ставить конкретные вопросы на обобщение, обоснование, конкретизацию, логику, рассуждения.</a:t>
            </a:r>
          </a:p>
          <a:p>
            <a:endParaRPr lang="ru-RU" altLang="ru-RU" sz="2400">
              <a:solidFill>
                <a:srgbClr val="7E3F00"/>
              </a:solidFill>
            </a:endParaRPr>
          </a:p>
          <a:p>
            <a:r>
              <a:rPr lang="ru-RU" altLang="ru-RU" sz="2400">
                <a:solidFill>
                  <a:srgbClr val="7E3F00"/>
                </a:solidFill>
              </a:rPr>
              <a:t> -Определить проблемные теоретические и </a:t>
            </a:r>
          </a:p>
          <a:p>
            <a:r>
              <a:rPr lang="ru-RU" altLang="ru-RU" sz="2400">
                <a:solidFill>
                  <a:srgbClr val="7E3F00"/>
                </a:solidFill>
              </a:rPr>
              <a:t>практические задания; </a:t>
            </a:r>
          </a:p>
          <a:p>
            <a:endParaRPr lang="ru-RU" altLang="ru-RU" sz="2400">
              <a:solidFill>
                <a:srgbClr val="7E3F00"/>
              </a:solidFill>
            </a:endParaRPr>
          </a:p>
          <a:p>
            <a:r>
              <a:rPr lang="ru-RU" altLang="ru-RU" sz="2400">
                <a:solidFill>
                  <a:srgbClr val="7E3F00"/>
                </a:solidFill>
              </a:rPr>
              <a:t>-Ставить проблемные задачи.</a:t>
            </a:r>
          </a:p>
        </p:txBody>
      </p:sp>
      <p:pic>
        <p:nvPicPr>
          <p:cNvPr id="9221" name="Рисунок 4">
            <a:extLst>
              <a:ext uri="{FF2B5EF4-FFF2-40B4-BE49-F238E27FC236}">
                <a16:creationId xmlns:a16="http://schemas.microsoft.com/office/drawing/2014/main" id="{3D4DD32F-2D48-437D-BF31-417B9A3BD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700213"/>
            <a:ext cx="4184650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D5B4DFF-6091-4896-917D-4F160712C619}"/>
              </a:ext>
            </a:extLst>
          </p:cNvPr>
          <p:cNvSpPr/>
          <p:nvPr/>
        </p:nvSpPr>
        <p:spPr>
          <a:xfrm>
            <a:off x="607191" y="500042"/>
            <a:ext cx="7929618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7E3F00"/>
                </a:solidFill>
                <a:effectLst>
                  <a:glow rad="101600">
                    <a:srgbClr val="FFFFCC"/>
                  </a:glow>
                </a:effectLst>
                <a:latin typeface="+mn-lt"/>
                <a:cs typeface="+mn-cs"/>
              </a:rPr>
              <a:t> </a:t>
            </a:r>
            <a:r>
              <a:rPr lang="ru-RU" sz="2800" b="1" i="1" dirty="0">
                <a:solidFill>
                  <a:srgbClr val="7E3F00"/>
                </a:solidFill>
              </a:rPr>
              <a:t>4 выхода из проблемной ситуации :</a:t>
            </a:r>
            <a:br>
              <a:rPr lang="ru-RU" sz="2800" b="1" dirty="0">
                <a:solidFill>
                  <a:srgbClr val="7E3F00"/>
                </a:solidFill>
              </a:rPr>
            </a:br>
            <a:endParaRPr lang="ru-RU" sz="2800" b="1" cap="all" dirty="0">
              <a:solidFill>
                <a:srgbClr val="7E3F00"/>
              </a:solidFill>
              <a:effectLst>
                <a:glow rad="101600">
                  <a:srgbClr val="FFFFCC"/>
                </a:glow>
              </a:effectLst>
              <a:latin typeface="+mn-lt"/>
              <a:cs typeface="+mn-cs"/>
            </a:endParaRP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688CEDA3-B6DA-4446-B176-0922F50B0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425" y="1201738"/>
            <a:ext cx="8142288" cy="4957762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4429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>
              <a:buFont typeface="Arial" panose="020B0604020202020204" pitchFamily="34" charset="0"/>
              <a:buNone/>
              <a:defRPr/>
            </a:pPr>
            <a:r>
              <a:rPr lang="ru-RU" altLang="ru-RU" sz="2500" b="1" dirty="0">
                <a:solidFill>
                  <a:srgbClr val="7E3F00"/>
                </a:solidFill>
                <a:cs typeface="Times New Roman" panose="02020603050405020304" pitchFamily="18" charset="0"/>
              </a:rPr>
              <a:t>   -</a:t>
            </a:r>
            <a:r>
              <a:rPr lang="ru-RU" sz="2800" dirty="0">
                <a:solidFill>
                  <a:srgbClr val="7E3F00"/>
                </a:solidFill>
              </a:rPr>
              <a:t>Учитель сам ставит и решает проблему;</a:t>
            </a:r>
          </a:p>
          <a:p>
            <a:pPr indent="0">
              <a:buFont typeface="Arial" panose="020B0604020202020204" pitchFamily="34" charset="0"/>
              <a:buNone/>
              <a:defRPr/>
            </a:pPr>
            <a:r>
              <a:rPr lang="ru-RU" sz="2800" dirty="0">
                <a:solidFill>
                  <a:srgbClr val="7E3F00"/>
                </a:solidFill>
              </a:rPr>
              <a:t>-Учитель сам ставит и решает проблему, привлекая обучающихся к формулировке </a:t>
            </a:r>
            <a:r>
              <a:rPr lang="ru-RU" sz="2800" dirty="0" err="1">
                <a:solidFill>
                  <a:srgbClr val="7E3F00"/>
                </a:solidFill>
              </a:rPr>
              <a:t>проблемы,гипотезы</a:t>
            </a:r>
            <a:r>
              <a:rPr lang="ru-RU" sz="2800" dirty="0">
                <a:solidFill>
                  <a:srgbClr val="7E3F00"/>
                </a:solidFill>
              </a:rPr>
              <a:t> и проверке решения;</a:t>
            </a:r>
          </a:p>
          <a:p>
            <a:pPr indent="0">
              <a:buFont typeface="Arial" panose="020B0604020202020204" pitchFamily="34" charset="0"/>
              <a:buNone/>
              <a:defRPr/>
            </a:pPr>
            <a:r>
              <a:rPr lang="ru-RU" sz="2800" dirty="0">
                <a:solidFill>
                  <a:srgbClr val="7E3F00"/>
                </a:solidFill>
              </a:rPr>
              <a:t>-Обучающиеся самостоятельно ставят и решают проблему, но с участием и (частичной или полной) помощью учителя;</a:t>
            </a:r>
          </a:p>
          <a:p>
            <a:pPr indent="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sz="2800" dirty="0">
                <a:solidFill>
                  <a:srgbClr val="7E3F00"/>
                </a:solidFill>
              </a:rPr>
              <a:t>-Обучающиеся самостоятельно ставят проблему и решают ее без помощи учителя (но, как правило, под его руководством).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500" b="1" dirty="0">
              <a:solidFill>
                <a:srgbClr val="7E3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895</Words>
  <Application>Microsoft Office PowerPoint</Application>
  <PresentationFormat>Экран (4:3)</PresentationFormat>
  <Paragraphs>204</Paragraphs>
  <Slides>20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Times New Roman</vt:lpstr>
      <vt:lpstr>Wingdings</vt:lpstr>
      <vt:lpstr>Helvetica</vt:lpstr>
      <vt:lpstr>Тема Office</vt:lpstr>
      <vt:lpstr>Диаграмма Microsoft Office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Наблюдение за работой учащихся на уроке русского языка     Цель: провести наблюдение и выяснить, насколько дети активны и заинтересованы на уроках русского языка </vt:lpstr>
      <vt:lpstr>Результаты наблюдения уроков с использованием проблемных ситуаций </vt:lpstr>
      <vt:lpstr>Сравнительный анализ уровня активности на уроках традиционного характера и уроках, с использованием проблемной ситуации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Маруся</cp:lastModifiedBy>
  <cp:revision>90</cp:revision>
  <cp:lastPrinted>2021-01-13T12:53:58Z</cp:lastPrinted>
  <dcterms:created xsi:type="dcterms:W3CDTF">2011-03-28T05:21:34Z</dcterms:created>
  <dcterms:modified xsi:type="dcterms:W3CDTF">2021-01-22T10:18:01Z</dcterms:modified>
</cp:coreProperties>
</file>