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45"/>
  </p:notesMasterIdLst>
  <p:sldIdLst>
    <p:sldId id="272" r:id="rId3"/>
    <p:sldId id="273" r:id="rId4"/>
    <p:sldId id="261" r:id="rId5"/>
    <p:sldId id="317" r:id="rId6"/>
    <p:sldId id="319" r:id="rId7"/>
    <p:sldId id="281" r:id="rId8"/>
    <p:sldId id="287" r:id="rId9"/>
    <p:sldId id="263" r:id="rId10"/>
    <p:sldId id="282" r:id="rId11"/>
    <p:sldId id="264" r:id="rId12"/>
    <p:sldId id="275" r:id="rId13"/>
    <p:sldId id="288" r:id="rId14"/>
    <p:sldId id="277" r:id="rId15"/>
    <p:sldId id="266" r:id="rId16"/>
    <p:sldId id="296" r:id="rId17"/>
    <p:sldId id="294" r:id="rId18"/>
    <p:sldId id="297" r:id="rId19"/>
    <p:sldId id="299" r:id="rId20"/>
    <p:sldId id="298" r:id="rId21"/>
    <p:sldId id="300" r:id="rId22"/>
    <p:sldId id="301" r:id="rId23"/>
    <p:sldId id="302" r:id="rId24"/>
    <p:sldId id="303" r:id="rId25"/>
    <p:sldId id="306" r:id="rId26"/>
    <p:sldId id="269" r:id="rId27"/>
    <p:sldId id="271" r:id="rId28"/>
    <p:sldId id="267" r:id="rId29"/>
    <p:sldId id="276" r:id="rId30"/>
    <p:sldId id="292" r:id="rId31"/>
    <p:sldId id="293" r:id="rId32"/>
    <p:sldId id="308" r:id="rId33"/>
    <p:sldId id="310" r:id="rId34"/>
    <p:sldId id="284" r:id="rId35"/>
    <p:sldId id="313" r:id="rId36"/>
    <p:sldId id="311" r:id="rId37"/>
    <p:sldId id="316" r:id="rId38"/>
    <p:sldId id="312" r:id="rId39"/>
    <p:sldId id="314" r:id="rId40"/>
    <p:sldId id="315" r:id="rId41"/>
    <p:sldId id="320" r:id="rId42"/>
    <p:sldId id="307" r:id="rId43"/>
    <p:sldId id="274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43B3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5" autoAdjust="0"/>
    <p:restoredTop sz="94660" autoAdjust="0"/>
  </p:normalViewPr>
  <p:slideViewPr>
    <p:cSldViewPr>
      <p:cViewPr varScale="1">
        <p:scale>
          <a:sx n="84" d="100"/>
          <a:sy n="84" d="100"/>
        </p:scale>
        <p:origin x="9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15995-B74C-4064-909D-A5ADF0118B4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0859E-21AC-4A91-BDBD-78D8A7696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08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D9C0A-C708-4893-96CF-EBBB7452DA94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5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908FA-1E8E-4DC3-9FAB-C58C2CE27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0AD8F-4CB0-4E91-B8CF-85C9548FC1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857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D95EC-59C6-4EEE-9D76-0619D5A0AD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83E4C-C8B8-4699-9BC2-9F4B750CDA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18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84092-D9C2-4D47-B4E6-FDE851D8FC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70FB-3843-43F9-8EC1-403483C115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83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0D71514-4226-4BC8-9C3A-063F5FA28F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287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0A638-F47C-4418-9E8D-81402540D3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4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7DB6D-1205-4A37-BD38-FCE5C35D7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949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68D70-4F48-4EE1-8FEE-9E8F1D33A0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0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CF6AD-A20E-4B6A-AF4D-3DAD6FDDF1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04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04BEA-6719-40CC-8221-E1F2484552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214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0B307-4D76-431D-B275-311ED3C2DF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17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F5516-55A9-4C34-9971-0A708B11C1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432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ECAE5-D779-4B7B-B615-802DD2ECD7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08A89-FDB5-4672-B669-E3914C3583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75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34503-7AEE-440A-BD33-D35F417007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67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179D4-20B3-48B6-BCFA-37180AC029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632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2FD2F-397C-439D-A44C-5AE1A259FC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8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98C-01D4-49A3-BB6A-0BA27D8167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375A-1AF7-4CD2-94E7-83E0645C8A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55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8E543-EB97-48B2-84B9-7037246122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11CC4-8FF1-42FE-B041-30215722BD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25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054A1-CE02-47C4-8269-BD38570D5C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4E279-CAF7-4FF0-8596-0439E17320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87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834DE-1A8E-4326-A7AA-B3390F89F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84C9-7075-473C-A37D-A096994FE7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144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21896-2E16-4E11-B7D6-10824B91EC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C26B9-E6B5-4BA0-A9D5-0FF6A8D599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31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8B005-B6E1-49CC-B517-CAD1225481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C7982-A0DC-4706-9B93-1FAB6FFFCD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67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74476-9ADB-4279-B347-D1D49B1F14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D8457-B1A2-410F-A621-6C6D9579C8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210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6B3A1A-812C-4D5C-B446-A0F8E841A1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3117CD-47BA-496B-9DD3-024565BFD2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6CD691-81B5-4C1C-98BF-836E1092D06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70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ointofviewministories.webs.com/ms.p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dou55.edu.yar.ru/images/kartinka_deti_igrayut1_w592_h354.pn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jpeg"/><Relationship Id="rId7" Type="http://schemas.openxmlformats.org/officeDocument/2006/relationships/image" Target="../media/image5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45.jpeg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899592" y="3212976"/>
            <a:ext cx="7776864" cy="3024336"/>
          </a:xfrm>
        </p:spPr>
        <p:txBody>
          <a:bodyPr/>
          <a:lstStyle/>
          <a:p>
            <a:pPr eaLnBrk="1" hangingPunct="1"/>
            <a:br>
              <a:rPr lang="ru-RU" sz="4000" dirty="0"/>
            </a:br>
            <a: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  <a:t>Активизация </a:t>
            </a:r>
            <a:b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  <a:t>познавательной деятельности младшего школьника </a:t>
            </a:r>
            <a:b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  <a:t>с помощью АМО</a:t>
            </a:r>
            <a:r>
              <a:rPr lang="ru-RU" sz="4000" b="1" dirty="0">
                <a:solidFill>
                  <a:srgbClr val="6600CC"/>
                </a:solidFill>
                <a:latin typeface="Comic Sans MS" pitchFamily="66" charset="0"/>
              </a:rPr>
              <a:t>- </a:t>
            </a:r>
            <a:br>
              <a:rPr lang="ru-RU" sz="4000" b="1" dirty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sz="3600" b="1" dirty="0">
                <a:solidFill>
                  <a:srgbClr val="6600CC"/>
                </a:solidFill>
                <a:latin typeface="Comic Sans MS" pitchFamily="66" charset="0"/>
              </a:rPr>
              <a:t>активных методов обучения.</a:t>
            </a:r>
            <a:br>
              <a:rPr lang="ru-RU" sz="4000" b="1" i="1" dirty="0">
                <a:solidFill>
                  <a:srgbClr val="6600CC"/>
                </a:solidFill>
                <a:latin typeface="Arial" charset="0"/>
              </a:rPr>
            </a:br>
            <a:endParaRPr lang="ru-RU" sz="4000" b="1" i="1" dirty="0">
              <a:latin typeface="Arial" charset="0"/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0338" y="-603250"/>
            <a:ext cx="7400925" cy="1785938"/>
          </a:xfrm>
        </p:spPr>
        <p:txBody>
          <a:bodyPr/>
          <a:lstStyle/>
          <a:p>
            <a:pPr algn="r" eaLnBrk="1" hangingPunct="1"/>
            <a:endParaRPr lang="ru-RU" sz="4800" b="1">
              <a:solidFill>
                <a:srgbClr val="FFCC66"/>
              </a:solidFill>
            </a:endParaRPr>
          </a:p>
          <a:p>
            <a:pPr algn="r" eaLnBrk="1" hangingPunct="1"/>
            <a:endParaRPr lang="ru-RU" sz="4800">
              <a:solidFill>
                <a:srgbClr val="FFCC66"/>
              </a:solidFill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762375" y="5276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i="1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63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0608"/>
            <a:ext cx="8784976" cy="120248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АМ презентации учебного материала</a:t>
            </a:r>
            <a:br>
              <a:rPr lang="ru-RU" sz="3600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</a:b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82783"/>
            <a:ext cx="4896544" cy="4515414"/>
          </a:xfrm>
        </p:spPr>
        <p:txBody>
          <a:bodyPr>
            <a:normAutofit fontScale="2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7200" b="1" dirty="0">
                <a:solidFill>
                  <a:srgbClr val="00206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В процессе урока учителю регулярно приходится сообщать новый материал обучающимся. Такие </a:t>
            </a:r>
            <a:r>
              <a:rPr lang="ru-RU" sz="72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методы</a:t>
            </a:r>
            <a:r>
              <a:rPr lang="ru-RU" sz="7200" b="1" dirty="0">
                <a:solidFill>
                  <a:srgbClr val="00206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, как </a:t>
            </a:r>
          </a:p>
          <a:p>
            <a:pPr>
              <a:spcAft>
                <a:spcPts val="0"/>
              </a:spcAft>
            </a:pPr>
            <a:r>
              <a:rPr lang="ru-RU" sz="8000" b="1" dirty="0">
                <a:solidFill>
                  <a:srgbClr val="7030A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«Кластер»</a:t>
            </a:r>
          </a:p>
          <a:p>
            <a:pPr>
              <a:spcAft>
                <a:spcPts val="0"/>
              </a:spcAft>
            </a:pPr>
            <a:r>
              <a:rPr lang="ru-RU" sz="8000" b="1" dirty="0">
                <a:solidFill>
                  <a:srgbClr val="7030A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«Мозговой штурм» 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Пинг-понг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«Имя – Значение»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Лови ошибку</a:t>
            </a:r>
          </a:p>
          <a:p>
            <a:r>
              <a:rPr lang="ru-RU" sz="8000" b="1" dirty="0" err="1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Инсер</a:t>
            </a:r>
            <a:endParaRPr lang="ru-RU" sz="80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Послушай-обсуди-договорись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Хорошо -плохо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Стратегия «ИДЕАЛ»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Своя опора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Целое—часть. Часть—целое </a:t>
            </a:r>
          </a:p>
          <a:p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Прием ЗУХ (</a:t>
            </a:r>
            <a:r>
              <a:rPr lang="ru-RU" sz="8000" b="1" dirty="0" err="1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знаю,узнал</a:t>
            </a:r>
            <a:r>
              <a:rPr lang="ru-RU" sz="80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, хочу узнать) </a:t>
            </a:r>
          </a:p>
          <a:p>
            <a:endParaRPr lang="ru-RU" sz="80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7200" b="1" dirty="0">
              <a:effectLst/>
              <a:latin typeface="Comic Sans MS" pitchFamily="66" charset="0"/>
              <a:ea typeface="Times New Roman"/>
              <a:cs typeface="Times New Roman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7200" b="1" dirty="0"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 </a:t>
            </a:r>
            <a:endParaRPr lang="ru-RU" sz="7200" b="1" dirty="0">
              <a:latin typeface="Comic Sans MS" pitchFamily="66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Смарт испанская школа мальчик, перевозящих стопку книг Фото со стока - 697117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2371" y="2780928"/>
            <a:ext cx="1571637" cy="17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1944427"/>
            <a:ext cx="4248472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позволят сориентировать обучающихся в   теме нового материала, структурирование материала, представить им основные направления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движения для дальнейшей самостоятельной работы с новым материалом, оживление внимания учащихся.</a:t>
            </a:r>
          </a:p>
          <a:p>
            <a:pPr lvl="0" algn="ctr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58960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 bwMode="auto">
          <a:xfrm>
            <a:off x="2000232" y="214290"/>
            <a:ext cx="507209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метод «КЛАСТЕР»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357562"/>
            <a:ext cx="2071702" cy="100013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АКТИВНЫЕ МЕТОДЫ  ОБУЧЕНИЯ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21835" y="4643446"/>
            <a:ext cx="1857388" cy="642942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ЭТАПЫ ПРИМЕНЕНИЯ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39516" y="3609289"/>
            <a:ext cx="1285884" cy="571504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ВИДЫ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29256" y="2285992"/>
            <a:ext cx="128588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b="1" i="1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5572140"/>
            <a:ext cx="164307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b="1" i="1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236296" y="3068960"/>
            <a:ext cx="1143008" cy="42862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76256" y="3933056"/>
            <a:ext cx="200026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12210" y="4713279"/>
            <a:ext cx="1357322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357422" y="1285860"/>
            <a:ext cx="1928826" cy="50006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1285860"/>
            <a:ext cx="1785950" cy="50006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71538" y="4857760"/>
            <a:ext cx="2152664" cy="78581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857364"/>
            <a:ext cx="2000264" cy="78581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4286256"/>
            <a:ext cx="1928826" cy="40005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2786058"/>
            <a:ext cx="2214578" cy="357190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3571876"/>
            <a:ext cx="1357322" cy="42862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i="1" dirty="0">
              <a:solidFill>
                <a:prstClr val="white"/>
              </a:solidFill>
            </a:endParaRPr>
          </a:p>
        </p:txBody>
      </p:sp>
      <p:cxnSp>
        <p:nvCxnSpPr>
          <p:cNvPr id="34" name="Прямая соединительная линия 33"/>
          <p:cNvCxnSpPr>
            <a:stCxn id="8" idx="0"/>
          </p:cNvCxnSpPr>
          <p:nvPr/>
        </p:nvCxnSpPr>
        <p:spPr>
          <a:xfrm rot="5400000" flipH="1" flipV="1">
            <a:off x="4464843" y="1535893"/>
            <a:ext cx="428628" cy="9286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8" idx="0"/>
          </p:cNvCxnSpPr>
          <p:nvPr/>
        </p:nvCxnSpPr>
        <p:spPr>
          <a:xfrm>
            <a:off x="3143240" y="1785926"/>
            <a:ext cx="1071570" cy="4286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12" idx="1"/>
          </p:cNvCxnSpPr>
          <p:nvPr/>
        </p:nvCxnSpPr>
        <p:spPr>
          <a:xfrm flipV="1">
            <a:off x="6286512" y="3230543"/>
            <a:ext cx="877776" cy="34133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V="1">
            <a:off x="5893603" y="3178967"/>
            <a:ext cx="714380" cy="7143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9" idx="0"/>
            <a:endCxn id="6" idx="2"/>
          </p:cNvCxnSpPr>
          <p:nvPr/>
        </p:nvCxnSpPr>
        <p:spPr>
          <a:xfrm flipV="1">
            <a:off x="4250529" y="4357694"/>
            <a:ext cx="0" cy="2857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86116" y="2214554"/>
            <a:ext cx="1857388" cy="642942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ФОРМА ПРОВЕДЕНИЯ</a:t>
            </a:r>
          </a:p>
        </p:txBody>
      </p:sp>
      <p:cxnSp>
        <p:nvCxnSpPr>
          <p:cNvPr id="45" name="Прямая соединительная линия 44"/>
          <p:cNvCxnSpPr>
            <a:endCxn id="8" idx="2"/>
          </p:cNvCxnSpPr>
          <p:nvPr/>
        </p:nvCxnSpPr>
        <p:spPr>
          <a:xfrm rot="5400000" flipH="1" flipV="1">
            <a:off x="4000496" y="3071810"/>
            <a:ext cx="42862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V="1">
            <a:off x="5943572" y="4433692"/>
            <a:ext cx="438318" cy="1311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10" idx="3"/>
            <a:endCxn id="23" idx="1"/>
          </p:cNvCxnSpPr>
          <p:nvPr/>
        </p:nvCxnSpPr>
        <p:spPr>
          <a:xfrm>
            <a:off x="6725400" y="3895041"/>
            <a:ext cx="150856" cy="32376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643042" y="3786190"/>
            <a:ext cx="21431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3000364" y="3714752"/>
            <a:ext cx="21431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 flipH="1" flipV="1">
            <a:off x="4107653" y="5393545"/>
            <a:ext cx="21431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5286380" y="3857628"/>
            <a:ext cx="14287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1285854" y="4000505"/>
            <a:ext cx="928691" cy="21431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6200000" flipV="1">
            <a:off x="1821637" y="4250537"/>
            <a:ext cx="928694" cy="14287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12" idx="0"/>
            <a:endCxn id="31" idx="2"/>
          </p:cNvCxnSpPr>
          <p:nvPr/>
        </p:nvCxnSpPr>
        <p:spPr>
          <a:xfrm rot="16200000" flipV="1">
            <a:off x="1732340" y="2732479"/>
            <a:ext cx="285752" cy="110728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2178827" y="2964653"/>
            <a:ext cx="714380" cy="7143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857356" y="3429000"/>
            <a:ext cx="1143008" cy="571504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ЦЕЛИ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2428861" y="1357299"/>
            <a:ext cx="17145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</a:rPr>
              <a:t>ИНДИВИДУАЛЬНАЯ</a:t>
            </a:r>
            <a:r>
              <a:rPr lang="ru-RU" sz="1400" b="1" dirty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4572000" y="1357298"/>
            <a:ext cx="164307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ГРУППОВАЯ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5429256" y="2285992"/>
            <a:ext cx="1285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prstClr val="white"/>
                </a:solidFill>
              </a:rPr>
              <a:t>ИНФО-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prstClr val="white"/>
                </a:solidFill>
              </a:rPr>
              <a:t>УГАДАЙ-КА»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7164288" y="3068960"/>
            <a:ext cx="119642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«КЛАСТЕР»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20272" y="3933056"/>
            <a:ext cx="17859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  <a:latin typeface="Arial" charset="0"/>
              </a:rPr>
              <a:t>«</a:t>
            </a:r>
            <a:r>
              <a:rPr lang="ru-RU" sz="1500" b="1" i="1" dirty="0">
                <a:solidFill>
                  <a:prstClr val="white"/>
                </a:solidFill>
              </a:rPr>
              <a:t>ПОЗДОРОВАЙСЯ</a:t>
            </a:r>
            <a:r>
              <a:rPr lang="ru-RU" sz="1500" b="1" i="1" dirty="0">
                <a:solidFill>
                  <a:prstClr val="white"/>
                </a:solidFill>
                <a:latin typeface="Arial" charset="0"/>
              </a:rPr>
              <a:t> </a:t>
            </a:r>
            <a:r>
              <a:rPr lang="ru-RU" sz="1500" b="1" i="1" dirty="0">
                <a:solidFill>
                  <a:prstClr val="white"/>
                </a:solidFill>
              </a:rPr>
              <a:t>ГЛАЗАМИ</a:t>
            </a:r>
            <a:r>
              <a:rPr lang="ru-RU" sz="1500" b="1" i="1" dirty="0">
                <a:solidFill>
                  <a:prstClr val="white"/>
                </a:solidFill>
                <a:latin typeface="Arial" charset="0"/>
              </a:rPr>
              <a:t>»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143504" y="4673850"/>
            <a:ext cx="15260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«ФРУКТОВЫЙ САД»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00430" y="5572140"/>
            <a:ext cx="1500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НА ВСЕХ ЭТАПАХ УРОКА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71538" y="4857760"/>
            <a:ext cx="20717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УЧЕБНО-ИНФОРМАЦИОННЫЕ УМЕНИЯ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4282" y="4286256"/>
            <a:ext cx="18573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КОММУНИКАЦИЯ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5720" y="3571876"/>
            <a:ext cx="12858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МОТИВАЦИЯ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4282" y="2786058"/>
            <a:ext cx="21431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САМОСТОЯТЕЛЬНОСТЬ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71538" y="1857364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prstClr val="white"/>
                </a:solidFill>
              </a:rPr>
              <a:t>УЧЕБНО-ОРГАНИЗАЦИОННЫЕ УМЕНИЯ </a:t>
            </a: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4896" y="4810557"/>
            <a:ext cx="2829523" cy="197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3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8" grpId="0" animBg="1"/>
      <p:bldP spid="12" grpId="0" animBg="1"/>
      <p:bldP spid="109" grpId="0"/>
      <p:bldP spid="110" grpId="0"/>
      <p:bldP spid="111" grpId="0"/>
      <p:bldP spid="112" grpId="0"/>
      <p:bldP spid="42" grpId="0"/>
      <p:bldP spid="43" grpId="0"/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6370" y="171150"/>
            <a:ext cx="5482952" cy="66556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Метод ЗУХ</a:t>
            </a:r>
          </a:p>
        </p:txBody>
      </p:sp>
      <p:graphicFrame>
        <p:nvGraphicFramePr>
          <p:cNvPr id="5" name="Group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513536"/>
              </p:ext>
            </p:extLst>
          </p:nvPr>
        </p:nvGraphicFramePr>
        <p:xfrm>
          <a:off x="179512" y="1956879"/>
          <a:ext cx="8712968" cy="424529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omic Sans MS" pitchFamily="66" charset="0"/>
                        </a:rPr>
                        <a:t>ЗНАЮ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omic Sans MS" pitchFamily="66" charset="0"/>
                        </a:rPr>
                        <a:t>УЗНАЛ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omic Sans MS" pitchFamily="66" charset="0"/>
                        </a:rPr>
                        <a:t>ХОЧУ УЗНАТЬ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8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2714620"/>
            <a:ext cx="280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  Я знаю, что медведица была изображена на гербе города Ярославля.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  Гербы помещали на монеты.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  Двуглавый орёл был изображён на русских монетах.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3808" y="2643183"/>
            <a:ext cx="360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   </a:t>
            </a: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Я узнал (а), что гербы помещали на городские ворота. Гербы были не только у государств, но и у городов. Почему на гербе города Ярославля изображена медведица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2" y="2714620"/>
            <a:ext cx="25003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D2D8A">
                    <a:lumMod val="50000"/>
                  </a:srgbClr>
                </a:solidFill>
                <a:latin typeface="Arial" charset="0"/>
              </a:rPr>
              <a:t>   </a:t>
            </a: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Что такое аверс?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Мудрый – это фамилия?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  Гербы каких городов изображены на стр.79 ?</a:t>
            </a:r>
            <a:endParaRPr lang="ru-RU" sz="2000" dirty="0">
              <a:solidFill>
                <a:srgbClr val="2D2D8A">
                  <a:lumMod val="50000"/>
                </a:srgb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4880835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2D2D8A">
                    <a:lumMod val="50000"/>
                  </a:srgbClr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Аверс – лицевая сторона монеты.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2D2D8A">
                    <a:lumMod val="50000"/>
                  </a:srgbClr>
                </a:solidFill>
                <a:latin typeface="Comic Sans MS" pitchFamily="66" charset="0"/>
              </a:rPr>
              <a:t>  «Мудрый» - это прозвище.</a:t>
            </a:r>
            <a:endParaRPr lang="ru-RU" sz="2000" dirty="0">
              <a:solidFill>
                <a:srgbClr val="2D2D8A">
                  <a:lumMod val="50000"/>
                </a:srgb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9846" y="6202178"/>
            <a:ext cx="7432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статьи учебника истории по теме «Гербы» с.79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Е.В.Саплина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А.И.Саплин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Введение в историю. 3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М.:Дрофа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2005.</a:t>
            </a:r>
          </a:p>
        </p:txBody>
      </p:sp>
    </p:spTree>
    <p:extLst>
      <p:ext uri="{BB962C8B-B14F-4D97-AF65-F5344CB8AC3E}">
        <p14:creationId xmlns:p14="http://schemas.microsoft.com/office/powerpoint/2010/main" val="10450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8794" y="214290"/>
            <a:ext cx="5000660" cy="584775"/>
          </a:xfrm>
          <a:prstGeom prst="rect">
            <a:avLst/>
          </a:prstGeom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метод «СИНКВЕЙН»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928802"/>
            <a:ext cx="2857520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>
                <a:solidFill>
                  <a:srgbClr val="8064A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1000108"/>
            <a:ext cx="3643338" cy="642942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АМО - технология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1928802"/>
            <a:ext cx="3500462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4357694"/>
            <a:ext cx="8715436" cy="785818"/>
          </a:xfrm>
          <a:prstGeom prst="roundRect">
            <a:avLst/>
          </a:prstGeom>
          <a:solidFill>
            <a:srgbClr val="FFCCFF">
              <a:alpha val="76863"/>
            </a:srgbClr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 на различных этапах урока.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5572140"/>
            <a:ext cx="3643338" cy="785818"/>
          </a:xfrm>
          <a:prstGeom prst="roundRect">
            <a:avLst/>
          </a:prstGeom>
          <a:solidFill>
            <a:srgbClr val="FFFF99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071810"/>
            <a:ext cx="2500330" cy="714380"/>
          </a:xfrm>
          <a:prstGeom prst="roundRect">
            <a:avLst/>
          </a:prstGeom>
          <a:solidFill>
            <a:srgbClr val="66FF33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28926" y="3071810"/>
            <a:ext cx="3286148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АКТИВИЗИРУЕТ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57950" y="3071810"/>
            <a:ext cx="2286016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</a:t>
            </a:r>
          </a:p>
        </p:txBody>
      </p:sp>
    </p:spTree>
    <p:extLst>
      <p:ext uri="{BB962C8B-B14F-4D97-AF65-F5344CB8AC3E}">
        <p14:creationId xmlns:p14="http://schemas.microsoft.com/office/powerpoint/2010/main" val="522459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608"/>
            <a:ext cx="8208912" cy="1202485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АМ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контроль знаний, обратная связь</a:t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6805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200" b="1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На данном этапе выявляются </a:t>
            </a:r>
            <a:r>
              <a:rPr lang="ru-RU" sz="2200" b="1" u="sng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границы применимости нового знания </a:t>
            </a: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и выполняются задания, в которых новый способ действий предусматривается как промежуточный шаг.</a:t>
            </a:r>
          </a:p>
          <a:p>
            <a:pPr>
              <a:buNone/>
            </a:pP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Организуя этот этап, учитель подбирает задания, в которых </a:t>
            </a:r>
            <a:r>
              <a:rPr lang="ru-RU" sz="2200" b="1" u="sng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тренируется использование изученного ранее материала.</a:t>
            </a:r>
          </a:p>
          <a:p>
            <a:pPr>
              <a:buNone/>
            </a:pPr>
            <a:endParaRPr lang="ru-RU" sz="2200" b="1" u="sng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Метод интеллект-карт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Жокей и лошадь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Цепочка признаков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Диаграмма Венна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Рюкзак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8965" y="4149080"/>
            <a:ext cx="3259499" cy="23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66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Корзина</a:t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027453"/>
            <a:ext cx="2736304" cy="2121302"/>
          </a:xfrm>
          <a:prstGeom prst="rect">
            <a:avLst/>
          </a:prstGeom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6915" y="2204864"/>
            <a:ext cx="2432050" cy="2663825"/>
          </a:xfrm>
          <a:prstGeom prst="rect">
            <a:avLst/>
          </a:prstGeom>
          <a:noFill/>
          <a:ln w="3175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16255" y="2250467"/>
            <a:ext cx="1672253" cy="830997"/>
          </a:xfrm>
          <a:prstGeom prst="rect">
            <a:avLst/>
          </a:prstGeom>
          <a:noFill/>
          <a:ln w="57150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solidFill>
                  <a:srgbClr val="002060"/>
                </a:solidFill>
                <a:latin typeface="Comic Sans MS" pitchFamily="66" charset="0"/>
              </a:rPr>
              <a:t>идей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79512" y="4037692"/>
            <a:ext cx="2677336" cy="830997"/>
          </a:xfrm>
          <a:prstGeom prst="rect">
            <a:avLst/>
          </a:prstGeom>
          <a:noFill/>
          <a:ln w="57150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solidFill>
                  <a:srgbClr val="002060"/>
                </a:solidFill>
                <a:latin typeface="Comic Sans MS" pitchFamily="66" charset="0"/>
              </a:rPr>
              <a:t>понятий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989334" y="5445224"/>
            <a:ext cx="5022529" cy="830997"/>
          </a:xfrm>
          <a:prstGeom prst="rect">
            <a:avLst/>
          </a:prstGeom>
          <a:noFill/>
          <a:ln w="57150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solidFill>
                  <a:srgbClr val="002060"/>
                </a:solidFill>
                <a:latin typeface="Comic Sans MS" pitchFamily="66" charset="0"/>
              </a:rPr>
              <a:t>предположений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5931748" y="2632253"/>
            <a:ext cx="2791149" cy="830997"/>
          </a:xfrm>
          <a:prstGeom prst="rect">
            <a:avLst/>
          </a:prstGeom>
          <a:noFill/>
          <a:ln w="57150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solidFill>
                  <a:srgbClr val="002060"/>
                </a:solidFill>
                <a:latin typeface="Comic Sans MS" pitchFamily="66" charset="0"/>
              </a:rPr>
              <a:t>решений</a:t>
            </a: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>
            <a:off x="2611005" y="2528540"/>
            <a:ext cx="818704" cy="294284"/>
          </a:xfrm>
          <a:prstGeom prst="line">
            <a:avLst/>
          </a:prstGeom>
          <a:noFill/>
          <a:ln w="76200" cmpd="dbl">
            <a:solidFill>
              <a:srgbClr val="3333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V="1">
            <a:off x="1835695" y="3135819"/>
            <a:ext cx="1594013" cy="801914"/>
          </a:xfrm>
          <a:prstGeom prst="line">
            <a:avLst/>
          </a:prstGeom>
          <a:noFill/>
          <a:ln w="76200" cmpd="dbl">
            <a:solidFill>
              <a:srgbClr val="3333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>
            <a:off x="4499992" y="4868689"/>
            <a:ext cx="1109273" cy="576535"/>
          </a:xfrm>
          <a:prstGeom prst="line">
            <a:avLst/>
          </a:prstGeom>
          <a:noFill/>
          <a:ln w="76200" cmpd="dbl">
            <a:solidFill>
              <a:srgbClr val="3333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H="1">
            <a:off x="5478886" y="3536776"/>
            <a:ext cx="1325361" cy="769272"/>
          </a:xfrm>
          <a:prstGeom prst="line">
            <a:avLst/>
          </a:prstGeom>
          <a:noFill/>
          <a:ln w="76200" cmpd="dbl">
            <a:solidFill>
              <a:srgbClr val="3333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82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2663" y="-171400"/>
            <a:ext cx="65527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Методика проведения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670" y="620688"/>
            <a:ext cx="7232642" cy="725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Задается прямой вопрос о том, что известно ученикам по теме.</a:t>
            </a:r>
            <a:r>
              <a:rPr lang="ru-RU" sz="2400" b="1" dirty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Сначала каждый ученик вспоминает и записывает в тетради все, что знает об этом.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Строго индивидуальная работа, (1-2 минуты).</a:t>
            </a: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 Затем происходит обмен информацией в парах или группах.</a:t>
            </a:r>
            <a:r>
              <a:rPr lang="ru-RU" sz="2400" b="1" dirty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Ученики делятся друг с другом известным знанием (групповая работа 3 минуты). </a:t>
            </a: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В обсуждении ученики выясняют, в чем совпали мнения, из чего возникли разногласия.</a:t>
            </a:r>
            <a:r>
              <a:rPr lang="ru-RU" sz="2400" dirty="0">
                <a:solidFill>
                  <a:srgbClr val="410082"/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Далее каждая группа по кругу называет какое-то одно сведение или факт, при этом, не повторяя ранее сказанного  (составляется список идей).</a:t>
            </a: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Все сведения кратко в виде тезисов записываются учителем в «корзинке» идей даже если они ошибочны.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400" b="1" dirty="0">
              <a:solidFill>
                <a:srgbClr val="410082"/>
              </a:solidFill>
              <a:latin typeface="Comic Sans MS" pitchFamily="66" charset="0"/>
            </a:endParaRPr>
          </a:p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endParaRPr lang="ru-RU" sz="2800" dirty="0">
              <a:solidFill>
                <a:srgbClr val="932968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443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Корзина</a:t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509120"/>
            <a:ext cx="2736304" cy="2121302"/>
          </a:xfrm>
          <a:prstGeom prst="rect">
            <a:avLst/>
          </a:prstGeom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4188" y="5258394"/>
            <a:ext cx="1744709" cy="1384348"/>
          </a:xfrm>
          <a:prstGeom prst="rect">
            <a:avLst/>
          </a:prstGeom>
          <a:noFill/>
          <a:ln w="3175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916832"/>
            <a:ext cx="8568952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В корзину идей можно «сбрасывать» факты, мнения, имена, проблемы, понятия, имеющие отношение к теме урока.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Далее в ходе урока эти разрозненные факты или мнения, проблемы или понятия могут быть связаны в логические цепи. </a:t>
            </a:r>
            <a:r>
              <a:rPr lang="ru-RU" sz="2400" b="1" dirty="0">
                <a:solidFill>
                  <a:srgbClr val="410082"/>
                </a:solidFill>
                <a:latin typeface="Comic Sans MS" pitchFamily="66" charset="0"/>
              </a:rPr>
              <a:t>Все ошибки исправляются далее, по мере освоения новой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199659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49" y="4446995"/>
            <a:ext cx="2607664" cy="21213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264486"/>
            <a:ext cx="8232913" cy="220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7688" lvl="0" indent="-411163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Метод «</a:t>
            </a:r>
            <a:r>
              <a:rPr lang="ru-RU" sz="2800" b="1" dirty="0" err="1">
                <a:solidFill>
                  <a:srgbClr val="002060"/>
                </a:solidFill>
                <a:latin typeface="Comic Sans MS" pitchFamily="66" charset="0"/>
              </a:rPr>
              <a:t>Jigsaw</a:t>
            </a: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» -</a:t>
            </a:r>
          </a:p>
          <a:p>
            <a:pPr marL="547688" lvl="0" indent="-411163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в дословном переводе с английского </a:t>
            </a: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«ажурная пила, машинная ножовка» </a:t>
            </a: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разработан профессором</a:t>
            </a:r>
          </a:p>
          <a:p>
            <a:pPr marL="547688" lvl="0" indent="-411163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Э. Аронсоном в 1978 г.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4416" y="4775777"/>
            <a:ext cx="6264697" cy="1771650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432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2663" y="-171400"/>
            <a:ext cx="65527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825" y="2204864"/>
            <a:ext cx="691276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lvl="0" indent="-5334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sz="2800" b="1" u="sng" dirty="0">
                <a:solidFill>
                  <a:srgbClr val="7030A0"/>
                </a:solidFill>
                <a:latin typeface="Comic Sans MS" pitchFamily="66" charset="0"/>
              </a:rPr>
              <a:t>1.Новый материал разделить </a:t>
            </a:r>
          </a:p>
          <a:p>
            <a:pPr marL="533400" lvl="0" indent="-5334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u="sng" dirty="0">
                <a:solidFill>
                  <a:srgbClr val="7030A0"/>
                </a:solidFill>
                <a:latin typeface="Comic Sans MS" pitchFamily="66" charset="0"/>
              </a:rPr>
              <a:t>на равные части.</a:t>
            </a:r>
            <a:endParaRPr lang="ru-RU" sz="2800" u="sng" dirty="0">
              <a:solidFill>
                <a:srgbClr val="7030A0"/>
              </a:solidFill>
              <a:latin typeface="Comic Sans MS" pitchFamily="66" charset="0"/>
            </a:endParaRPr>
          </a:p>
          <a:p>
            <a:pPr marL="533400" lvl="0" indent="-5334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Например: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 тема </a:t>
            </a: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«Биография»</a:t>
            </a:r>
            <a:r>
              <a:rPr lang="ru-RU" sz="2800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может быть разбита на фрагменты: </a:t>
            </a: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ранние годы жизни, </a:t>
            </a: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первые достижения, </a:t>
            </a: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средние и поздние годы жизни, </a:t>
            </a:r>
          </a:p>
          <a:p>
            <a:pPr lv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влияние на историю.</a:t>
            </a:r>
          </a:p>
          <a:p>
            <a:pPr marL="547688" lvl="0" indent="-411163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663" y="188640"/>
            <a:ext cx="6264697" cy="1771650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19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84549" y="116632"/>
            <a:ext cx="6696075" cy="76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Что такое АМО?</a:t>
            </a:r>
            <a:br>
              <a:rPr lang="ru-RU" sz="4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</a:br>
            <a:endParaRPr lang="ru-RU" sz="4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653208"/>
            <a:ext cx="7848872" cy="6223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/>
              </a:rPr>
              <a:t>Активные методы обучения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– это система методов, обеспечивающих активность и разнообразие мыслительной и практической деятельности учащихся в процессе освоения учебного материала. В основу </a:t>
            </a: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/>
              </a:rPr>
              <a:t>АМО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заложены приемы:</a:t>
            </a:r>
          </a:p>
          <a:p>
            <a:pPr marL="342900" indent="-342900" eaLnBrk="0" fontAlgn="base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вовлечения в процесс всех органов чувств,</a:t>
            </a:r>
          </a:p>
          <a:p>
            <a:pPr marL="342900" indent="-342900" eaLnBrk="0" fontAlgn="base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использования знаний и личного опыта </a:t>
            </a:r>
          </a:p>
          <a:p>
            <a:pPr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   обучающихся, т.е. в заинтересованности</a:t>
            </a:r>
          </a:p>
          <a:p>
            <a:pPr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   представления личного опыта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342900" lvl="0" indent="-342900" eaLnBrk="0" fontAlgn="base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игровых действий </a:t>
            </a:r>
          </a:p>
          <a:p>
            <a:pPr marL="342900" lvl="0" indent="-342900" eaLnBrk="0" fontAlgn="base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творческого характера обучения, </a:t>
            </a:r>
          </a:p>
          <a:p>
            <a:pPr marL="342900" lvl="0" indent="-342900" eaLnBrk="0" fontAlgn="base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использования разнообразных способов коммуникаций и рефлексии.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6225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8481570" cy="263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400" b="1" u="sng" dirty="0">
                <a:solidFill>
                  <a:srgbClr val="7030A0"/>
                </a:solidFill>
                <a:latin typeface="Comic Sans MS" pitchFamily="66" charset="0"/>
              </a:rPr>
              <a:t>2. Все учащиеся делятся на группы.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Групп столько, сколько частей материала. </a:t>
            </a: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Каждый участник получает одну из частей материала. </a:t>
            </a:r>
            <a:r>
              <a:rPr lang="ru-RU" sz="2400" b="1" dirty="0">
                <a:solidFill>
                  <a:srgbClr val="932968"/>
                </a:solidFill>
                <a:latin typeface="Comic Sans MS" pitchFamily="66" charset="0"/>
              </a:rPr>
              <a:t>Он становится экспертом по данному вопросу.</a:t>
            </a: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 Каждый член группы самостоятельно находит материал по своей части и изучает 10 минут.</a:t>
            </a:r>
          </a:p>
          <a:p>
            <a:pPr marL="547688" lvl="0" indent="-411163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473699"/>
            <a:ext cx="5328593" cy="1771650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2" descr="Картинка 94 из 13873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0725" y="4005064"/>
            <a:ext cx="3097213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74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5229200"/>
            <a:ext cx="4176464" cy="1232173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913979"/>
            <a:ext cx="89779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u="sng" dirty="0">
                <a:solidFill>
                  <a:srgbClr val="7030A0"/>
                </a:solidFill>
                <a:latin typeface="Comic Sans MS" pitchFamily="66" charset="0"/>
              </a:rPr>
              <a:t>3.Эксперты по одному вопросу собираются в тематические группы  </a:t>
            </a: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для обсуждения того, как этот материал можно преподнести другим (конспект, план ответа, выводы) Работают 15 минут.</a:t>
            </a:r>
          </a:p>
        </p:txBody>
      </p:sp>
      <p:pic>
        <p:nvPicPr>
          <p:cNvPr id="10" name="Picture 12" descr="Картинка 349 из 13873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6706" y="3645024"/>
            <a:ext cx="50768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310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2663" y="-171400"/>
            <a:ext cx="65527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80528" y="1960290"/>
            <a:ext cx="7920880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4.Учащиеся, изучающие один и тот же вопрос, </a:t>
            </a: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но состоящие в разных группах, встречаются и обмениваются информацией как эксперты по </a:t>
            </a:r>
          </a:p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  данному вопросу. </a:t>
            </a:r>
            <a:r>
              <a:rPr lang="ru-RU" sz="2800" b="1" dirty="0">
                <a:solidFill>
                  <a:srgbClr val="932968"/>
                </a:solidFill>
                <a:latin typeface="Comic Sans MS" pitchFamily="66" charset="0"/>
              </a:rPr>
              <a:t>Это называется «встречей экспертов».</a:t>
            </a: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ru-RU" sz="2800" b="1" u="sng" dirty="0">
                <a:solidFill>
                  <a:srgbClr val="7030A0"/>
                </a:solidFill>
                <a:latin typeface="Comic Sans MS" pitchFamily="66" charset="0"/>
              </a:rPr>
              <a:t>5.Все собираются в первоначальные группы</a:t>
            </a:r>
            <a:r>
              <a:rPr lang="ru-RU" sz="2800" b="1" dirty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и в необходимом порядке преподносят друг другу то, что изучили самостоятельно и в экспертной</a:t>
            </a:r>
          </a:p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   группе.</a:t>
            </a:r>
          </a:p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endParaRPr lang="ru-RU" sz="2800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663" y="188640"/>
            <a:ext cx="6264697" cy="1771650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560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684413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618" y="4581129"/>
            <a:ext cx="5170485" cy="1648952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913979"/>
            <a:ext cx="8977937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7688" lvl="0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6. Контрольный опрос </a:t>
            </a: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Учитель проводит опрос, чтобы выяснить как усвоен учебный </a:t>
            </a:r>
          </a:p>
          <a:p>
            <a:pPr marL="136525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материал, задать вопрос любому участнику,</a:t>
            </a:r>
          </a:p>
          <a:p>
            <a:pPr marL="136525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выставить итоговую оценку </a:t>
            </a:r>
          </a:p>
          <a:p>
            <a:pPr marL="136525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sz="2800" b="1" dirty="0">
                <a:solidFill>
                  <a:srgbClr val="000066"/>
                </a:solidFill>
                <a:latin typeface="Comic Sans MS" pitchFamily="66" charset="0"/>
              </a:rPr>
              <a:t>группе. 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2467" y="3429000"/>
            <a:ext cx="3168650" cy="3168650"/>
          </a:xfrm>
          <a:prstGeom prst="rect">
            <a:avLst/>
          </a:prstGeom>
          <a:noFill/>
          <a:ln w="76200" cmpd="tri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565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2663" y="-171400"/>
            <a:ext cx="65527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60290"/>
            <a:ext cx="640871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Групповая форма работы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при изучении нового материала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0066"/>
                </a:solidFill>
                <a:latin typeface="Comic Sans MS" pitchFamily="66" charset="0"/>
              </a:rPr>
              <a:t>ЭТАПЫ РАБОТЫ: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Деление на группы,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Распределение вопросов,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Самостоятельное изучение материала,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Работа в экспертной группе,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Подробное освещение вопросов в своей группе,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Выборочный итоговый контроль учителя,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>
                <a:solidFill>
                  <a:srgbClr val="000066"/>
                </a:solidFill>
                <a:latin typeface="Comic Sans MS" pitchFamily="66" charset="0"/>
              </a:rPr>
              <a:t>Оценка работы группы.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58" y="11327"/>
            <a:ext cx="6264697" cy="1771650"/>
          </a:xfrm>
          <a:prstGeom prst="rect">
            <a:avLst/>
          </a:prstGeom>
          <a:noFill/>
          <a:ln w="76200" cmpd="tri">
            <a:solidFill>
              <a:sysClr val="window" lastClr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1441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5911"/>
            <a:ext cx="4608512" cy="70609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АМ релаксации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0849"/>
            <a:ext cx="8229600" cy="3816424"/>
          </a:xfrm>
        </p:spPr>
        <p:txBody>
          <a:bodyPr/>
          <a:lstStyle/>
          <a:p>
            <a:pPr marL="0" lvl="0" indent="0" algn="just" eaLnBrk="1" hangingPunct="1">
              <a:buNone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Позволяет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повысить уровень энергии в группе, прийти в бодрое настроение, активно подвигаться перед началом работы.</a:t>
            </a: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«Четыре стихии»</a:t>
            </a:r>
            <a:b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</a:t>
            </a:r>
            <a:r>
              <a:rPr lang="ru-RU" sz="2800" b="1" dirty="0" err="1">
                <a:solidFill>
                  <a:srgbClr val="7030A0"/>
                </a:solidFill>
                <a:latin typeface="Comic Sans MS" pitchFamily="66" charset="0"/>
              </a:rPr>
              <a:t>Физминутка</a:t>
            </a: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»</a:t>
            </a:r>
            <a:b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«Роботы», </a:t>
            </a: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«Постройся по росту», </a:t>
            </a: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«Красная Шапочка и </a:t>
            </a: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Серый Волк», «Шест», «Пантомима» </a:t>
            </a:r>
          </a:p>
          <a:p>
            <a:pPr lvl="0" eaLnBrk="1" hangingPunct="1">
              <a:buFont typeface="Arial" pitchFamily="34" charset="0"/>
              <a:buChar char="•"/>
            </a:pPr>
            <a:endParaRPr lang="ru-RU" dirty="0">
              <a:solidFill>
                <a:prstClr val="black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Дети ходят в школу Фото со стока - 1024268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3420994"/>
            <a:ext cx="3189798" cy="251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90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256" y="116632"/>
            <a:ext cx="5706888" cy="4900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br>
              <a:rPr lang="ru-RU" b="1" dirty="0"/>
            </a:br>
            <a:r>
              <a:rPr lang="ru-RU" sz="4900" b="1" dirty="0">
                <a:solidFill>
                  <a:srgbClr val="C00000"/>
                </a:solidFill>
                <a:latin typeface="Comic Sans MS" pitchFamily="66" charset="0"/>
              </a:rPr>
              <a:t>АМ  рефлексия</a:t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</a:rPr>
            </a:b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88857"/>
            <a:ext cx="4680520" cy="41514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На данном этапе фиксируется новое содержание, изученное на уроке, и </a:t>
            </a:r>
            <a:r>
              <a:rPr lang="ru-RU" sz="2400" b="1" u="sng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организуется рефлексия и самооценка учениками собственной учебной деятельности. В завершение соотносятся ее цель и результаты, фиксируется степень их соответствия, и намечаются дальнейшие цели деятельности</a:t>
            </a:r>
            <a:r>
              <a:rPr lang="ru-RU" sz="2000" b="1" u="sng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3520" y="1988840"/>
            <a:ext cx="4320480" cy="427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«Телеграмма»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Цветные  поля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Мысли во времени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Шесть шляп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 err="1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Синквейн</a:t>
            </a:r>
            <a:endParaRPr lang="ru-RU" sz="22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 err="1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Райтинг</a:t>
            </a: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 Хокку Диаманта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До -после.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ЗХУ Сообщи свое Я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Рюкзак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ru-RU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Иллюстрация студенты из эксклюзивных школы для девочек Фото со стока - 1013252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95936" y="3284984"/>
            <a:ext cx="47525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14" y="0"/>
            <a:ext cx="9009182" cy="120248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АМ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формирования умения задавать вопросы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2132856"/>
            <a:ext cx="7272808" cy="4320480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На данном этапе урока формируется умение задавать вопросы</a:t>
            </a:r>
          </a:p>
          <a:p>
            <a:pPr marL="0" indent="0"/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  Хочу спросить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Толстый и тонкий вопрос</a:t>
            </a:r>
          </a:p>
          <a:p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Вопросительные слова</a:t>
            </a:r>
          </a:p>
          <a:p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Вопрос  к тексту</a:t>
            </a:r>
          </a:p>
          <a:p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Ромашка </a:t>
            </a:r>
            <a:r>
              <a:rPr lang="ru-RU" sz="2800" b="1" dirty="0" err="1">
                <a:solidFill>
                  <a:srgbClr val="7030A0"/>
                </a:solidFill>
                <a:latin typeface="Comic Sans MS" pitchFamily="66" charset="0"/>
              </a:rPr>
              <a:t>Блума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  <a:p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43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fontAlgn="auto" hangingPunct="1">
              <a:spcAft>
                <a:spcPts val="0"/>
              </a:spcAft>
              <a:buNone/>
            </a:pPr>
            <a:endParaRPr lang="ru-RU" sz="22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Завершить урок, внеклассное мероприятие можно, применив такие методы:</a:t>
            </a:r>
          </a:p>
          <a:p>
            <a:pPr lvl="0" eaLnBrk="1" fontAlgn="auto" hangingPunct="1"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Мухомор» </a:t>
            </a:r>
          </a:p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«Цветик-</a:t>
            </a:r>
            <a:r>
              <a:rPr lang="ru-RU" sz="2400" b="1" dirty="0" err="1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семицветик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«Мудрый совет»</a:t>
            </a:r>
          </a:p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«Итоговый круг»</a:t>
            </a:r>
          </a:p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«Ромашка»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16632"/>
            <a:ext cx="66720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АМ подведения итогов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933056"/>
            <a:ext cx="3259499" cy="23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24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2301" y="116632"/>
            <a:ext cx="5915000" cy="70609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</a:rPr>
              <a:t>«За» и «Против»</a:t>
            </a:r>
            <a:endParaRPr lang="en-US" b="1" dirty="0">
              <a:solidFill>
                <a:srgbClr val="C00000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gray">
          <a:xfrm>
            <a:off x="511946" y="1989146"/>
            <a:ext cx="2952744" cy="3857652"/>
          </a:xfrm>
          <a:prstGeom prst="rightArrow">
            <a:avLst>
              <a:gd name="adj1" fmla="val 62806"/>
              <a:gd name="adj2" fmla="val 32949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57150" cap="rnd" algn="ctr">
            <a:solidFill>
              <a:srgbClr val="C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black">
          <a:xfrm>
            <a:off x="857224" y="3429000"/>
            <a:ext cx="22621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sz="44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</a:rPr>
              <a:t>«ЗА»</a:t>
            </a:r>
            <a:endParaRPr lang="en-US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3527809" y="1818963"/>
            <a:ext cx="4713287" cy="4857784"/>
          </a:xfrm>
          <a:prstGeom prst="roundRect">
            <a:avLst>
              <a:gd name="adj" fmla="val 3481"/>
            </a:avLst>
          </a:prstGeom>
          <a:solidFill>
            <a:srgbClr val="FFFFFF"/>
          </a:solidFill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557468" y="1850494"/>
            <a:ext cx="4545013" cy="1133475"/>
            <a:chOff x="2304" y="1200"/>
            <a:chExt cx="3102" cy="774"/>
          </a:xfrm>
        </p:grpSpPr>
        <p:sp>
          <p:nvSpPr>
            <p:cNvPr id="59399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0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95654" y="3029487"/>
            <a:ext cx="4545013" cy="1133475"/>
            <a:chOff x="2304" y="2058"/>
            <a:chExt cx="3102" cy="774"/>
          </a:xfrm>
        </p:grpSpPr>
        <p:sp>
          <p:nvSpPr>
            <p:cNvPr id="59402" name="AutoShape 10"/>
            <p:cNvSpPr>
              <a:spLocks noChangeArrowheads="1"/>
            </p:cNvSpPr>
            <p:nvPr/>
          </p:nvSpPr>
          <p:spPr bwMode="lt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3" name="AutoShape 11"/>
            <p:cNvSpPr>
              <a:spLocks noChangeArrowheads="1"/>
            </p:cNvSpPr>
            <p:nvPr/>
          </p:nvSpPr>
          <p:spPr bwMode="lt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520735" y="4209060"/>
            <a:ext cx="4545013" cy="1133475"/>
            <a:chOff x="2304" y="2880"/>
            <a:chExt cx="3102" cy="774"/>
          </a:xfrm>
        </p:grpSpPr>
        <p:sp>
          <p:nvSpPr>
            <p:cNvPr id="59405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6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59407" name="Text Box 15"/>
          <p:cNvSpPr txBox="1">
            <a:spLocks noChangeArrowheads="1"/>
          </p:cNvSpPr>
          <p:nvPr/>
        </p:nvSpPr>
        <p:spPr bwMode="gray">
          <a:xfrm>
            <a:off x="4289666" y="4383680"/>
            <a:ext cx="37226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АМО  Развивают коммуникативные умения и навыки учащихся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gray">
          <a:xfrm>
            <a:off x="4289666" y="3133557"/>
            <a:ext cx="37226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Чувство успешности  ученика делает процесс обучения более продуктивным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gray">
          <a:xfrm>
            <a:off x="4261491" y="2007539"/>
            <a:ext cx="37226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Практически все учащиеся оказываются вовлеченными  в процесс познания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3557166" y="5466677"/>
            <a:ext cx="4545013" cy="1133475"/>
            <a:chOff x="2304" y="1200"/>
            <a:chExt cx="3102" cy="774"/>
          </a:xfrm>
        </p:grpSpPr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4214810" y="5741001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АМО дают возможность менять формы деятельности 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0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72816"/>
            <a:ext cx="8928992" cy="360381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  <a:buFont typeface="Wingdings" pitchFamily="2" charset="2"/>
              <a:buChar char="ü"/>
            </a:pPr>
            <a:r>
              <a:rPr lang="ru-RU" sz="2800" b="1" dirty="0">
                <a:solidFill>
                  <a:srgbClr val="7030A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Эффективность процесса и результатов обучения с использованием АМО определяется тем, что разработка методов основывается на серьезной психологической и методологической базе.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  <a:buFont typeface="Wingdings" pitchFamily="2" charset="2"/>
              <a:buChar char="ü"/>
            </a:pPr>
            <a:r>
              <a:rPr lang="ru-RU" sz="2800" b="1" dirty="0">
                <a:solidFill>
                  <a:srgbClr val="7030A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К непосредственно </a:t>
            </a:r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АМО</a:t>
            </a:r>
            <a:r>
              <a:rPr lang="ru-RU" sz="2800" b="1" dirty="0">
                <a:solidFill>
                  <a:srgbClr val="7030A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, относятся методы, использующиеся внутри образовательного мероприятия, в процессе его проведения. Для каждого этапа урока используются свои активные методы, позволяющие эффективно решать конкретные задачи этапа.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  <a:ea typeface="Times New Roman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294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2" y="116632"/>
            <a:ext cx="5436096" cy="70609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</a:rPr>
              <a:t>«За» и «Против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gray">
          <a:xfrm>
            <a:off x="333372" y="2199489"/>
            <a:ext cx="2952744" cy="3857652"/>
          </a:xfrm>
          <a:prstGeom prst="rightArrow">
            <a:avLst>
              <a:gd name="adj1" fmla="val 62806"/>
              <a:gd name="adj2" fmla="val 32949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 cap="rnd" algn="ctr">
            <a:solidFill>
              <a:srgbClr val="C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black">
          <a:xfrm>
            <a:off x="107504" y="3698986"/>
            <a:ext cx="30659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sz="3200" b="1" i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</a:rPr>
              <a:t>«ПРОТИВ»</a:t>
            </a:r>
            <a:endParaRPr lang="en-US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3546470" y="1883350"/>
            <a:ext cx="4713287" cy="4857784"/>
          </a:xfrm>
          <a:prstGeom prst="roundRect">
            <a:avLst>
              <a:gd name="adj" fmla="val 3481"/>
            </a:avLst>
          </a:prstGeom>
          <a:solidFill>
            <a:srgbClr val="FFFFFF"/>
          </a:solidFill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01385" y="1883350"/>
            <a:ext cx="4545013" cy="1133475"/>
            <a:chOff x="2304" y="1200"/>
            <a:chExt cx="3102" cy="774"/>
          </a:xfrm>
        </p:grpSpPr>
        <p:sp>
          <p:nvSpPr>
            <p:cNvPr id="59399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0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714744" y="3098673"/>
            <a:ext cx="4545013" cy="1133475"/>
            <a:chOff x="2304" y="2058"/>
            <a:chExt cx="3102" cy="7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9402" name="AutoShape 10"/>
            <p:cNvSpPr>
              <a:spLocks noChangeArrowheads="1"/>
            </p:cNvSpPr>
            <p:nvPr/>
          </p:nvSpPr>
          <p:spPr bwMode="lt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3" name="AutoShape 11"/>
            <p:cNvSpPr>
              <a:spLocks noChangeArrowheads="1"/>
            </p:cNvSpPr>
            <p:nvPr/>
          </p:nvSpPr>
          <p:spPr bwMode="lt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758698" y="4253117"/>
            <a:ext cx="4545013" cy="1133475"/>
            <a:chOff x="2304" y="2880"/>
            <a:chExt cx="3102" cy="774"/>
          </a:xfrm>
        </p:grpSpPr>
        <p:sp>
          <p:nvSpPr>
            <p:cNvPr id="59405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406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59407" name="Text Box 15"/>
          <p:cNvSpPr txBox="1">
            <a:spLocks noChangeArrowheads="1"/>
          </p:cNvSpPr>
          <p:nvPr/>
        </p:nvSpPr>
        <p:spPr bwMode="gray">
          <a:xfrm>
            <a:off x="4214810" y="4260726"/>
            <a:ext cx="3722688" cy="11182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Процесс обучения может превратиться в анархию, если учитель не владеет методиками </a:t>
            </a:r>
            <a:r>
              <a:rPr lang="ru-RU" b="1" i="1" dirty="0" err="1">
                <a:solidFill>
                  <a:srgbClr val="000000"/>
                </a:solidFill>
                <a:latin typeface="Constantia" pitchFamily="18" charset="0"/>
              </a:rPr>
              <a:t>интерактива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gray">
          <a:xfrm>
            <a:off x="4281206" y="3243285"/>
            <a:ext cx="37226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Из –за эмоциональности детей на уроках создается рабочий шум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gray">
          <a:xfrm>
            <a:off x="4178005" y="2033277"/>
            <a:ext cx="3929090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Для некоторых детей работа в группе с использованием АМО – способ ничего не делать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3736721" y="5455250"/>
            <a:ext cx="4545013" cy="1133475"/>
            <a:chOff x="2304" y="1200"/>
            <a:chExt cx="3102" cy="774"/>
          </a:xfrm>
        </p:grpSpPr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4281206" y="5560322"/>
            <a:ext cx="4000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Constantia" pitchFamily="18" charset="0"/>
              </a:rPr>
              <a:t>Увлечение АМ может увести от главного на уроке- получения знаний по конкретному вопросу</a:t>
            </a:r>
            <a:endParaRPr lang="en-US" i="1" dirty="0">
              <a:solidFill>
                <a:srgbClr val="0000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388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liparts.co/cliparts/BTg/KyL/BTgKyLRa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140037"/>
            <a:ext cx="86044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1475656" y="4627394"/>
            <a:ext cx="7056784" cy="468632"/>
          </a:xfrm>
          <a:prstGeom prst="flowChartAlternateProcess">
            <a:avLst/>
          </a:prstGeom>
          <a:solidFill>
            <a:srgbClr val="FFFF6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АМО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j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3495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179512" y="147572"/>
            <a:ext cx="7056784" cy="468632"/>
          </a:xfrm>
          <a:prstGeom prst="flowChartAlternateProcess">
            <a:avLst/>
          </a:prstGeom>
          <a:solidFill>
            <a:srgbClr val="FFFF6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АМО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j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777177"/>
            <a:ext cx="85968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Цель: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научиться обсуждать и 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Анализировать заданную тему 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в малых группах. 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Группы: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5-7 человек 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Численность: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весь класс </a:t>
            </a:r>
            <a:br>
              <a:rPr lang="ru-RU" sz="2400" b="1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Время: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20-25 мин. </a:t>
            </a:r>
            <a:br>
              <a:rPr lang="ru-RU" sz="2400" b="1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Материал: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листы большого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формата (ватман, плакат, блокнот), фломастеры. 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2952328" cy="180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616204"/>
            <a:ext cx="2808313" cy="178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5" y="4824165"/>
            <a:ext cx="3064900" cy="188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824165"/>
            <a:ext cx="3024336" cy="188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59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-183707"/>
            <a:ext cx="697994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АМО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412777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             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535613"/>
            <a:ext cx="69944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Comic Sans MS" panose="030F0702030302020204" pitchFamily="66" charset="0"/>
              </a:rPr>
              <a:t>Учитель определяет количество обсуждаемых вопросов новой темы (оптимально 4-5). </a:t>
            </a:r>
          </a:p>
          <a:p>
            <a:pPr marL="457200" indent="-457200">
              <a:buAutoNum type="arabicPeriod"/>
            </a:pPr>
            <a:r>
              <a:rPr lang="ru-RU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Участники разбиваются на группы по числу вопросов (5-7 человек в каждой). </a:t>
            </a:r>
            <a:br>
              <a:rPr lang="ru-RU" sz="2400" b="1" dirty="0">
                <a:solidFill>
                  <a:srgbClr val="1F497D">
                    <a:lumMod val="75000"/>
                  </a:srgbClr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2752" y="2420888"/>
            <a:ext cx="6336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3. Группы распределяются по автобусным остановкам. На каждой остановке (на стене или на столе) расположен лист большого формата с записанным на нем вопросом по теме.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75" y="4359880"/>
            <a:ext cx="2988964" cy="188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0943" y="4538352"/>
            <a:ext cx="3250038" cy="20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2418842"/>
            <a:ext cx="2652738" cy="211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9331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7128792" cy="70609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>АМО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n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58968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6. Затем по команде учителя группы переходят по часовой стрелке к следующей автобусной остановке. Знакомятся с имеющимися записями и, при необходимости, дополняют их в течение 1-2 минут и т.д. Исправлять существующие записи, сделанные предыдущей группой нельзя.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916832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4. Учитель ставит задачу группам – записать на листе основные моменты новой темы, относящиеся к вопросу. </a:t>
            </a:r>
            <a:endParaRPr lang="ru-RU" sz="24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5. В течение 1-2 минуты в группах обсуждаются поставленные вопросы и записываются (наклеиваются, прикрепляются) ключевые моменты. </a:t>
            </a:r>
          </a:p>
        </p:txBody>
      </p:sp>
    </p:spTree>
    <p:extLst>
      <p:ext uri="{BB962C8B-B14F-4D97-AF65-F5344CB8AC3E}">
        <p14:creationId xmlns:p14="http://schemas.microsoft.com/office/powerpoint/2010/main" val="655051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9178" y="1916832"/>
            <a:ext cx="712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7. Когда группа возвращается к своей первой остановке, она в течение 1-2 минуты знакомится со всеми записями и определяет участника (или несколько участников) группы, который будет представлять материал.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9178" y="4178563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8. После этого каждая группа презентует результаты работы по своему вопросу. </a:t>
            </a:r>
            <a:endParaRPr lang="ru-RU" sz="24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9. В завершении учитель резюмирует сказанное всеми группами, при необходимости вносит коррективы и подводит итоги работы. </a:t>
            </a:r>
            <a:b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208" y="82839"/>
            <a:ext cx="7072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АМО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01045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7208" y="82839"/>
            <a:ext cx="7072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АМО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5" y="724008"/>
            <a:ext cx="3518651" cy="237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3727391" cy="2703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099" y="729170"/>
            <a:ext cx="3291750" cy="237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3672408" cy="281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15730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110"/>
            <a:ext cx="7046940" cy="70609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>АМО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n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b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</a:b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822481"/>
            <a:ext cx="73448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Примечание: </a:t>
            </a:r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Желательно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организовать автобусные 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остановки (прикрепить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листы с вопросами) в разных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углах учебной комнаты, чтобы 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в процессе обсуждения группы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не мешали друг другу. Вопросы 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изучаемой темы можно 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стилизовать под названия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автобусных остановок.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2" y="2852936"/>
            <a:ext cx="3024336" cy="20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4" y="764704"/>
            <a:ext cx="3168353" cy="195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5013176"/>
            <a:ext cx="2873896" cy="167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95702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110"/>
            <a:ext cx="7046940" cy="70609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>АМО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n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b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</a:b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880" y="4653136"/>
            <a:ext cx="2813925" cy="20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3" y="684823"/>
            <a:ext cx="2664297" cy="195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498" y="2747344"/>
            <a:ext cx="2813925" cy="167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0451" y="2962361"/>
            <a:ext cx="2622029" cy="3381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819" y="4350135"/>
            <a:ext cx="2811014" cy="187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1" y="2132856"/>
            <a:ext cx="2955030" cy="189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957" y="684823"/>
            <a:ext cx="2824466" cy="192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9768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110"/>
            <a:ext cx="7046940" cy="70609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>АМО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+mn-ea"/>
                <a:cs typeface="Times New Roman" panose="02020603050405020304" pitchFamily="18" charset="0"/>
              </a:rPr>
              <a:t>«Автобусная остановка»</a:t>
            </a:r>
            <a: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br>
              <a:rPr lang="ru-RU" sz="3600" dirty="0">
                <a:solidFill>
                  <a:srgbClr val="C00000"/>
                </a:solidFill>
                <a:ea typeface="+mn-ea"/>
                <a:cs typeface="+mn-cs"/>
              </a:rPr>
            </a:b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498" y="4509120"/>
            <a:ext cx="2813925" cy="20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498" y="620687"/>
            <a:ext cx="2813925" cy="187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812" y="1772816"/>
            <a:ext cx="2943058" cy="23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6197" y="2818345"/>
            <a:ext cx="2622029" cy="3381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308593"/>
            <a:ext cx="2811014" cy="207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2543388"/>
            <a:ext cx="2448273" cy="191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5068" y="619153"/>
            <a:ext cx="2892213" cy="187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238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/>
          <a:lstStyle/>
          <a:p>
            <a:pPr algn="l"/>
            <a:r>
              <a:rPr lang="ru-RU" dirty="0"/>
              <a:t>Например.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060848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1204600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pPr algn="l"/>
            <a:r>
              <a:rPr lang="ru-RU" dirty="0"/>
              <a:t>Источники для изучения: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74345"/>
            <a:ext cx="8712968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r>
              <a:rPr lang="ru-RU" sz="2400" b="1" dirty="0"/>
              <a:t>Источники.</a:t>
            </a:r>
            <a:endParaRPr lang="ru-RU" sz="2400" dirty="0"/>
          </a:p>
          <a:p>
            <a:r>
              <a:rPr lang="ru-RU" sz="2400" u="sng" dirty="0"/>
              <a:t>http://www.moi-universitet.ru/</a:t>
            </a:r>
            <a:r>
              <a:rPr lang="ru-RU" sz="2400" dirty="0"/>
              <a:t> образовательный портал «</a:t>
            </a:r>
            <a:r>
              <a:rPr lang="ru-RU" sz="2400"/>
              <a:t>Мой университет</a:t>
            </a:r>
            <a:r>
              <a:rPr lang="ru-RU" sz="2400" dirty="0"/>
              <a:t>»</a:t>
            </a:r>
          </a:p>
          <a:p>
            <a:r>
              <a:rPr lang="ru-RU" sz="2400" u="sng" dirty="0"/>
              <a:t>http://www.your-mind.ru/lasta/uprazhnenie-pismo-samomu-</a:t>
            </a:r>
            <a:r>
              <a:rPr lang="ru-RU" sz="2400" dirty="0"/>
              <a:t>sebe/ проект «Твой взгляд»</a:t>
            </a:r>
          </a:p>
          <a:p>
            <a:r>
              <a:rPr lang="ru-RU" sz="2400" dirty="0"/>
              <a:t>http://www.trepsy.net/razvit/stat.php?stat=392 Психологические упражнения для тренингов</a:t>
            </a:r>
          </a:p>
          <a:p>
            <a:r>
              <a:rPr lang="ru-RU" sz="2400" u="sng" dirty="0"/>
              <a:t>http//www.edu54.ru</a:t>
            </a:r>
            <a:r>
              <a:rPr lang="ru-RU" sz="2400" dirty="0"/>
              <a:t> Вернер П.Г. Применение активных методов на уроках в начальной школе.</a:t>
            </a:r>
          </a:p>
          <a:p>
            <a:r>
              <a:rPr lang="ru-RU" sz="2400" u="sng" dirty="0"/>
              <a:t>http//www.openclass.ru </a:t>
            </a:r>
            <a:r>
              <a:rPr lang="ru-RU" sz="2400" dirty="0"/>
              <a:t>Шевелева В.С. Активные методы обучения организации самостоятельной работы над темой.</a:t>
            </a:r>
          </a:p>
          <a:p>
            <a:r>
              <a:rPr lang="ru-RU" sz="2400" u="sng" dirty="0"/>
              <a:t>http//tatianakhromov.ucoz.ru </a:t>
            </a:r>
            <a:r>
              <a:rPr lang="ru-RU" sz="2400" dirty="0" err="1"/>
              <a:t>Хромова</a:t>
            </a:r>
            <a:r>
              <a:rPr lang="ru-RU" sz="2400" dirty="0"/>
              <a:t> Т.Н. Активные методы обучения</a:t>
            </a:r>
          </a:p>
          <a:p>
            <a:br>
              <a:rPr lang="ru-RU" sz="2400" dirty="0"/>
            </a:br>
            <a:endParaRPr lang="ru-RU" sz="2400" dirty="0"/>
          </a:p>
          <a:p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415440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505" y="166904"/>
            <a:ext cx="6192688" cy="556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Наберись смелости и сделай попытку использовать АМО!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Для этого: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1. Изучай!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2. Применяй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3. Оценивай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4. Экспериментируй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5. Совершенствуйся и совершенствуй!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Успехов вам, коллеги.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  <a:p>
            <a:pPr marL="742950" indent="-742950" algn="ctr" fontAlgn="base">
              <a:spcBef>
                <a:spcPct val="0"/>
              </a:spcBef>
              <a:spcAft>
                <a:spcPct val="0"/>
              </a:spcAft>
              <a:buAutoNum type="arabicPeriod"/>
              <a:defRPr/>
            </a:pPr>
            <a:endParaRPr lang="ru-RU" sz="36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412777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             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1" y="1225947"/>
            <a:ext cx="7530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  <a:ea typeface="+mj-ea"/>
                <a:cs typeface="Times New Roman" pitchFamily="18" charset="0"/>
              </a:rPr>
              <a:t> 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8476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1547664" y="3501008"/>
            <a:ext cx="7358062" cy="1470025"/>
          </a:xfrm>
        </p:spPr>
        <p:txBody>
          <a:bodyPr/>
          <a:lstStyle/>
          <a:p>
            <a:pPr eaLnBrk="1" hangingPunct="1"/>
            <a:br>
              <a:rPr lang="ru-RU" sz="4800" b="1" i="1" dirty="0">
                <a:solidFill>
                  <a:srgbClr val="6600CC"/>
                </a:solidFill>
                <a:latin typeface="Arial" charset="0"/>
              </a:rPr>
            </a:br>
            <a:r>
              <a:rPr lang="ru-RU" sz="7200" b="1" i="1" dirty="0">
                <a:solidFill>
                  <a:srgbClr val="6600CC"/>
                </a:solidFill>
                <a:latin typeface="Arial" charset="0"/>
              </a:rPr>
              <a:t>Благодарим </a:t>
            </a:r>
            <a:br>
              <a:rPr lang="ru-RU" sz="7200" b="1" i="1" dirty="0">
                <a:solidFill>
                  <a:srgbClr val="6600CC"/>
                </a:solidFill>
                <a:latin typeface="Arial" charset="0"/>
              </a:rPr>
            </a:br>
            <a:r>
              <a:rPr lang="ru-RU" sz="7200" b="1" i="1" dirty="0">
                <a:solidFill>
                  <a:srgbClr val="6600CC"/>
                </a:solidFill>
                <a:latin typeface="Arial" charset="0"/>
              </a:rPr>
              <a:t>за </a:t>
            </a:r>
            <a:br>
              <a:rPr lang="ru-RU" sz="7200" b="1" i="1" dirty="0">
                <a:solidFill>
                  <a:srgbClr val="6600CC"/>
                </a:solidFill>
                <a:latin typeface="Arial" charset="0"/>
              </a:rPr>
            </a:br>
            <a:r>
              <a:rPr lang="ru-RU" sz="7200" b="1" i="1" dirty="0">
                <a:solidFill>
                  <a:srgbClr val="6600CC"/>
                </a:solidFill>
                <a:latin typeface="Arial" charset="0"/>
              </a:rPr>
              <a:t>внимание</a:t>
            </a:r>
            <a:r>
              <a:rPr lang="ru-RU" sz="5400" b="1" i="1" dirty="0">
                <a:solidFill>
                  <a:srgbClr val="6600CC"/>
                </a:solidFill>
                <a:latin typeface="Arial" charset="0"/>
              </a:rPr>
              <a:t>!</a:t>
            </a:r>
            <a:endParaRPr lang="ru-RU" sz="5400" b="1" i="1" dirty="0">
              <a:latin typeface="Arial" charset="0"/>
            </a:endParaRPr>
          </a:p>
        </p:txBody>
      </p:sp>
      <p:sp>
        <p:nvSpPr>
          <p:cNvPr id="4608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0338" y="-603250"/>
            <a:ext cx="7400925" cy="1785938"/>
          </a:xfrm>
        </p:spPr>
        <p:txBody>
          <a:bodyPr/>
          <a:lstStyle/>
          <a:p>
            <a:pPr algn="r" eaLnBrk="1" hangingPunct="1"/>
            <a:endParaRPr lang="ru-RU" sz="4800" b="1" dirty="0">
              <a:solidFill>
                <a:srgbClr val="FFCC66"/>
              </a:solidFill>
            </a:endParaRPr>
          </a:p>
          <a:p>
            <a:pPr algn="r" eaLnBrk="1" hangingPunct="1"/>
            <a:endParaRPr lang="ru-RU" sz="4800" dirty="0">
              <a:solidFill>
                <a:srgbClr val="FFCC66"/>
              </a:solidFill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762375" y="5276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i="1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26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280920" cy="346050"/>
          </a:xfrm>
        </p:spPr>
        <p:txBody>
          <a:bodyPr/>
          <a:lstStyle/>
          <a:p>
            <a:pPr algn="l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Эффективные АМО в начальных классах.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963292"/>
            <a:ext cx="85689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1. </a:t>
            </a:r>
            <a:r>
              <a:rPr lang="ru-RU" b="1" dirty="0"/>
              <a:t>Нетрадиционное начало традиционного урока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эмоциональный настрой на урок 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/>
              <a:t>2. Постановка и решение проблемных вопросов, создание проблемных ситуаций.</a:t>
            </a:r>
          </a:p>
          <a:p>
            <a:r>
              <a:rPr lang="ru-RU" b="1" dirty="0"/>
              <a:t>3. Презентации учебного материала</a:t>
            </a:r>
            <a:r>
              <a:rPr lang="ru-RU" dirty="0"/>
              <a:t> (использование информационных технологий, </a:t>
            </a:r>
          </a:p>
          <a:p>
            <a:r>
              <a:rPr lang="ru-RU" dirty="0"/>
              <a:t>     электронных учебных пособий, интерактивной доски) </a:t>
            </a:r>
            <a:endParaRPr lang="ru-RU" b="1" dirty="0"/>
          </a:p>
          <a:p>
            <a:r>
              <a:rPr lang="ru-RU" b="1" dirty="0"/>
              <a:t>4. Организации релаксации и подведения итогов.</a:t>
            </a:r>
          </a:p>
          <a:p>
            <a:r>
              <a:rPr lang="ru-RU" b="1" dirty="0"/>
              <a:t>5. Игры, игровые моменты</a:t>
            </a:r>
            <a:r>
              <a:rPr lang="ru-RU" dirty="0"/>
              <a:t> (ролевые, имитационные, дидактические).         </a:t>
            </a:r>
          </a:p>
          <a:p>
            <a:r>
              <a:rPr lang="ru-RU" b="1" dirty="0"/>
              <a:t>6. Использование форм  интерактивного обучения или их элементов:</a:t>
            </a:r>
            <a:r>
              <a:rPr lang="ru-RU" dirty="0"/>
              <a:t> «мозгового</a:t>
            </a:r>
          </a:p>
          <a:p>
            <a:r>
              <a:rPr lang="ru-RU" dirty="0"/>
              <a:t>     штурма», «дебатов», «интервьюирования различных персонажей», «метода </a:t>
            </a:r>
          </a:p>
          <a:p>
            <a:r>
              <a:rPr lang="ru-RU" dirty="0"/>
              <a:t>     проектов».</a:t>
            </a:r>
          </a:p>
          <a:p>
            <a:r>
              <a:rPr lang="ru-RU" dirty="0"/>
              <a:t>7. </a:t>
            </a:r>
            <a:r>
              <a:rPr lang="ru-RU" b="1" dirty="0"/>
              <a:t>Нетрадиционные виды уроков</a:t>
            </a:r>
            <a:r>
              <a:rPr lang="ru-RU" dirty="0"/>
              <a:t>: лекции, экскурсии, уроки-сказки, уроки-</a:t>
            </a:r>
          </a:p>
          <a:p>
            <a:r>
              <a:rPr lang="ru-RU" dirty="0"/>
              <a:t>     конференции, уроки-исследования, проектная деятельность и др.</a:t>
            </a:r>
          </a:p>
          <a:p>
            <a:r>
              <a:rPr lang="ru-RU" dirty="0"/>
              <a:t>8. Реализация личностно </a:t>
            </a:r>
            <a:r>
              <a:rPr lang="ru-RU" b="1" dirty="0"/>
              <a:t>ориентированного и индивидуально — </a:t>
            </a:r>
          </a:p>
          <a:p>
            <a:r>
              <a:rPr lang="ru-RU" b="1" dirty="0"/>
              <a:t>     дифференцированного</a:t>
            </a:r>
            <a:r>
              <a:rPr lang="ru-RU" dirty="0"/>
              <a:t> подхода к учащимся, </a:t>
            </a:r>
            <a:r>
              <a:rPr lang="ru-RU" b="1" dirty="0"/>
              <a:t>организация групповой </a:t>
            </a:r>
          </a:p>
          <a:p>
            <a:r>
              <a:rPr lang="ru-RU" b="1" dirty="0"/>
              <a:t>     деятельности школьников</a:t>
            </a:r>
            <a:r>
              <a:rPr lang="ru-RU" dirty="0"/>
              <a:t> (работа в парах, в группах постоянного состава, </a:t>
            </a:r>
          </a:p>
          <a:p>
            <a:r>
              <a:rPr lang="ru-RU" dirty="0"/>
              <a:t>     в группах сменного состава) и </a:t>
            </a:r>
            <a:r>
              <a:rPr lang="ru-RU" b="1" dirty="0"/>
              <a:t>самостоятельной работы детей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2353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16632"/>
            <a:ext cx="738031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АМ начала образовательного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 мероприятия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412777"/>
            <a:ext cx="7992888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              Такие методы, как: </a:t>
            </a:r>
          </a:p>
          <a:p>
            <a:pPr marL="342900" lvl="0" indent="-342900" eaLnBrk="0" fontAlgn="base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«Поздоровайся локтями»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Нестандартный вход в урок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Отсроченная отгадка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Ассоциативный ряд.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Удивляй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Необъявленная тема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Цель: </a:t>
            </a:r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эффективно и динамично помогут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начать урок, задать нужный ритм, обеспечить 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рабочий настрой, контакт между учащимися и </a:t>
            </a:r>
          </a:p>
          <a:p>
            <a:pPr lvl="0" eaLnBrk="0" fontAlgn="base" hangingPunct="0">
              <a:spcBef>
                <a:spcPct val="20000"/>
              </a:spcBef>
            </a:pPr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хорошую атмосферу в классе.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6" name="Picture 2" descr="Смешные мальчик работает в школе  Фото со стока - 542176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704998"/>
            <a:ext cx="237626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309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16632"/>
            <a:ext cx="73803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Методика проведения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235" y="1059935"/>
            <a:ext cx="7992888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Проводится по усмотрению учителя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Либо в паре, либо со всем классом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одновременно.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  <a:cs typeface="Times New Roman" panose="02020603050405020304" pitchFamily="18" charset="0"/>
              </a:rPr>
              <a:t>Скажем «Здравствуйте!» (</a:t>
            </a:r>
            <a:r>
              <a:rPr lang="ru-RU" sz="2400" b="1" dirty="0">
                <a:solidFill>
                  <a:srgbClr val="0070C0"/>
                </a:solidFill>
                <a:latin typeface="Comic Sans MS" pitchFamily="66" charset="0"/>
                <a:cs typeface="Times New Roman" panose="02020603050405020304" pitchFamily="18" charset="0"/>
              </a:rPr>
              <a:t>руками, локтями, ногами, глазами и т.д.)</a:t>
            </a:r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  <a:cs typeface="Times New Roman" panose="02020603050405020304" pitchFamily="18" charset="0"/>
              </a:rPr>
              <a:t>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участникам игры нужно придумать свой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жест для приветствия и поприветствовать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им всех присутствующих).  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7030A0"/>
                </a:solidFill>
                <a:latin typeface="Comic Sans MS" pitchFamily="66" charset="0"/>
                <a:cs typeface="Times New Roman" panose="02020603050405020304" pitchFamily="18" charset="0"/>
              </a:rPr>
              <a:t>Скажем «Здравствуйте!» глазами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(игрокам можно встретиться взглядом с тем, с кем хочется и подмигнуть).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B0F0"/>
                </a:solidFill>
                <a:latin typeface="Comic Sans MS" pitchFamily="66" charset="0"/>
                <a:cs typeface="Times New Roman" panose="02020603050405020304" pitchFamily="18" charset="0"/>
              </a:rPr>
              <a:t>Скажем «Здравствуйте!» мы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B0F0"/>
                </a:solidFill>
                <a:latin typeface="Comic Sans MS" pitchFamily="66" charset="0"/>
                <a:cs typeface="Times New Roman" panose="02020603050405020304" pitchFamily="18" charset="0"/>
              </a:rPr>
              <a:t>ртом, станет радостно кругом.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 (все участники игры произносят </a:t>
            </a:r>
          </a:p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2060"/>
                </a:solidFill>
                <a:latin typeface="Comic Sans MS" pitchFamily="66" charset="0"/>
                <a:cs typeface="Times New Roman" panose="02020603050405020304" pitchFamily="18" charset="0"/>
              </a:rPr>
              <a:t>Хором слово «Здравствуйте!»).</a:t>
            </a:r>
          </a:p>
        </p:txBody>
      </p:sp>
    </p:spTree>
    <p:extLst>
      <p:ext uri="{BB962C8B-B14F-4D97-AF65-F5344CB8AC3E}">
        <p14:creationId xmlns:p14="http://schemas.microsoft.com/office/powerpoint/2010/main" val="3347815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632848" cy="1202485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АМ выяснение целей, ожиданий и опасений</a:t>
            </a:r>
            <a:b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007" y="1844824"/>
            <a:ext cx="4608512" cy="429939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8000" b="1" dirty="0"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 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8800" b="1" dirty="0">
                <a:solidFill>
                  <a:srgbClr val="002060"/>
                </a:solidFill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Такие методы, как 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Цепочка признаков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Да - нет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Шаг за шагом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Жокей и лошадь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Толстый и тонкий вопрос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Вопросительные слова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Согласен - не согласен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До -после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Корзина идей, понятий,  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Развивающий канон</a:t>
            </a:r>
          </a:p>
          <a:p>
            <a:r>
              <a:rPr lang="ru-RU" sz="88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Фруктовый сад…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221087"/>
            <a:ext cx="2448272" cy="250844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99993" y="1916832"/>
            <a:ext cx="41764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 позволяют эффективно провести выяснение ожиданий и опасений, лучше понять класс и каждого ученика, определить  цель урока.</a:t>
            </a:r>
          </a:p>
        </p:txBody>
      </p:sp>
      <p:sp>
        <p:nvSpPr>
          <p:cNvPr id="11" name="Стрелка вправо с вырезом 10"/>
          <p:cNvSpPr/>
          <p:nvPr/>
        </p:nvSpPr>
        <p:spPr>
          <a:xfrm rot="19248866">
            <a:off x="3676481" y="5129905"/>
            <a:ext cx="1941775" cy="801818"/>
          </a:xfrm>
          <a:prstGeom prst="notch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766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1"/>
            <a:ext cx="5976664" cy="720081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0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Метод «Фруктовый сад»</a:t>
            </a:r>
            <a:br>
              <a:rPr lang="ru-RU" sz="3600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</a:b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007" y="1844824"/>
            <a:ext cx="4608512" cy="429939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8000" b="1" dirty="0">
                <a:effectLst/>
                <a:latin typeface="Comic Sans MS" pitchFamily="66" charset="0"/>
                <a:ea typeface="Times New Roman"/>
                <a:cs typeface="Times New Roman" pitchFamily="18" charset="0"/>
              </a:rPr>
              <a:t> 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1916832"/>
            <a:ext cx="4465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  <a:ea typeface="Times New Roman"/>
                <a:cs typeface="Times New Roman" pitchFamily="18" charset="0"/>
              </a:rPr>
              <a:t>  </a:t>
            </a:r>
          </a:p>
        </p:txBody>
      </p:sp>
      <p:pic>
        <p:nvPicPr>
          <p:cNvPr id="7" name="Содержимое 10" descr="12857a4edda0.jpg"/>
          <p:cNvPicPr>
            <a:picLocks noChangeAspect="1"/>
          </p:cNvPicPr>
          <p:nvPr/>
        </p:nvPicPr>
        <p:blipFill>
          <a:blip r:embed="rId2" cstate="print">
            <a:lum bright="-2000" contrast="2000"/>
          </a:blip>
          <a:stretch>
            <a:fillRect/>
          </a:stretch>
        </p:blipFill>
        <p:spPr bwMode="auto">
          <a:xfrm>
            <a:off x="179512" y="1916832"/>
            <a:ext cx="4000500" cy="462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8" name="Содержимое 11" descr="LemonTree.jpg"/>
          <p:cNvPicPr>
            <a:picLocks noChangeAspect="1"/>
          </p:cNvPicPr>
          <p:nvPr/>
        </p:nvPicPr>
        <p:blipFill>
          <a:blip r:embed="rId3" cstate="print">
            <a:lum bright="-3000" contrast="4000"/>
          </a:blip>
          <a:stretch>
            <a:fillRect/>
          </a:stretch>
        </p:blipFill>
        <p:spPr>
          <a:xfrm>
            <a:off x="4860032" y="1800538"/>
            <a:ext cx="3667126" cy="485778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" name="Волна 8"/>
          <p:cNvSpPr/>
          <p:nvPr/>
        </p:nvSpPr>
        <p:spPr>
          <a:xfrm>
            <a:off x="1019029" y="5509427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ОЖИДАНИЯ</a:t>
            </a:r>
          </a:p>
        </p:txBody>
      </p:sp>
      <p:sp>
        <p:nvSpPr>
          <p:cNvPr id="12" name="Волна 11"/>
          <p:cNvSpPr/>
          <p:nvPr/>
        </p:nvSpPr>
        <p:spPr>
          <a:xfrm>
            <a:off x="5550587" y="5517232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ОПАСЕНИЯ</a:t>
            </a:r>
          </a:p>
        </p:txBody>
      </p:sp>
    </p:spTree>
    <p:extLst>
      <p:ext uri="{BB962C8B-B14F-4D97-AF65-F5344CB8AC3E}">
        <p14:creationId xmlns:p14="http://schemas.microsoft.com/office/powerpoint/2010/main" val="128759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2_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0115944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</TotalTime>
  <Words>2162</Words>
  <Application>Microsoft Office PowerPoint</Application>
  <PresentationFormat>Экран (4:3)</PresentationFormat>
  <Paragraphs>301</Paragraphs>
  <Slides>42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52" baseType="lpstr">
      <vt:lpstr>Arial</vt:lpstr>
      <vt:lpstr>Calibri</vt:lpstr>
      <vt:lpstr>Comic Sans MS</vt:lpstr>
      <vt:lpstr>Constantia</vt:lpstr>
      <vt:lpstr>Times New Roman</vt:lpstr>
      <vt:lpstr>Trebuchet MS</vt:lpstr>
      <vt:lpstr>Wingdings</vt:lpstr>
      <vt:lpstr>Wingdings 2</vt:lpstr>
      <vt:lpstr>2_Шаблон 2</vt:lpstr>
      <vt:lpstr>01159441</vt:lpstr>
      <vt:lpstr> Активизация  познавательной деятельности младшего школьника  с помощью АМО-  активных методов обучения. </vt:lpstr>
      <vt:lpstr>Презентация PowerPoint</vt:lpstr>
      <vt:lpstr>Презентация PowerPoint</vt:lpstr>
      <vt:lpstr>Например.</vt:lpstr>
      <vt:lpstr>Эффективные АМО в начальных классах.</vt:lpstr>
      <vt:lpstr>Презентация PowerPoint</vt:lpstr>
      <vt:lpstr>Презентация PowerPoint</vt:lpstr>
      <vt:lpstr> АМ выяснение целей, ожиданий и опасений </vt:lpstr>
      <vt:lpstr> Метод «Фруктовый сад» </vt:lpstr>
      <vt:lpstr>АМ презентации учебного материала </vt:lpstr>
      <vt:lpstr>Презентация PowerPoint</vt:lpstr>
      <vt:lpstr>Метод ЗУХ</vt:lpstr>
      <vt:lpstr>Презентация PowerPoint</vt:lpstr>
      <vt:lpstr>   АМ контроль знаний, обратная связь  </vt:lpstr>
      <vt:lpstr>   Корзина  </vt:lpstr>
      <vt:lpstr>Презентация PowerPoint</vt:lpstr>
      <vt:lpstr>   Корзина  </vt:lpstr>
      <vt:lpstr>     </vt:lpstr>
      <vt:lpstr>Презентация PowerPoint</vt:lpstr>
      <vt:lpstr>     </vt:lpstr>
      <vt:lpstr>     </vt:lpstr>
      <vt:lpstr>Презентация PowerPoint</vt:lpstr>
      <vt:lpstr>     </vt:lpstr>
      <vt:lpstr>Презентация PowerPoint</vt:lpstr>
      <vt:lpstr>АМ релаксации</vt:lpstr>
      <vt:lpstr>  АМ  рефлексия </vt:lpstr>
      <vt:lpstr>АМ формирования умения задавать вопросы</vt:lpstr>
      <vt:lpstr>Презентация PowerPoint</vt:lpstr>
      <vt:lpstr>«За» и «Против»</vt:lpstr>
      <vt:lpstr>«За» и «Против»</vt:lpstr>
      <vt:lpstr>Презентация PowerPoint</vt:lpstr>
      <vt:lpstr>Презентация PowerPoint</vt:lpstr>
      <vt:lpstr>Презентация PowerPoint</vt:lpstr>
      <vt:lpstr>АМО «Автобусная остановка» </vt:lpstr>
      <vt:lpstr>Презентация PowerPoint</vt:lpstr>
      <vt:lpstr>Презентация PowerPoint</vt:lpstr>
      <vt:lpstr> АМО «Автобусная остановка»  </vt:lpstr>
      <vt:lpstr> АМО «Автобусная остановка»  </vt:lpstr>
      <vt:lpstr> АМО «Автобусная остановка»  </vt:lpstr>
      <vt:lpstr>Источники для изучения:</vt:lpstr>
      <vt:lpstr>Презентация PowerPoint</vt:lpstr>
      <vt:lpstr> Благодарим  за 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АМО</dc:title>
  <dc:creator>Седова</dc:creator>
  <cp:lastModifiedBy>Маруся</cp:lastModifiedBy>
  <cp:revision>105</cp:revision>
  <dcterms:created xsi:type="dcterms:W3CDTF">2012-04-08T12:24:55Z</dcterms:created>
  <dcterms:modified xsi:type="dcterms:W3CDTF">2021-01-22T10:17:17Z</dcterms:modified>
</cp:coreProperties>
</file>