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5" r:id="rId11"/>
    <p:sldId id="288" r:id="rId12"/>
    <p:sldId id="287" r:id="rId13"/>
    <p:sldId id="259" r:id="rId14"/>
    <p:sldId id="260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20EEA-7CF3-45EE-B0F4-0802BA45D7BB}" type="datetimeFigureOut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5B7F8-C6A6-4CD4-92EC-A9EE17ECF0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628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5B7F8-C6A6-4CD4-92EC-A9EE17ECF08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5B7F8-C6A6-4CD4-92EC-A9EE17ECF088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EFD65-EE03-4144-8E2A-F6E5322819A0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4FCA-0B9A-407D-9CC4-F4F358125857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7E73-1EC2-4288-A6B7-6151FCE18706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37D7B-51EE-422B-83A7-68C5586BD5BB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94DCF-85EB-4921-BEE0-97CA355A4C16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5B2A-398E-4CDF-9A56-CC92D985760C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1EC0-38E8-4972-A011-906C34A43DC4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D3E98-C7EF-44D0-B618-F09E3524333D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E62C-7B9A-486E-B1F4-EFE22414C8AF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50431-0C05-40C1-B29D-B9370F414BC9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1989-4C2B-47A1-ACD2-AC2A83BDB088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4F7E9-994F-4F53-938E-2A482F885593}" type="datetime1">
              <a:rPr lang="ru-RU" smtClean="0"/>
              <a:pPr/>
              <a:t>14.10.2020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875FA-968F-4BEB-895D-24993320CC8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Tom@mail.r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844824"/>
            <a:ext cx="5760640" cy="1008112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ОГЭ</a:t>
            </a:r>
            <a:endParaRPr lang="ru-RU" sz="60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Письменная часть</a:t>
            </a:r>
          </a:p>
          <a:p>
            <a:endParaRPr lang="ru-RU" sz="4800" b="1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6969968" cy="796950"/>
          </a:xfrm>
        </p:spPr>
        <p:txBody>
          <a:bodyPr/>
          <a:lstStyle/>
          <a:p>
            <a:r>
              <a:rPr lang="ru-RU" b="1" dirty="0" smtClean="0"/>
              <a:t>Личное письмо</a:t>
            </a:r>
            <a:r>
              <a:rPr lang="en-US" b="1" dirty="0" smtClean="0"/>
              <a:t> </a:t>
            </a:r>
            <a:r>
              <a:rPr lang="en-US" dirty="0" smtClean="0"/>
              <a:t>(100-140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разделе 4 необходимо написать личное (электронное) письмо в ответ электронное письмо друга по переписке. В связи с изменениями в личном письме не нужно указывать адрес и дату.</a:t>
            </a:r>
          </a:p>
          <a:p>
            <a:r>
              <a:rPr lang="en-US" dirty="0" smtClean="0"/>
              <a:t>You have received an email message</a:t>
            </a:r>
            <a:r>
              <a:rPr lang="ru-RU" dirty="0" smtClean="0"/>
              <a:t> </a:t>
            </a:r>
            <a:r>
              <a:rPr lang="en-US" dirty="0" smtClean="0"/>
              <a:t>from your English speaking friend Tom.</a:t>
            </a: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From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Tom@mail.ru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To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Russian friend @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oge.ru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Subject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free time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Объём письма  100-120 слов.</a:t>
            </a:r>
          </a:p>
          <a:p>
            <a:r>
              <a:rPr lang="ru-RU" dirty="0" smtClean="0"/>
              <a:t>Необходимо ответить развернуто на 3 вопроса.</a:t>
            </a:r>
            <a:r>
              <a:rPr lang="en-US" dirty="0" smtClean="0"/>
              <a:t> </a:t>
            </a:r>
            <a:r>
              <a:rPr lang="ru-RU" dirty="0" smtClean="0"/>
              <a:t>Не забываем про нормы вежливости  при написании письма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5"/>
          <p:cNvSpPr>
            <a:spLocks noGrp="1"/>
          </p:cNvSpPr>
          <p:nvPr>
            <p:ph sz="half" idx="1"/>
          </p:nvPr>
        </p:nvSpPr>
        <p:spPr>
          <a:xfrm>
            <a:off x="683568" y="980728"/>
            <a:ext cx="7776864" cy="535704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b="1" dirty="0" smtClean="0"/>
              <a:t>           </a:t>
            </a:r>
            <a:r>
              <a:rPr lang="en-US" b="1" dirty="0" smtClean="0">
                <a:solidFill>
                  <a:schemeClr val="tx2"/>
                </a:solidFill>
              </a:rPr>
              <a:t>Dear Tom</a:t>
            </a:r>
            <a:r>
              <a:rPr lang="en-US" b="1" dirty="0" smtClean="0">
                <a:solidFill>
                  <a:schemeClr val="accent1"/>
                </a:solidFill>
              </a:rPr>
              <a:t>,</a:t>
            </a:r>
            <a:endParaRPr lang="ru-RU" b="1" dirty="0" smtClean="0">
              <a:solidFill>
                <a:schemeClr val="accent1"/>
              </a:solidFill>
            </a:endParaRPr>
          </a:p>
          <a:p>
            <a:pPr marL="514350" indent="-514350">
              <a:buNone/>
            </a:pPr>
            <a:r>
              <a:rPr lang="ru-RU" b="1" dirty="0" smtClean="0"/>
              <a:t>  1 абзац</a:t>
            </a:r>
          </a:p>
          <a:p>
            <a:pPr marL="514350" indent="-514350">
              <a:buNone/>
            </a:pPr>
            <a:r>
              <a:rPr lang="ru-RU" dirty="0" smtClean="0"/>
              <a:t>А)Благодарность за письмо </a:t>
            </a:r>
          </a:p>
          <a:p>
            <a:pPr marL="514350" indent="-514350">
              <a:buNone/>
            </a:pPr>
            <a:r>
              <a:rPr lang="ru-RU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Thank you for your letter…..</a:t>
            </a:r>
          </a:p>
          <a:p>
            <a:pPr marL="514350" indent="-514350">
              <a:buNone/>
            </a:pPr>
            <a:r>
              <a:rPr lang="ru-RU" dirty="0" smtClean="0"/>
              <a:t>Б)Ссылка на предыдущие контакты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</a:rPr>
              <a:t> It was so good to hear from you again.</a:t>
            </a:r>
          </a:p>
          <a:p>
            <a:pPr marL="514350" indent="-514350">
              <a:buNone/>
            </a:pPr>
            <a:r>
              <a:rPr lang="ru-RU" b="1" dirty="0" smtClean="0"/>
              <a:t>2 абзац</a:t>
            </a:r>
          </a:p>
          <a:p>
            <a:pPr marL="92075" indent="-92075">
              <a:buNone/>
            </a:pPr>
            <a:r>
              <a:rPr lang="en-US" dirty="0" smtClean="0"/>
              <a:t> </a:t>
            </a:r>
            <a:r>
              <a:rPr lang="ru-RU" dirty="0" smtClean="0"/>
              <a:t>Развернутые ответы на 3 вопроса</a:t>
            </a:r>
            <a:r>
              <a:rPr lang="en-US" dirty="0" smtClean="0"/>
              <a:t>, </a:t>
            </a:r>
            <a:r>
              <a:rPr lang="ru-RU" dirty="0" smtClean="0"/>
              <a:t>используя слова-связки. Как правило эта раздел письма  делиться на три части в соответствии с вопросами. Ответы на вопросы должны быть логичными и связанны между собой. </a:t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en-US" dirty="0" smtClean="0">
                <a:solidFill>
                  <a:srgbClr val="002060"/>
                </a:solidFill>
              </a:rPr>
              <a:t>in fact, actually, as for me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  <a:r>
              <a:rPr lang="en-US" smtClean="0">
                <a:solidFill>
                  <a:srgbClr val="002060"/>
                </a:solidFill>
              </a:rPr>
              <a:t>in </a:t>
            </a:r>
            <a:r>
              <a:rPr lang="en-US" smtClean="0">
                <a:solidFill>
                  <a:srgbClr val="002060"/>
                </a:solidFill>
              </a:rPr>
              <a:t>my </a:t>
            </a:r>
            <a:r>
              <a:rPr lang="en-US" dirty="0" smtClean="0">
                <a:solidFill>
                  <a:srgbClr val="002060"/>
                </a:solidFill>
              </a:rPr>
              <a:t>opinion…)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000" b="1" dirty="0" smtClean="0"/>
              <a:t>Неофициальное обращение</a:t>
            </a:r>
            <a:endParaRPr lang="ru-RU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5576" y="1196752"/>
            <a:ext cx="66967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800" b="1" dirty="0" smtClean="0"/>
              <a:t>3</a:t>
            </a:r>
            <a:r>
              <a:rPr lang="ru-RU" sz="2800" b="1" dirty="0" smtClean="0"/>
              <a:t> абзац</a:t>
            </a:r>
          </a:p>
          <a:p>
            <a:pPr>
              <a:buNone/>
            </a:pPr>
            <a:r>
              <a:rPr lang="ru-RU" sz="2800" dirty="0" smtClean="0"/>
              <a:t>Объяснение почему заканчиваем письмо</a:t>
            </a:r>
            <a:r>
              <a:rPr lang="en-US" sz="2800" dirty="0" smtClean="0"/>
              <a:t> </a:t>
            </a:r>
            <a:r>
              <a:rPr lang="ru-RU" sz="2800" dirty="0" smtClean="0"/>
              <a:t>и упомянуть о дальнейших контактах.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Sorry, I’d better go now as I have to do my homework.  Please write back. (Hope to hear from you soon.)</a:t>
            </a:r>
          </a:p>
          <a:p>
            <a:pPr>
              <a:buNone/>
            </a:pPr>
            <a:r>
              <a:rPr lang="ru-RU" sz="2800" dirty="0" smtClean="0"/>
              <a:t> На отдельной строчке – завершающая фраза.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            Best wishes,</a:t>
            </a: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/>
              <a:t> Ниже- имя автора.</a:t>
            </a:r>
            <a:r>
              <a:rPr lang="en-US" sz="2800" dirty="0" smtClean="0"/>
              <a:t> </a:t>
            </a:r>
          </a:p>
          <a:p>
            <a:pPr>
              <a:buNone/>
            </a:pPr>
            <a:r>
              <a:rPr lang="en-US" sz="2800" dirty="0" smtClean="0"/>
              <a:t>              </a:t>
            </a:r>
            <a:r>
              <a:rPr lang="en-US" sz="2800" dirty="0" smtClean="0">
                <a:solidFill>
                  <a:srgbClr val="002060"/>
                </a:solidFill>
              </a:rPr>
              <a:t>Kate</a:t>
            </a:r>
            <a:endParaRPr lang="ru-RU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620688"/>
            <a:ext cx="8229600" cy="940966"/>
          </a:xfrm>
        </p:spPr>
        <p:txBody>
          <a:bodyPr/>
          <a:lstStyle/>
          <a:p>
            <a:pPr algn="l"/>
            <a:r>
              <a:rPr lang="ru-RU" b="1" dirty="0" smtClean="0"/>
              <a:t>   Типичные ошибки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ru-RU" dirty="0" smtClean="0"/>
              <a:t>Некорректное разделение на абзацы.</a:t>
            </a:r>
          </a:p>
          <a:p>
            <a:r>
              <a:rPr lang="ru-RU" dirty="0" smtClean="0"/>
              <a:t>Ответы не на все вопросы.</a:t>
            </a:r>
          </a:p>
          <a:p>
            <a:r>
              <a:rPr lang="ru-RU" dirty="0" smtClean="0"/>
              <a:t>Ошибки в использовании СЛС. </a:t>
            </a:r>
          </a:p>
          <a:p>
            <a:r>
              <a:rPr lang="ru-RU" dirty="0" smtClean="0"/>
              <a:t>Лексико-грамматические ошибки.</a:t>
            </a:r>
          </a:p>
          <a:p>
            <a:r>
              <a:rPr lang="ru-RU" dirty="0" smtClean="0"/>
              <a:t>Превышение объема более чем на 10%.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9652" y="3140968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628800"/>
            <a:ext cx="8064896" cy="4525963"/>
          </a:xfrm>
        </p:spPr>
        <p:txBody>
          <a:bodyPr/>
          <a:lstStyle/>
          <a:p>
            <a:r>
              <a:rPr lang="ru-RU" dirty="0" smtClean="0"/>
              <a:t>В экзаменационную работу  2021г. были </a:t>
            </a:r>
          </a:p>
          <a:p>
            <a:r>
              <a:rPr lang="ru-RU" dirty="0" smtClean="0"/>
              <a:t>внесены изменения в разделы : </a:t>
            </a:r>
          </a:p>
          <a:p>
            <a:r>
              <a:rPr lang="ru-RU" dirty="0" smtClean="0"/>
              <a:t>1.задание по </a:t>
            </a:r>
            <a:r>
              <a:rPr lang="ru-RU" dirty="0" err="1" smtClean="0"/>
              <a:t>аудированию</a:t>
            </a:r>
            <a:endParaRPr lang="ru-RU" dirty="0" smtClean="0"/>
          </a:p>
          <a:p>
            <a:r>
              <a:rPr lang="ru-RU" dirty="0" smtClean="0"/>
              <a:t>2. Задание по письменной части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8075240" cy="456937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                    </a:t>
            </a:r>
          </a:p>
          <a:p>
            <a:r>
              <a:rPr lang="ru-RU" dirty="0" smtClean="0"/>
              <a:t>Раздел состоит из 11 заданий с кратким ответом</a:t>
            </a:r>
          </a:p>
          <a:p>
            <a:r>
              <a:rPr lang="ru-RU" b="1" dirty="0" smtClean="0"/>
              <a:t>1. задание</a:t>
            </a:r>
          </a:p>
          <a:p>
            <a:r>
              <a:rPr lang="ru-RU" dirty="0" smtClean="0"/>
              <a:t> прослушать 4 коротких текста , понять информацию и выбрать правильный вариант из предложенного перечня. Максимальное количество баллов -4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 Where does Kevin’s family live?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1) In Canada.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2) In France.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3) In Britain.</a:t>
            </a:r>
          </a:p>
          <a:p>
            <a:r>
              <a:rPr lang="ru-RU" dirty="0" smtClean="0"/>
              <a:t>Ответ: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8147248" cy="5001419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err="1" smtClean="0"/>
              <a:t>Заданиие</a:t>
            </a:r>
            <a:r>
              <a:rPr lang="ru-RU" b="1" dirty="0" smtClean="0"/>
              <a:t> 5</a:t>
            </a:r>
          </a:p>
          <a:p>
            <a:r>
              <a:rPr lang="ru-RU" dirty="0" smtClean="0"/>
              <a:t>Прослушать пять устных высказываний и установить соответствие между высказываниями и рубриками.( есть одна лишняя рубрика)</a:t>
            </a:r>
          </a:p>
          <a:p>
            <a:r>
              <a:rPr lang="ru-RU" dirty="0" smtClean="0"/>
              <a:t>Максимальное количество балов 5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1. </a:t>
            </a:r>
            <a:r>
              <a:rPr lang="en-US" dirty="0" err="1" smtClean="0">
                <a:solidFill>
                  <a:schemeClr val="tx2"/>
                </a:solidFill>
              </a:rPr>
              <a:t>Favourite</a:t>
            </a:r>
            <a:r>
              <a:rPr lang="en-US" dirty="0" smtClean="0">
                <a:solidFill>
                  <a:schemeClr val="tx2"/>
                </a:solidFill>
              </a:rPr>
              <a:t>  subject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2.After –school  activities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3.School classroom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4. School book exhibition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5.Difficult situation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8219256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20" b="1" dirty="0" smtClean="0"/>
              <a:t>                   Задание 6-11</a:t>
            </a:r>
          </a:p>
          <a:p>
            <a:r>
              <a:rPr lang="ru-RU" sz="2820" dirty="0" smtClean="0"/>
              <a:t>Прослушивание диалога(интервью) информации в виде не сплошного   текста \ таблицы. </a:t>
            </a:r>
          </a:p>
          <a:p>
            <a:r>
              <a:rPr lang="ru-RU" sz="2820" dirty="0" smtClean="0"/>
              <a:t>Максимальное количество баллов -6</a:t>
            </a:r>
            <a:endParaRPr lang="en-US" sz="2820" dirty="0" smtClean="0"/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6.Age of the  respondent --------------- years old</a:t>
            </a:r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7. Date of birth--------------  2004</a:t>
            </a:r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8. </a:t>
            </a:r>
            <a:r>
              <a:rPr lang="en-US" sz="2820" dirty="0" err="1" smtClean="0">
                <a:solidFill>
                  <a:schemeClr val="tx2"/>
                </a:solidFill>
              </a:rPr>
              <a:t>Favourite</a:t>
            </a:r>
            <a:r>
              <a:rPr lang="en-US" sz="2820" dirty="0" smtClean="0">
                <a:solidFill>
                  <a:schemeClr val="tx2"/>
                </a:solidFill>
              </a:rPr>
              <a:t>  school sport --------------</a:t>
            </a:r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9.  the school subject she/he good at</a:t>
            </a:r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10. the language she/he wants to learn</a:t>
            </a:r>
            <a:r>
              <a:rPr lang="ru-RU" sz="2820" dirty="0" smtClean="0">
                <a:solidFill>
                  <a:schemeClr val="tx2"/>
                </a:solidFill>
              </a:rPr>
              <a:t>----------</a:t>
            </a:r>
            <a:endParaRPr lang="en-US" sz="282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sz="2820" dirty="0" smtClean="0">
                <a:solidFill>
                  <a:schemeClr val="tx2"/>
                </a:solidFill>
              </a:rPr>
              <a:t>11.  the  job she /he  wants to do in future</a:t>
            </a:r>
            <a:r>
              <a:rPr lang="ru-RU" sz="2820" dirty="0" smtClean="0">
                <a:solidFill>
                  <a:schemeClr val="tx2"/>
                </a:solidFill>
              </a:rPr>
              <a:t>------------</a:t>
            </a:r>
            <a:endParaRPr lang="en-US" sz="2820" dirty="0" smtClean="0">
              <a:solidFill>
                <a:schemeClr val="tx2"/>
              </a:solidFill>
            </a:endParaRPr>
          </a:p>
          <a:p>
            <a:endParaRPr lang="ru-RU" sz="2820" dirty="0" smtClean="0"/>
          </a:p>
          <a:p>
            <a:endParaRPr lang="ru-RU" sz="282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908720"/>
            <a:ext cx="7859216" cy="5089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Чтение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 Чтение состоит из 2 разделов .</a:t>
            </a:r>
          </a:p>
          <a:p>
            <a:pPr>
              <a:buNone/>
            </a:pPr>
            <a:r>
              <a:rPr lang="ru-RU" dirty="0" smtClean="0"/>
              <a:t>Задание 9 представлено в виде вопросительных предложений (1-7) и 6 небольших текстов.</a:t>
            </a:r>
          </a:p>
          <a:p>
            <a:pPr>
              <a:buNone/>
            </a:pPr>
            <a:r>
              <a:rPr lang="ru-RU" dirty="0" smtClean="0"/>
              <a:t>Определить в каком из текстов А-</a:t>
            </a:r>
            <a:r>
              <a:rPr lang="en-US" dirty="0" smtClean="0"/>
              <a:t>F </a:t>
            </a:r>
            <a:r>
              <a:rPr lang="ru-RU" dirty="0" smtClean="0"/>
              <a:t>содержаться ответы на вопросы1-7. Один вопрос останется без ответа. Максимальное количество балов -6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10-16</a:t>
            </a:r>
          </a:p>
          <a:p>
            <a:r>
              <a:rPr lang="ru-RU" dirty="0" smtClean="0"/>
              <a:t>Прочитать текст и определить какие из приведенных утверждений соответствуют содержанию текста (1-</a:t>
            </a:r>
            <a:r>
              <a:rPr lang="en-US" dirty="0" smtClean="0"/>
              <a:t>T)</a:t>
            </a:r>
            <a:r>
              <a:rPr lang="ru-RU" dirty="0" smtClean="0"/>
              <a:t>,  какие не соответствуют (2</a:t>
            </a:r>
            <a:r>
              <a:rPr lang="en-US" dirty="0" smtClean="0"/>
              <a:t>-F)  </a:t>
            </a:r>
            <a:r>
              <a:rPr lang="ru-RU" dirty="0" smtClean="0"/>
              <a:t>и о чем в тексте не сказано</a:t>
            </a:r>
            <a:r>
              <a:rPr lang="en-US" dirty="0" smtClean="0"/>
              <a:t> (3 NS)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Максимальное количество баллов -7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 3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ru-RU" dirty="0" smtClean="0"/>
              <a:t>Раздел состоит из 2 частей</a:t>
            </a:r>
          </a:p>
          <a:p>
            <a:r>
              <a:rPr lang="ru-RU" dirty="0" smtClean="0"/>
              <a:t>1. Прочитать текст и преобразовать слова в конце строк 17-25 так ,чтобы они грамматически соответствовали содержанию текста.</a:t>
            </a:r>
          </a:p>
          <a:p>
            <a:r>
              <a:rPr lang="ru-RU" dirty="0" smtClean="0"/>
              <a:t>Как правило, это -</a:t>
            </a:r>
            <a:r>
              <a:rPr lang="ru-RU" dirty="0" err="1" smtClean="0"/>
              <a:t>видо-временные</a:t>
            </a:r>
            <a:r>
              <a:rPr lang="ru-RU" dirty="0" smtClean="0"/>
              <a:t>  формы глагола , степени сравнения прилагательных , множественное число им. существительных.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Раздел 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Задание 26-31 </a:t>
            </a:r>
          </a:p>
          <a:p>
            <a:r>
              <a:rPr lang="ru-RU" dirty="0" smtClean="0"/>
              <a:t>Прочитать текст и преобразовать слова , напечатанные в конце строк ,обозначенные номерами 26-31 ,так,  чтобы они лексически и грамматически соответствовали содержанию текста.</a:t>
            </a:r>
          </a:p>
          <a:p>
            <a:r>
              <a:rPr lang="ru-RU" dirty="0" smtClean="0"/>
              <a:t>Обращаем внимание детей , что меняются части речи , а для этого необходимо  воспользоваться  суффиксами и префиксами.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628</Words>
  <Application>Microsoft Office PowerPoint</Application>
  <PresentationFormat>Экран (4:3)</PresentationFormat>
  <Paragraphs>85</Paragraphs>
  <Slides>15</Slides>
  <Notes>2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ОГЭ</vt:lpstr>
      <vt:lpstr>Презентация PowerPoint</vt:lpstr>
      <vt:lpstr>Аудирование</vt:lpstr>
      <vt:lpstr>Презентация PowerPoint</vt:lpstr>
      <vt:lpstr>Презентация PowerPoint</vt:lpstr>
      <vt:lpstr>Чтение </vt:lpstr>
      <vt:lpstr>Чтение </vt:lpstr>
      <vt:lpstr>Раздел 3 </vt:lpstr>
      <vt:lpstr>Раздел 3</vt:lpstr>
      <vt:lpstr>Личное письмо (100-140)</vt:lpstr>
      <vt:lpstr>Презентация PowerPoint</vt:lpstr>
      <vt:lpstr>Неофициальное обращение</vt:lpstr>
      <vt:lpstr>Презентация PowerPoint</vt:lpstr>
      <vt:lpstr>   Типичные ошибки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1</dc:creator>
  <cp:lastModifiedBy>СЦРО</cp:lastModifiedBy>
  <cp:revision>64</cp:revision>
  <dcterms:created xsi:type="dcterms:W3CDTF">2016-08-01T00:44:01Z</dcterms:created>
  <dcterms:modified xsi:type="dcterms:W3CDTF">2020-10-14T13:23:54Z</dcterms:modified>
</cp:coreProperties>
</file>