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5" r:id="rId5"/>
    <p:sldId id="266" r:id="rId6"/>
    <p:sldId id="264" r:id="rId7"/>
    <p:sldId id="263" r:id="rId8"/>
    <p:sldId id="262" r:id="rId9"/>
    <p:sldId id="261" r:id="rId10"/>
    <p:sldId id="272" r:id="rId11"/>
    <p:sldId id="270" r:id="rId12"/>
    <p:sldId id="271" r:id="rId13"/>
    <p:sldId id="269" r:id="rId14"/>
    <p:sldId id="258" r:id="rId15"/>
    <p:sldId id="275" r:id="rId16"/>
    <p:sldId id="274" r:id="rId17"/>
    <p:sldId id="259" r:id="rId18"/>
    <p:sldId id="273" r:id="rId19"/>
    <p:sldId id="268" r:id="rId20"/>
    <p:sldId id="260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86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91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399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47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893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228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637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3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385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297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92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21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BBD27-E1B8-417F-B944-8F1AE8141683}" type="datetimeFigureOut">
              <a:rPr lang="ru-RU" smtClean="0"/>
              <a:t>13.10.2020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94299-B2AB-40FF-8346-E8CABF89712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06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5462" y="386862"/>
            <a:ext cx="990013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Century" panose="02040604050505020304" pitchFamily="18" charset="0"/>
              </a:rPr>
              <a:t>ОСОБЕННОСТИ ПРОВЕДЕНИЯ КОНТРОЛЬНЫХ РАБОТ ПО ВИДАМ РЕЧЕВОЙ ДЕЯТЕЛЬНОСТИ В РАМКАХ ПОДГОТОВКИ К ЕГЭ ПО</a:t>
            </a:r>
          </a:p>
          <a:p>
            <a:r>
              <a:rPr lang="ru-RU" sz="3600" b="1" dirty="0" smtClean="0">
                <a:latin typeface="Century" panose="02040604050505020304" pitchFamily="18" charset="0"/>
              </a:rPr>
              <a:t>ИНОСТРАННЫМ ЯЗЫКАМ</a:t>
            </a:r>
          </a:p>
          <a:p>
            <a:endParaRPr lang="ru-RU" sz="3600" dirty="0" smtClean="0">
              <a:latin typeface="Century" panose="02040604050505020304" pitchFamily="18" charset="0"/>
            </a:endParaRPr>
          </a:p>
          <a:p>
            <a:endParaRPr lang="ru-RU" sz="3600" dirty="0">
              <a:latin typeface="Century" panose="02040604050505020304" pitchFamily="18" charset="0"/>
            </a:endParaRPr>
          </a:p>
          <a:p>
            <a:r>
              <a:rPr lang="ru-RU" sz="3600" dirty="0" smtClean="0">
                <a:latin typeface="Century" panose="02040604050505020304" pitchFamily="18" charset="0"/>
              </a:rPr>
              <a:t>Мозговая А.В.</a:t>
            </a:r>
          </a:p>
          <a:p>
            <a:r>
              <a:rPr lang="ru-RU" sz="3600" dirty="0" smtClean="0">
                <a:latin typeface="Century" panose="02040604050505020304" pitchFamily="18" charset="0"/>
              </a:rPr>
              <a:t>Учитель английского языка МОБУ гимназии №76</a:t>
            </a:r>
            <a:endParaRPr lang="ru-RU" sz="3600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1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0817" y="291548"/>
            <a:ext cx="11039061" cy="2382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25"/>
              </a:lnSpc>
              <a:spcAft>
                <a:spcPts val="1875"/>
              </a:spcAft>
            </a:pPr>
            <a:r>
              <a:rPr lang="ru-RU" sz="2800" dirty="0">
                <a:solidFill>
                  <a:srgbClr val="FF66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Важно: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Менее 90 слов в письме (задание№39) оценивается в 0 баллов, как и менее 180 слов в сочинении (задание №40). Максимально допустимое кол-во слов в +10% составляет 154 слов в письме и 275 в эссе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Письмо должно быть чётко структурировано и включать в себя следующие компоненты:</a:t>
            </a:r>
            <a:endParaRPr lang="ru-RU" sz="1600" dirty="0">
              <a:latin typeface="Georgia" panose="02040502050405020303" pitchFamily="18" charset="0"/>
            </a:endParaRPr>
          </a:p>
          <a:p>
            <a:pPr>
              <a:spcAft>
                <a:spcPts val="800"/>
              </a:spcAft>
            </a:pPr>
            <a:endParaRPr lang="ru-RU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Georgia" panose="02040502050405020303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endParaRPr lang="ru-RU" sz="16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246818"/>
              </p:ext>
            </p:extLst>
          </p:nvPr>
        </p:nvGraphicFramePr>
        <p:xfrm>
          <a:off x="742122" y="1757690"/>
          <a:ext cx="7248566" cy="5104900"/>
        </p:xfrm>
        <a:graphic>
          <a:graphicData uri="http://schemas.openxmlformats.org/drawingml/2006/table">
            <a:tbl>
              <a:tblPr firstRow="1" firstCol="1" bandRow="1"/>
              <a:tblGrid>
                <a:gridCol w="858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9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№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Обращение,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4,5,6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Благодарность. Извинения + причина. Соединяющая фраза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Ответы на вопросы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вопроса по теме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9,10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Вежливое завершение письма. Ссылка на будущие контакты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Завершающая фраза,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3518"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 (Имя)</a:t>
                      </a:r>
                      <a:endParaRPr lang="ru-RU" sz="1400" dirty="0"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90653" marB="90653">
                    <a:lnL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CAC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809875" y="1850638"/>
            <a:ext cx="2199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6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0109" y="166256"/>
            <a:ext cx="11804073" cy="627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3200" dirty="0" smtClean="0"/>
              <a:t>Ответы </a:t>
            </a:r>
            <a:r>
              <a:rPr lang="ru-RU" sz="3200" dirty="0"/>
              <a:t>на вопросы в </a:t>
            </a:r>
            <a:r>
              <a:rPr lang="ru-RU" sz="3200" dirty="0" smtClean="0"/>
              <a:t>личном письме</a:t>
            </a:r>
            <a:endParaRPr lang="ru-RU" sz="3200" dirty="0"/>
          </a:p>
          <a:p>
            <a:pPr fontAlgn="base"/>
            <a:r>
              <a:rPr lang="ru-RU" sz="3200" dirty="0"/>
              <a:t> </a:t>
            </a:r>
            <a:r>
              <a:rPr lang="ru-RU" sz="3200" dirty="0" smtClean="0"/>
              <a:t>Здесь </a:t>
            </a:r>
            <a:r>
              <a:rPr lang="ru-RU" sz="3200" dirty="0"/>
              <a:t>необходимо запомнить три </a:t>
            </a:r>
            <a:r>
              <a:rPr lang="ru-RU" sz="3200" dirty="0" smtClean="0"/>
              <a:t>момента:</a:t>
            </a:r>
            <a:endParaRPr lang="ru-RU" sz="3200" dirty="0"/>
          </a:p>
          <a:p>
            <a:pPr fontAlgn="base"/>
            <a:r>
              <a:rPr lang="ru-RU" sz="3200" dirty="0"/>
              <a:t> </a:t>
            </a:r>
            <a:r>
              <a:rPr lang="ru-RU" sz="3200" dirty="0" smtClean="0"/>
              <a:t>а</a:t>
            </a:r>
            <a:r>
              <a:rPr lang="ru-RU" sz="3200" dirty="0"/>
              <a:t>) сколько вопросов, столько ответов. </a:t>
            </a:r>
            <a:endParaRPr lang="ru-RU" sz="3200" dirty="0" smtClean="0"/>
          </a:p>
          <a:p>
            <a:pPr fontAlgn="base"/>
            <a:endParaRPr lang="ru-RU" sz="3200" dirty="0" smtClean="0"/>
          </a:p>
          <a:p>
            <a:pPr fontAlgn="base"/>
            <a:r>
              <a:rPr lang="ru-RU" sz="3200" dirty="0" smtClean="0"/>
              <a:t>б</a:t>
            </a:r>
            <a:r>
              <a:rPr lang="ru-RU" sz="3200" dirty="0"/>
              <a:t>) соблюдаем грамматическую структуру вопросов и ответов. </a:t>
            </a:r>
            <a:endParaRPr lang="ru-RU" sz="3200" dirty="0" smtClean="0"/>
          </a:p>
          <a:p>
            <a:pPr fontAlgn="base"/>
            <a:endParaRPr lang="ru-RU" sz="3200" dirty="0" smtClean="0"/>
          </a:p>
          <a:p>
            <a:pPr fontAlgn="base"/>
            <a:r>
              <a:rPr lang="ru-RU" sz="3200" dirty="0" smtClean="0"/>
              <a:t>в</a:t>
            </a:r>
            <a:r>
              <a:rPr lang="ru-RU" sz="3200" dirty="0"/>
              <a:t>) необязательно отвечать на вопросы в том порядке, в котором </a:t>
            </a:r>
            <a:endParaRPr lang="ru-RU" sz="3200" dirty="0" smtClean="0"/>
          </a:p>
          <a:p>
            <a:pPr fontAlgn="base"/>
            <a:r>
              <a:rPr lang="ru-RU" sz="3200" dirty="0" smtClean="0"/>
              <a:t>они </a:t>
            </a:r>
            <a:r>
              <a:rPr lang="ru-RU" sz="3200" dirty="0"/>
              <a:t>задаются. Главное, чтобы они были логически связаны</a:t>
            </a:r>
            <a:r>
              <a:rPr lang="ru-RU" sz="3200" dirty="0" smtClean="0"/>
              <a:t>.</a:t>
            </a:r>
          </a:p>
          <a:p>
            <a:pPr fontAlgn="base"/>
            <a:endParaRPr lang="ru-RU" sz="3200" dirty="0"/>
          </a:p>
          <a:p>
            <a:pPr fontAlgn="base"/>
            <a:r>
              <a:rPr lang="ru-RU" sz="3200" dirty="0"/>
              <a:t> </a:t>
            </a:r>
            <a:r>
              <a:rPr lang="ru-RU" sz="3200" dirty="0" smtClean="0"/>
              <a:t>Задаем </a:t>
            </a:r>
            <a:r>
              <a:rPr lang="ru-RU" sz="3200" dirty="0"/>
              <a:t>3 </a:t>
            </a:r>
            <a:r>
              <a:rPr lang="ru-RU" sz="3200" dirty="0" smtClean="0"/>
              <a:t>вопроса</a:t>
            </a:r>
          </a:p>
          <a:p>
            <a:pPr fontAlgn="base"/>
            <a:endParaRPr lang="ru-RU" sz="3200" dirty="0"/>
          </a:p>
          <a:p>
            <a:pPr fontAlgn="base"/>
            <a:r>
              <a:rPr lang="ru-RU" sz="3200" dirty="0"/>
              <a:t> </a:t>
            </a:r>
            <a:r>
              <a:rPr lang="ru-RU" sz="3200" dirty="0" smtClean="0"/>
              <a:t>Ни </a:t>
            </a:r>
            <a:r>
              <a:rPr lang="ru-RU" sz="3200" dirty="0"/>
              <a:t>больше, ни меньше. </a:t>
            </a:r>
            <a:endParaRPr lang="ru-RU" sz="3200" b="1" u="sng" dirty="0" smtClean="0">
              <a:solidFill>
                <a:srgbClr val="333333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7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75"/>
            <a:ext cx="12192000" cy="68546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5287" y="225287"/>
            <a:ext cx="11966713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25"/>
              </a:lnSpc>
              <a:spcAft>
                <a:spcPts val="825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Сочинение</a:t>
            </a:r>
          </a:p>
          <a:p>
            <a:pPr>
              <a:lnSpc>
                <a:spcPct val="150000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относится к высокому уровню сложности и считается полностью выполненным, если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1.Решена коммуникативная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2.Текст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организован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3.Речь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лексически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грамотная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4.Речь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грамматически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правильна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5.Орфография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пунктуация </a:t>
            </a: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правильны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получаете 14 баллов: выполнение задания (3 балла),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 балла), грамматика (3), </a:t>
            </a:r>
            <a:endParaRPr lang="ru-RU" sz="24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4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лексика </a:t>
            </a:r>
            <a:r>
              <a:rPr lang="ru-RU" sz="24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 балла), орфография и пунктуация (2 балла)</a:t>
            </a:r>
            <a:endParaRPr lang="ru-RU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65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2120" y="464717"/>
            <a:ext cx="11595653" cy="5440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Эссе должно быть чётко структурировано и включать в себя следующие части (каждая начинается с нового абзаца):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Вступление.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Выражение собственного мнения.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Выражение противоположного мнения.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Несогласие с мнением оппонентов.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Заключение.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21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36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3096" y="278296"/>
            <a:ext cx="108137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latin typeface="Georgia" panose="02040502050405020303" pitchFamily="18" charset="0"/>
              </a:rPr>
              <a:t>Стилистические ошибки:</a:t>
            </a:r>
          </a:p>
          <a:p>
            <a:pPr>
              <a:lnSpc>
                <a:spcPct val="150000"/>
              </a:lnSpc>
            </a:pPr>
            <a:r>
              <a:rPr lang="ru-RU" sz="3600" dirty="0">
                <a:latin typeface="Georgia" panose="02040502050405020303" pitchFamily="18" charset="0"/>
              </a:rPr>
              <a:t>• Риторические вопросы: </a:t>
            </a:r>
            <a:r>
              <a:rPr lang="en-US" sz="3600" dirty="0">
                <a:latin typeface="Georgia" panose="02040502050405020303" pitchFamily="18" charset="0"/>
              </a:rPr>
              <a:t>Who is right?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Georgia" panose="02040502050405020303" pitchFamily="18" charset="0"/>
              </a:rPr>
              <a:t>• </a:t>
            </a:r>
            <a:r>
              <a:rPr lang="ru-RU" sz="3600" dirty="0">
                <a:latin typeface="Georgia" panose="02040502050405020303" pitchFamily="18" charset="0"/>
              </a:rPr>
              <a:t>Стяжённые формы: </a:t>
            </a:r>
            <a:r>
              <a:rPr lang="en-US" sz="3600" dirty="0">
                <a:latin typeface="Georgia" panose="02040502050405020303" pitchFamily="18" charset="0"/>
              </a:rPr>
              <a:t>Can’t, doesn’t </a:t>
            </a:r>
            <a:r>
              <a:rPr lang="en-US" sz="3600" dirty="0" err="1">
                <a:latin typeface="Georgia" panose="02040502050405020303" pitchFamily="18" charset="0"/>
              </a:rPr>
              <a:t>etc</a:t>
            </a:r>
            <a:endParaRPr lang="en-US" sz="3600" dirty="0">
              <a:latin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Georgia" panose="02040502050405020303" pitchFamily="18" charset="0"/>
              </a:rPr>
              <a:t>• </a:t>
            </a:r>
            <a:r>
              <a:rPr lang="ru-RU" sz="3600" dirty="0">
                <a:latin typeface="Georgia" panose="02040502050405020303" pitchFamily="18" charset="0"/>
              </a:rPr>
              <a:t>Разговорная лексика: </a:t>
            </a:r>
            <a:r>
              <a:rPr lang="en-US" sz="3600" dirty="0">
                <a:latin typeface="Georgia" panose="02040502050405020303" pitchFamily="18" charset="0"/>
              </a:rPr>
              <a:t>kids, I reckon </a:t>
            </a:r>
            <a:r>
              <a:rPr lang="en-US" sz="3600" dirty="0" err="1">
                <a:latin typeface="Georgia" panose="02040502050405020303" pitchFamily="18" charset="0"/>
              </a:rPr>
              <a:t>etc</a:t>
            </a:r>
            <a:endParaRPr lang="en-US" sz="3600" dirty="0">
              <a:latin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Georgia" panose="02040502050405020303" pitchFamily="18" charset="0"/>
              </a:rPr>
              <a:t>• </a:t>
            </a:r>
            <a:r>
              <a:rPr lang="ru-RU" sz="3600" dirty="0">
                <a:latin typeface="Georgia" panose="02040502050405020303" pitchFamily="18" charset="0"/>
              </a:rPr>
              <a:t>Разговорные грамматические конструкции:</a:t>
            </a:r>
          </a:p>
          <a:p>
            <a:pPr>
              <a:lnSpc>
                <a:spcPct val="150000"/>
              </a:lnSpc>
            </a:pPr>
            <a:r>
              <a:rPr lang="en-US" sz="3600" dirty="0" err="1">
                <a:latin typeface="Georgia" panose="02040502050405020303" pitchFamily="18" charset="0"/>
              </a:rPr>
              <a:t>wanna</a:t>
            </a:r>
            <a:r>
              <a:rPr lang="en-US" sz="3600" dirty="0">
                <a:latin typeface="Georgia" panose="02040502050405020303" pitchFamily="18" charset="0"/>
              </a:rPr>
              <a:t>, </a:t>
            </a:r>
            <a:r>
              <a:rPr lang="en-US" sz="3600" dirty="0" err="1">
                <a:latin typeface="Georgia" panose="02040502050405020303" pitchFamily="18" charset="0"/>
              </a:rPr>
              <a:t>gonna</a:t>
            </a:r>
            <a:r>
              <a:rPr lang="en-US" sz="3600" dirty="0">
                <a:latin typeface="Georgia" panose="02040502050405020303" pitchFamily="18" charset="0"/>
              </a:rPr>
              <a:t> </a:t>
            </a:r>
            <a:r>
              <a:rPr lang="en-US" sz="3600" dirty="0" err="1">
                <a:latin typeface="Georgia" panose="02040502050405020303" pitchFamily="18" charset="0"/>
              </a:rPr>
              <a:t>etc</a:t>
            </a:r>
            <a:endParaRPr lang="ru-RU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70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809" y="251792"/>
            <a:ext cx="1044271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Georgia" panose="02040502050405020303" pitchFamily="18" charset="0"/>
              </a:rPr>
              <a:t>Перифраз</a:t>
            </a:r>
            <a:r>
              <a:rPr lang="ru-RU" sz="3600" dirty="0">
                <a:latin typeface="Georgia" panose="02040502050405020303" pitchFamily="18" charset="0"/>
              </a:rPr>
              <a:t> – это замена хотя бы двух слов</a:t>
            </a:r>
          </a:p>
          <a:p>
            <a:r>
              <a:rPr lang="ru-RU" sz="3600" dirty="0">
                <a:latin typeface="Georgia" panose="02040502050405020303" pitchFamily="18" charset="0"/>
              </a:rPr>
              <a:t>синонимами + замена грамматической</a:t>
            </a:r>
          </a:p>
          <a:p>
            <a:r>
              <a:rPr lang="ru-RU" sz="3600" dirty="0">
                <a:latin typeface="Georgia" panose="02040502050405020303" pitchFamily="18" charset="0"/>
              </a:rPr>
              <a:t>конструкции</a:t>
            </a:r>
            <a:r>
              <a:rPr lang="ru-RU" sz="3600" dirty="0" smtClean="0">
                <a:latin typeface="Georgia" panose="02040502050405020303" pitchFamily="18" charset="0"/>
              </a:rPr>
              <a:t>.</a:t>
            </a:r>
          </a:p>
          <a:p>
            <a:endParaRPr lang="ru-RU" sz="3600" dirty="0">
              <a:latin typeface="Georgia" panose="02040502050405020303" pitchFamily="18" charset="0"/>
            </a:endParaRPr>
          </a:p>
          <a:p>
            <a:r>
              <a:rPr lang="ru-RU" sz="3600" dirty="0">
                <a:latin typeface="Georgia" panose="02040502050405020303" pitchFamily="18" charset="0"/>
              </a:rPr>
              <a:t>• Перифраз носит объяснительный характер.</a:t>
            </a:r>
          </a:p>
          <a:p>
            <a:r>
              <a:rPr lang="ru-RU" sz="3600" dirty="0">
                <a:latin typeface="Georgia" panose="02040502050405020303" pitchFamily="18" charset="0"/>
              </a:rPr>
              <a:t>• Замена одного слова не является</a:t>
            </a:r>
          </a:p>
          <a:p>
            <a:r>
              <a:rPr lang="ru-RU" sz="3600" dirty="0">
                <a:latin typeface="Georgia" panose="02040502050405020303" pitchFamily="18" charset="0"/>
              </a:rPr>
              <a:t>перифразом.</a:t>
            </a:r>
          </a:p>
          <a:p>
            <a:r>
              <a:rPr lang="ru-RU" sz="3600" dirty="0">
                <a:latin typeface="Georgia" panose="02040502050405020303" pitchFamily="18" charset="0"/>
              </a:rPr>
              <a:t>• Добавление слов к формулировке темы не</a:t>
            </a:r>
          </a:p>
          <a:p>
            <a:r>
              <a:rPr lang="ru-RU" sz="3600" dirty="0">
                <a:latin typeface="Georgia" panose="02040502050405020303" pitchFamily="18" charset="0"/>
              </a:rPr>
              <a:t>является перифразом.</a:t>
            </a:r>
          </a:p>
        </p:txBody>
      </p:sp>
    </p:spTree>
    <p:extLst>
      <p:ext uri="{BB962C8B-B14F-4D97-AF65-F5344CB8AC3E}">
        <p14:creationId xmlns:p14="http://schemas.microsoft.com/office/powerpoint/2010/main" val="202472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8783" y="238539"/>
            <a:ext cx="1110532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Georgia" panose="02040502050405020303" pitchFamily="18" charset="0"/>
              </a:rPr>
              <a:t>Типичные ошибки </a:t>
            </a:r>
            <a:r>
              <a:rPr lang="ru-RU" sz="4000" dirty="0">
                <a:latin typeface="Georgia" panose="02040502050405020303" pitchFamily="18" charset="0"/>
              </a:rPr>
              <a:t>учащихся при</a:t>
            </a:r>
          </a:p>
          <a:p>
            <a:r>
              <a:rPr lang="ru-RU" sz="4000" dirty="0">
                <a:latin typeface="Georgia" panose="02040502050405020303" pitchFamily="18" charset="0"/>
              </a:rPr>
              <a:t>выполнении задания 40: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замена формата;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подмена темы;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неумение точно сформулировать проблему</a:t>
            </a:r>
          </a:p>
          <a:p>
            <a:r>
              <a:rPr lang="ru-RU" sz="4000" dirty="0">
                <a:latin typeface="Georgia" panose="02040502050405020303" pitchFamily="18" charset="0"/>
              </a:rPr>
              <a:t>в начале высказывания и сделать точный</a:t>
            </a:r>
          </a:p>
          <a:p>
            <a:r>
              <a:rPr lang="ru-RU" sz="4000" dirty="0">
                <a:latin typeface="Georgia" panose="02040502050405020303" pitchFamily="18" charset="0"/>
              </a:rPr>
              <a:t>вывод в конце;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неполное соответствие аргументации</a:t>
            </a:r>
          </a:p>
          <a:p>
            <a:r>
              <a:rPr lang="ru-RU" sz="4000" dirty="0">
                <a:latin typeface="Georgia" panose="02040502050405020303" pitchFamily="18" charset="0"/>
              </a:rPr>
              <a:t>заявленному тезису (мнению);</a:t>
            </a:r>
          </a:p>
        </p:txBody>
      </p:sp>
    </p:spTree>
    <p:extLst>
      <p:ext uri="{BB962C8B-B14F-4D97-AF65-F5344CB8AC3E}">
        <p14:creationId xmlns:p14="http://schemas.microsoft.com/office/powerpoint/2010/main" val="75474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4313" y="384314"/>
            <a:ext cx="108005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повтор аргументации при высказывании</a:t>
            </a:r>
          </a:p>
          <a:p>
            <a:r>
              <a:rPr lang="ru-RU" sz="4000" dirty="0">
                <a:latin typeface="Georgia" panose="02040502050405020303" pitchFamily="18" charset="0"/>
              </a:rPr>
              <a:t>своего и чужого мнений;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неправильное деление текста на абзацы;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логические ошибки, в том числе</a:t>
            </a:r>
          </a:p>
          <a:p>
            <a:r>
              <a:rPr lang="ru-RU" sz="4000" dirty="0">
                <a:latin typeface="Georgia" panose="02040502050405020303" pitchFamily="18" charset="0"/>
              </a:rPr>
              <a:t>расхождение авторской точки зрения во</a:t>
            </a:r>
          </a:p>
          <a:p>
            <a:r>
              <a:rPr lang="ru-RU" sz="4000" dirty="0">
                <a:latin typeface="Georgia" panose="02040502050405020303" pitchFamily="18" charset="0"/>
              </a:rPr>
              <a:t>втором абзаце и в выводе;</a:t>
            </a:r>
          </a:p>
          <a:p>
            <a:r>
              <a:rPr lang="ru-RU" sz="4000" dirty="0">
                <a:latin typeface="Georgia" panose="02040502050405020303" pitchFamily="18" charset="0"/>
              </a:rPr>
              <a:t>• несоблюдение объёма высказывания.</a:t>
            </a:r>
          </a:p>
        </p:txBody>
      </p:sp>
    </p:spTree>
    <p:extLst>
      <p:ext uri="{BB962C8B-B14F-4D97-AF65-F5344CB8AC3E}">
        <p14:creationId xmlns:p14="http://schemas.microsoft.com/office/powerpoint/2010/main" val="30157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7078" y="344557"/>
            <a:ext cx="109330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Объем высказывания </a:t>
            </a:r>
          </a:p>
          <a:p>
            <a:r>
              <a:rPr lang="ru-RU" sz="2800" dirty="0" smtClean="0">
                <a:latin typeface="Georgia" panose="02040502050405020303" pitchFamily="18" charset="0"/>
              </a:rPr>
              <a:t> </a:t>
            </a:r>
            <a:r>
              <a:rPr lang="ru-RU" sz="2800" dirty="0">
                <a:latin typeface="Georgia" panose="02040502050405020303" pitchFamily="18" charset="0"/>
              </a:rPr>
              <a:t>• введение – 50 </a:t>
            </a:r>
            <a:r>
              <a:rPr lang="ru-RU" sz="2800" dirty="0" smtClean="0">
                <a:latin typeface="Georgia" panose="02040502050405020303" pitchFamily="18" charset="0"/>
              </a:rPr>
              <a:t>слов</a:t>
            </a:r>
          </a:p>
          <a:p>
            <a:r>
              <a:rPr lang="ru-RU" sz="2800" dirty="0" smtClean="0">
                <a:latin typeface="Georgia" panose="02040502050405020303" pitchFamily="18" charset="0"/>
              </a:rPr>
              <a:t> </a:t>
            </a:r>
            <a:r>
              <a:rPr lang="ru-RU" sz="2800" dirty="0">
                <a:latin typeface="Georgia" panose="02040502050405020303" pitchFamily="18" charset="0"/>
              </a:rPr>
              <a:t>• основная часть (второй абзац) – 80 </a:t>
            </a:r>
            <a:r>
              <a:rPr lang="ru-RU" sz="2800" dirty="0" smtClean="0">
                <a:latin typeface="Georgia" panose="02040502050405020303" pitchFamily="18" charset="0"/>
              </a:rPr>
              <a:t>слов</a:t>
            </a:r>
          </a:p>
          <a:p>
            <a:r>
              <a:rPr lang="ru-RU" sz="2800" dirty="0" smtClean="0">
                <a:latin typeface="Georgia" panose="02040502050405020303" pitchFamily="18" charset="0"/>
              </a:rPr>
              <a:t> </a:t>
            </a:r>
            <a:r>
              <a:rPr lang="ru-RU" sz="2800" dirty="0">
                <a:latin typeface="Georgia" panose="02040502050405020303" pitchFamily="18" charset="0"/>
              </a:rPr>
              <a:t>• основная часть (третий и четвёртый абзацы) – 70 слов </a:t>
            </a:r>
            <a:endParaRPr lang="ru-RU" sz="2800" dirty="0" smtClean="0">
              <a:latin typeface="Georgia" panose="02040502050405020303" pitchFamily="18" charset="0"/>
            </a:endParaRPr>
          </a:p>
          <a:p>
            <a:r>
              <a:rPr lang="ru-RU" sz="2800" dirty="0" smtClean="0">
                <a:latin typeface="Georgia" panose="02040502050405020303" pitchFamily="18" charset="0"/>
              </a:rPr>
              <a:t>• </a:t>
            </a:r>
            <a:r>
              <a:rPr lang="ru-RU" sz="2800" dirty="0">
                <a:latin typeface="Georgia" panose="02040502050405020303" pitchFamily="18" charset="0"/>
              </a:rPr>
              <a:t>заключение – 50 слов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7078" y="2888974"/>
            <a:ext cx="8481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Georgia" panose="02040502050405020303" pitchFamily="18" charset="0"/>
              </a:rPr>
              <a:t>ВАЖНО </a:t>
            </a:r>
            <a:endParaRPr lang="ru-RU" sz="3200" dirty="0" smtClean="0">
              <a:latin typeface="Georgia" panose="02040502050405020303" pitchFamily="18" charset="0"/>
            </a:endParaRPr>
          </a:p>
          <a:p>
            <a:r>
              <a:rPr lang="ru-RU" sz="3200" dirty="0" smtClean="0">
                <a:latin typeface="Georgia" panose="02040502050405020303" pitchFamily="18" charset="0"/>
              </a:rPr>
              <a:t>• </a:t>
            </a:r>
            <a:r>
              <a:rPr lang="ru-RU" sz="3200" dirty="0">
                <a:latin typeface="Georgia" panose="02040502050405020303" pitchFamily="18" charset="0"/>
              </a:rPr>
              <a:t>НАУЧИТЬ СТРУКТУРИРОВАТЬ свое сочинение, используя соответствующие вводные фразы и клише</a:t>
            </a:r>
          </a:p>
        </p:txBody>
      </p:sp>
    </p:spTree>
    <p:extLst>
      <p:ext uri="{BB962C8B-B14F-4D97-AF65-F5344CB8AC3E}">
        <p14:creationId xmlns:p14="http://schemas.microsoft.com/office/powerpoint/2010/main" val="108076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4843" t="26132" r="27185" b="9738"/>
          <a:stretch/>
        </p:blipFill>
        <p:spPr>
          <a:xfrm>
            <a:off x="0" y="-80483"/>
            <a:ext cx="9827946" cy="701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3096" y="304800"/>
            <a:ext cx="9621078" cy="6335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ru-RU" sz="40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«Аудирование», </a:t>
            </a:r>
            <a:r>
              <a:rPr lang="ru-RU" sz="40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  «</a:t>
            </a:r>
            <a:r>
              <a:rPr lang="ru-RU" sz="40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Чтение», «Грамматика и лексика</a:t>
            </a:r>
            <a:r>
              <a:rPr lang="ru-RU" sz="40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», Письмо</a:t>
            </a:r>
            <a:r>
              <a:rPr lang="ru-RU" sz="40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». </a:t>
            </a:r>
            <a:endParaRPr lang="ru-RU" sz="4400" dirty="0" smtClean="0">
              <a:latin typeface="Georgia" panose="02040502050405020303" pitchFamily="18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38 </a:t>
            </a:r>
            <a:r>
              <a:rPr lang="ru-RU" sz="36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заданий с кратким ответом </a:t>
            </a:r>
            <a:endParaRPr lang="ru-RU" sz="3600" dirty="0" smtClean="0">
              <a:latin typeface="Georgia" panose="02040502050405020303" pitchFamily="18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6 </a:t>
            </a:r>
            <a:r>
              <a:rPr lang="ru-RU" sz="36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заданий открытого типа с </a:t>
            </a:r>
            <a:r>
              <a:rPr lang="ru-RU" sz="36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развернутым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100 баллов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ru-RU" sz="32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При этом задания с развёрнутым ответом (два задания из раздела "Письмо" и четыре задания из раздела "Говорение") составляют 40% от общего количества </a:t>
            </a:r>
            <a:endParaRPr lang="ru-RU" sz="3200" dirty="0" smtClean="0">
              <a:latin typeface="Georgia" panose="02040502050405020303" pitchFamily="18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ru-RU" sz="3200" dirty="0" smtClean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   баллов</a:t>
            </a:r>
            <a:r>
              <a:rPr lang="ru-RU" sz="3200" dirty="0">
                <a:latin typeface="Georgia" panose="02040502050405020303" pitchFamily="18" charset="0"/>
                <a:ea typeface="Calibri" panose="020F0502020204030204" pitchFamily="34" charset="0"/>
                <a:cs typeface="Helvetica" panose="020B0604020202020204" pitchFamily="34" charset="0"/>
              </a:rPr>
              <a:t>.</a:t>
            </a:r>
            <a:endParaRPr lang="ru-RU" sz="24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55304" y="1855304"/>
            <a:ext cx="7604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Georgia" panose="02040502050405020303" pitchFamily="18" charset="0"/>
              </a:rPr>
              <a:t>СПАСИБО  ЗА ВНИМАНИЕ</a:t>
            </a:r>
            <a:endParaRPr lang="ru-RU" sz="4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3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8295" y="192686"/>
            <a:ext cx="1110532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Аудирование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. </a:t>
            </a:r>
            <a:endParaRPr lang="ru-RU" sz="2800" dirty="0" smtClean="0">
              <a:solidFill>
                <a:srgbClr val="212529"/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9 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заданий, на выполнение которых </a:t>
            </a: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дается полчаса</a:t>
            </a: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.</a:t>
            </a:r>
          </a:p>
          <a:p>
            <a:endParaRPr lang="ru-RU" dirty="0">
              <a:solidFill>
                <a:srgbClr val="212529"/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endParaRPr lang="ru-RU" dirty="0" smtClean="0">
              <a:solidFill>
                <a:srgbClr val="212529"/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r>
              <a:rPr lang="ru-RU" dirty="0" smtClean="0">
                <a:solidFill>
                  <a:srgbClr val="212529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pic>
        <p:nvPicPr>
          <p:cNvPr id="6" name="Рисунок 5" descr="https://englishshow.ru/img/statii/podgotovka-k-jekzamenam/01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" t="9873" r="264" b="13659"/>
          <a:stretch/>
        </p:blipFill>
        <p:spPr bwMode="auto">
          <a:xfrm>
            <a:off x="569843" y="1258956"/>
            <a:ext cx="5022573" cy="523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englishshow.ru/img/statii/podgotovka-k-jekzamenam/02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416" y="1269864"/>
            <a:ext cx="4704523" cy="31471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264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5" name="Рисунок 4" descr="https://englishshow.ru/img/statii/podgotovka-k-jekzamenam/0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7658"/>
            <a:ext cx="5454997" cy="324716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887895" y="199033"/>
            <a:ext cx="100318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Чтение</a:t>
            </a:r>
          </a:p>
          <a:p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</a:t>
            </a: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Этот 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раздел также содержит 9 </a:t>
            </a: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заданий, полчаса 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на их выполнение. </a:t>
            </a:r>
            <a:endParaRPr lang="ru-RU" sz="2800" dirty="0">
              <a:latin typeface="Georgia" panose="02040502050405020303" pitchFamily="18" charset="0"/>
            </a:endParaRPr>
          </a:p>
        </p:txBody>
      </p:sp>
      <p:pic>
        <p:nvPicPr>
          <p:cNvPr id="7" name="Рисунок 6" descr="https://englishshow.ru/img/statii/podgotovka-k-jekzamenam/04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" t="15967" r="3826" b="8158"/>
          <a:stretch/>
        </p:blipFill>
        <p:spPr bwMode="auto">
          <a:xfrm>
            <a:off x="4511642" y="3258066"/>
            <a:ext cx="3158919" cy="39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englishshow.ru/img/statii/podgotovka-k-jekzamenam/05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441" y="1198843"/>
            <a:ext cx="4802186" cy="32859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607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3583" y="291548"/>
            <a:ext cx="86404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</a:t>
            </a:r>
            <a:r>
              <a:rPr lang="ru-RU" sz="2400" b="1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Грамматика </a:t>
            </a:r>
            <a:r>
              <a:rPr lang="ru-RU" sz="2400" b="1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и </a:t>
            </a:r>
            <a:r>
              <a:rPr lang="ru-RU" sz="2400" b="1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Лексика</a:t>
            </a:r>
            <a:r>
              <a:rPr lang="ru-RU" sz="24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 </a:t>
            </a:r>
            <a:endParaRPr lang="ru-RU" sz="2400" dirty="0" smtClean="0">
              <a:solidFill>
                <a:srgbClr val="212529"/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20 </a:t>
            </a:r>
            <a:r>
              <a:rPr lang="ru-RU" sz="2400" dirty="0">
                <a:solidFill>
                  <a:srgbClr val="212529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заданий и 40 минут на их выполнение. Задания с 19 по 31 на словообразование. </a:t>
            </a:r>
            <a:endParaRPr lang="ru-RU" sz="2400" dirty="0">
              <a:latin typeface="Georgia" panose="02040502050405020303" pitchFamily="18" charset="0"/>
            </a:endParaRPr>
          </a:p>
        </p:txBody>
      </p:sp>
      <p:pic>
        <p:nvPicPr>
          <p:cNvPr id="7" name="Рисунок 6" descr="https://englishshow.ru/img/statii/podgotovka-k-jekzamenam/06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" r="3152" b="27076"/>
          <a:stretch/>
        </p:blipFill>
        <p:spPr bwMode="auto">
          <a:xfrm>
            <a:off x="342831" y="2227057"/>
            <a:ext cx="5753169" cy="2875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englishshow.ru/img/statii/podgotovka-k-jekzamenam/07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" t="3655" r="2706" b="6663"/>
          <a:stretch/>
        </p:blipFill>
        <p:spPr bwMode="auto">
          <a:xfrm>
            <a:off x="6301408" y="1122363"/>
            <a:ext cx="5685184" cy="37238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585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85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3826" y="291548"/>
            <a:ext cx="8680174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500"/>
              </a:spcAft>
            </a:pP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В части </a:t>
            </a:r>
            <a:r>
              <a:rPr lang="ru-RU" sz="2800" b="1" dirty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Письмо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 всего 2 </a:t>
            </a: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задания</a:t>
            </a:r>
          </a:p>
          <a:p>
            <a:pPr>
              <a:spcAft>
                <a:spcPts val="1500"/>
              </a:spcAft>
            </a:pP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Личное 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письмо объемом 100-140 слов и </a:t>
            </a:r>
            <a:r>
              <a:rPr lang="ru-RU" sz="2800" dirty="0" smtClean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сочинение </a:t>
            </a:r>
            <a:r>
              <a:rPr lang="ru-RU" sz="2800" dirty="0">
                <a:solidFill>
                  <a:srgbClr val="212529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по заданной проблеме объемом 200-250 слов. Время на выполнение - 80 минут.</a:t>
            </a:r>
            <a:endParaRPr lang="ru-RU" sz="28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 descr="https://englishshow.ru/img/statii/podgotovka-k-jekzamenam/08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40"/>
          <a:stretch/>
        </p:blipFill>
        <p:spPr bwMode="auto">
          <a:xfrm>
            <a:off x="463826" y="2452398"/>
            <a:ext cx="5940425" cy="30870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612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9600" y="525597"/>
            <a:ext cx="11582400" cy="6424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ТИПИЧНЫЕ ТРУДНОСТИ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Во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втором задании 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аудирования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многих затрудняет формулировка 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stated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 чтении и 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аудировании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 надо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ориентироваться на полностью совпадающие формулировки вопросов и частей текста или аудиозаписи.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Часть «Чтение» — не забыть прочитать вопрос.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 задании на грамматику, как ни странно, больше всего 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ошибок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приходится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 время 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Perfect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 заданиях на словообразование тоже есть 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сложности.</a:t>
            </a:r>
            <a:endParaRPr lang="ru-RU" sz="24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Для задания № 39 (письмо другу) стоит подготовить заранее </a:t>
            </a:r>
            <a:endParaRPr lang="ru-RU" sz="2400" dirty="0" smtClean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схему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Эссе многие </a:t>
            </a:r>
            <a:r>
              <a:rPr lang="ru-RU" sz="240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считают </a:t>
            </a:r>
            <a:r>
              <a:rPr lang="ru-RU" sz="240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самым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сложным заданием.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00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4070" y="567384"/>
            <a:ext cx="10827026" cy="5449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подготовки к ЕГЭ по английскому</a:t>
            </a:r>
            <a:r>
              <a:rPr lang="ru-RU" sz="2800" b="1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Начинать готовиться в ЕГЭ необходимо 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заранее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Знания языка нельзя раздробить на конкретные задания и готовиться только к ним: все навыки связаны между собой, и только комплексная работа позволяет охватить и отработать максимум необходимых умений. </a:t>
            </a:r>
            <a:endParaRPr lang="ru-RU" sz="2400" dirty="0" smtClean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разделе "</a:t>
            </a:r>
            <a:r>
              <a:rPr lang="ru-RU" sz="2400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Аудирование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необходимо воспринимать смысл высказывания целиком, а не "вылавливать" отдельные слова из текста. </a:t>
            </a:r>
            <a:endParaRPr lang="ru-RU" sz="2400" dirty="0" smtClean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разделе "Чтение" надо уделить особое внимание работе со словами, близкими по смыслу</a:t>
            </a: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В разделе "Грамматика и лексика" обязательно учить теорию: формы неправильных глаголов и пассивный залог. </a:t>
            </a:r>
            <a:endParaRPr lang="ru-RU" sz="2400" dirty="0" smtClean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11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8052" y="212036"/>
            <a:ext cx="11423374" cy="537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25"/>
              </a:lnSpc>
              <a:spcAft>
                <a:spcPts val="825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Личное письмо</a:t>
            </a:r>
          </a:p>
          <a:p>
            <a:pPr algn="ctr">
              <a:lnSpc>
                <a:spcPts val="2025"/>
              </a:lnSpc>
              <a:spcAft>
                <a:spcPts val="825"/>
              </a:spcAft>
            </a:pPr>
            <a:endParaRPr lang="ru-RU" sz="2800" b="1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№39 считается полностью выполненным, если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1.Решена коммуникативная 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2.Текст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организован</a:t>
            </a:r>
            <a:endParaRPr lang="ru-RU" sz="2800" dirty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3.Текст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оформлен с языковой точки 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зрения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sz="2000" dirty="0" smtClean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получаете 6 баллов по трем 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критериям</a:t>
            </a: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(2 балла), </a:t>
            </a:r>
            <a:endParaRPr lang="ru-RU" sz="28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 балла), </a:t>
            </a:r>
            <a:endParaRPr lang="ru-RU" sz="2800" dirty="0" smtClean="0">
              <a:solidFill>
                <a:srgbClr val="000000"/>
              </a:solidFill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25"/>
              </a:lnSpc>
              <a:spcAft>
                <a:spcPts val="825"/>
              </a:spcAft>
            </a:pP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грамматика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лексика (2 балла)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47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658</Words>
  <Application>Microsoft Office PowerPoint</Application>
  <PresentationFormat>Широкоэкранный</PresentationFormat>
  <Paragraphs>164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Century</vt:lpstr>
      <vt:lpstr>Georgia</vt:lpstr>
      <vt:lpstr>Helvetica</vt:lpstr>
      <vt:lpstr>Roboto</vt:lpstr>
      <vt:lpstr>Segoe UI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Пользователь Windows</cp:lastModifiedBy>
  <cp:revision>16</cp:revision>
  <dcterms:created xsi:type="dcterms:W3CDTF">2020-09-28T17:28:05Z</dcterms:created>
  <dcterms:modified xsi:type="dcterms:W3CDTF">2020-10-13T07:29:43Z</dcterms:modified>
</cp:coreProperties>
</file>