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257" r:id="rId3"/>
    <p:sldId id="273" r:id="rId4"/>
    <p:sldId id="258" r:id="rId5"/>
    <p:sldId id="272" r:id="rId6"/>
    <p:sldId id="266" r:id="rId7"/>
    <p:sldId id="275" r:id="rId8"/>
    <p:sldId id="274" r:id="rId9"/>
    <p:sldId id="276" r:id="rId10"/>
    <p:sldId id="265" r:id="rId11"/>
    <p:sldId id="270" r:id="rId12"/>
    <p:sldId id="278" r:id="rId13"/>
    <p:sldId id="277" r:id="rId14"/>
    <p:sldId id="279" r:id="rId15"/>
    <p:sldId id="280" r:id="rId16"/>
    <p:sldId id="281" r:id="rId17"/>
    <p:sldId id="282" r:id="rId18"/>
    <p:sldId id="271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392" y="-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image" Target="../media/image1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8776F4-A89A-4F39-B2AF-B1AC84997AB6}" type="datetimeFigureOut">
              <a:rPr lang="ru-RU" smtClean="0"/>
              <a:t>24.10.2019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289160-908A-4021-889C-E230356368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8237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289160-908A-4021-889C-E23035636836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72413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E350D-0934-4B23-9657-31CC9F84FF51}" type="datetimeFigureOut">
              <a:rPr lang="ru-RU" smtClean="0"/>
              <a:t>24.10.2019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2725-516B-4112-8617-BAC58213BA5E}" type="slidenum">
              <a:rPr lang="ru-RU" smtClean="0"/>
              <a:t>‹#›</a:t>
            </a:fld>
            <a:endParaRPr lang="ru-RU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E350D-0934-4B23-9657-31CC9F84FF51}" type="datetimeFigureOut">
              <a:rPr lang="ru-RU" smtClean="0"/>
              <a:t>24.10.2019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2725-516B-4112-8617-BAC58213BA5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E350D-0934-4B23-9657-31CC9F84FF51}" type="datetimeFigureOut">
              <a:rPr lang="ru-RU" smtClean="0"/>
              <a:t>24.10.2019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2725-516B-4112-8617-BAC58213BA5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E350D-0934-4B23-9657-31CC9F84FF51}" type="datetimeFigureOut">
              <a:rPr lang="ru-RU" smtClean="0"/>
              <a:t>24.10.2019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2725-516B-4112-8617-BAC58213BA5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E350D-0934-4B23-9657-31CC9F84FF51}" type="datetimeFigureOut">
              <a:rPr lang="ru-RU" smtClean="0"/>
              <a:t>24.10.2019</a:t>
            </a:fld>
            <a:endParaRPr lang="ru-RU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2725-516B-4112-8617-BAC58213BA5E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E350D-0934-4B23-9657-31CC9F84FF51}" type="datetimeFigureOut">
              <a:rPr lang="ru-RU" smtClean="0"/>
              <a:t>24.10.2019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2725-516B-4112-8617-BAC58213BA5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E350D-0934-4B23-9657-31CC9F84FF51}" type="datetimeFigureOut">
              <a:rPr lang="ru-RU" smtClean="0"/>
              <a:t>24.10.2019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2725-516B-4112-8617-BAC58213BA5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E350D-0934-4B23-9657-31CC9F84FF51}" type="datetimeFigureOut">
              <a:rPr lang="ru-RU" smtClean="0"/>
              <a:t>24.10.2019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2725-516B-4112-8617-BAC58213BA5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E350D-0934-4B23-9657-31CC9F84FF51}" type="datetimeFigureOut">
              <a:rPr lang="ru-RU" smtClean="0"/>
              <a:t>24.10.2019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2725-516B-4112-8617-BAC58213BA5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E350D-0934-4B23-9657-31CC9F84FF51}" type="datetimeFigureOut">
              <a:rPr lang="ru-RU" smtClean="0"/>
              <a:t>24.10.2019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2725-516B-4112-8617-BAC58213BA5E}" type="slidenum">
              <a:rPr lang="ru-RU" smtClean="0"/>
              <a:t>‹#›</a:t>
            </a:fld>
            <a:endParaRPr lang="ru-RU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E350D-0934-4B23-9657-31CC9F84FF51}" type="datetimeFigureOut">
              <a:rPr lang="ru-RU" smtClean="0"/>
              <a:t>24.10.2019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2725-516B-4112-8617-BAC58213BA5E}" type="slidenum">
              <a:rPr lang="ru-RU" smtClean="0"/>
              <a:t>‹#›</a:t>
            </a:fld>
            <a:endParaRPr lang="ru-RU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1000">
              <a:schemeClr val="accent2">
                <a:lumMod val="40000"/>
                <a:lumOff val="60000"/>
              </a:schemeClr>
            </a:gs>
            <a:gs pos="100000">
              <a:schemeClr val="bg2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5A7E350D-0934-4B23-9657-31CC9F84FF51}" type="datetimeFigureOut">
              <a:rPr lang="ru-RU" smtClean="0"/>
              <a:t>24.10.2019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9F62725-516B-4112-8617-BAC58213BA5E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13" Type="http://schemas.openxmlformats.org/officeDocument/2006/relationships/image" Target="../media/image25.jpeg"/><Relationship Id="rId3" Type="http://schemas.openxmlformats.org/officeDocument/2006/relationships/image" Target="../media/image19.jpeg"/><Relationship Id="rId7" Type="http://schemas.openxmlformats.org/officeDocument/2006/relationships/image" Target="../media/image21.jpeg"/><Relationship Id="rId12" Type="http://schemas.openxmlformats.org/officeDocument/2006/relationships/image" Target="../media/image24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8.jpeg"/><Relationship Id="rId1" Type="http://schemas.openxmlformats.org/officeDocument/2006/relationships/vmlDrawing" Target="../drawings/vmlDrawing1.vml"/><Relationship Id="rId6" Type="http://schemas.openxmlformats.org/officeDocument/2006/relationships/image" Target="../media/image17.emf"/><Relationship Id="rId11" Type="http://schemas.openxmlformats.org/officeDocument/2006/relationships/image" Target="../media/image23.jpeg"/><Relationship Id="rId5" Type="http://schemas.openxmlformats.org/officeDocument/2006/relationships/oleObject" Target="../embeddings/oleObject1.bin"/><Relationship Id="rId15" Type="http://schemas.openxmlformats.org/officeDocument/2006/relationships/image" Target="../media/image27.jpeg"/><Relationship Id="rId10" Type="http://schemas.openxmlformats.org/officeDocument/2006/relationships/image" Target="../media/image18.emf"/><Relationship Id="rId4" Type="http://schemas.openxmlformats.org/officeDocument/2006/relationships/image" Target="../media/image20.jpeg"/><Relationship Id="rId9" Type="http://schemas.openxmlformats.org/officeDocument/2006/relationships/oleObject" Target="../embeddings/oleObject2.bin"/><Relationship Id="rId1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file:///F:\&#1089;&#1090;&#1072;&#1090;&#1100;&#1103;%20&#1074;&#1085;&#1077;&#1091;&#1088;&#1086;&#1095;&#1082;&#1072;%2029%20&#1086;&#1082;&#1090;&#1103;&#1073;&#1088;&#1103;%202019\Alice.avi" TargetMode="External"/><Relationship Id="rId13" Type="http://schemas.openxmlformats.org/officeDocument/2006/relationships/hyperlink" Target="https://cloud.mail.ru/public/ScBV/2L8pwn8or" TargetMode="External"/><Relationship Id="rId18" Type="http://schemas.openxmlformats.org/officeDocument/2006/relationships/image" Target="../media/image57.png"/><Relationship Id="rId3" Type="http://schemas.openxmlformats.org/officeDocument/2006/relationships/hyperlink" Target="file:///F:\&#1089;&#1090;&#1072;&#1090;&#1100;&#1103;%20&#1074;&#1085;&#1077;&#1091;&#1088;&#1086;&#1095;&#1082;&#1072;%2029%20&#1086;&#1082;&#1090;&#1103;&#1073;&#1088;&#1103;%202019\Lika.avi" TargetMode="External"/><Relationship Id="rId7" Type="http://schemas.openxmlformats.org/officeDocument/2006/relationships/image" Target="../media/image52.png"/><Relationship Id="rId12" Type="http://schemas.openxmlformats.org/officeDocument/2006/relationships/hyperlink" Target="file:///F:\&#1089;&#1090;&#1072;&#1090;&#1100;&#1103;%20&#1074;&#1085;&#1077;&#1091;&#1088;&#1086;&#1095;&#1082;&#1072;%2029%20&#1086;&#1082;&#1090;&#1103;&#1073;&#1088;&#1103;%202019\what%20do%20you%20want%20to%20be.mp4" TargetMode="External"/><Relationship Id="rId17" Type="http://schemas.openxmlformats.org/officeDocument/2006/relationships/image" Target="../media/image56.png"/><Relationship Id="rId2" Type="http://schemas.openxmlformats.org/officeDocument/2006/relationships/image" Target="../media/image50.jpeg"/><Relationship Id="rId16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loud.mail.ru/public/4Heo/3toh7aaRj" TargetMode="External"/><Relationship Id="rId11" Type="http://schemas.openxmlformats.org/officeDocument/2006/relationships/image" Target="../media/image53.png"/><Relationship Id="rId5" Type="http://schemas.openxmlformats.org/officeDocument/2006/relationships/hyperlink" Target="file:///F:\&#1089;&#1090;&#1072;&#1090;&#1100;&#1103;%20&#1074;&#1085;&#1077;&#1091;&#1088;&#1086;&#1095;&#1082;&#1072;%2029%20&#1086;&#1082;&#1090;&#1103;&#1073;&#1088;&#1103;%202019\The%20mobile%20phone%20rap.avi" TargetMode="External"/><Relationship Id="rId15" Type="http://schemas.openxmlformats.org/officeDocument/2006/relationships/image" Target="../media/image54.png"/><Relationship Id="rId10" Type="http://schemas.openxmlformats.org/officeDocument/2006/relationships/hyperlink" Target="https://cloud.mail.ru/public/4qCT/2CugNvaFv" TargetMode="External"/><Relationship Id="rId19" Type="http://schemas.openxmlformats.org/officeDocument/2006/relationships/hyperlink" Target="file:///F:\&#1089;&#1090;&#1072;&#1090;&#1100;&#1103;%20&#1074;&#1085;&#1077;&#1091;&#1088;&#1086;&#1095;&#1082;&#1072;%2029%20&#1086;&#1082;&#1090;&#1103;&#1073;&#1088;&#1103;%202019\what%20do%20you%20want%20to%20be_part%202.avi" TargetMode="External"/><Relationship Id="rId4" Type="http://schemas.openxmlformats.org/officeDocument/2006/relationships/image" Target="../media/image51.jpeg"/><Relationship Id="rId9" Type="http://schemas.openxmlformats.org/officeDocument/2006/relationships/hyperlink" Target="https://cloud.mail.ru/public/496N/S2EBh8GVU" TargetMode="External"/><Relationship Id="rId14" Type="http://schemas.openxmlformats.org/officeDocument/2006/relationships/hyperlink" Target="https://cloud.mail.ru/public/FXfh/QjVusAhfV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874639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chemeClr val="tx2">
                    <a:lumMod val="10000"/>
                  </a:schemeClr>
                </a:solidFill>
              </a:rPr>
              <a:t>Проектная и учебно-исследовательская работы  по английскому языку в начальной школе в рамках внеурочной деятельности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4005064"/>
            <a:ext cx="4419600" cy="864096"/>
          </a:xfrm>
        </p:spPr>
        <p:txBody>
          <a:bodyPr>
            <a:normAutofit/>
          </a:bodyPr>
          <a:lstStyle/>
          <a:p>
            <a:r>
              <a:rPr lang="ru-RU" sz="1400" dirty="0" smtClean="0">
                <a:solidFill>
                  <a:schemeClr val="tx2">
                    <a:lumMod val="25000"/>
                  </a:schemeClr>
                </a:solidFill>
              </a:rPr>
              <a:t>Учитель английского языка Гимназии №44 г. Сочи</a:t>
            </a:r>
          </a:p>
          <a:p>
            <a:r>
              <a:rPr lang="ru-RU" sz="2600" dirty="0" smtClean="0">
                <a:solidFill>
                  <a:schemeClr val="tx2">
                    <a:lumMod val="25000"/>
                  </a:schemeClr>
                </a:solidFill>
              </a:rPr>
              <a:t>Питинова Н. В.</a:t>
            </a:r>
          </a:p>
          <a:p>
            <a:endParaRPr lang="ru-RU" dirty="0">
              <a:solidFill>
                <a:schemeClr val="tx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0590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868958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2">
                    <a:lumMod val="10000"/>
                  </a:schemeClr>
                </a:solidFill>
              </a:rPr>
              <a:t>Наши достижения</a:t>
            </a:r>
            <a:endParaRPr lang="ru-RU" dirty="0">
              <a:solidFill>
                <a:schemeClr val="tx2">
                  <a:lumMod val="10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392631">
            <a:off x="460980" y="1084105"/>
            <a:ext cx="1352488" cy="187625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50740">
            <a:off x="1834182" y="1299327"/>
            <a:ext cx="1156088" cy="1603798"/>
          </a:xfrm>
          <a:prstGeom prst="rect">
            <a:avLst/>
          </a:prstGeom>
        </p:spPr>
      </p:pic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97025661"/>
              </p:ext>
            </p:extLst>
          </p:nvPr>
        </p:nvGraphicFramePr>
        <p:xfrm>
          <a:off x="3628886" y="1162553"/>
          <a:ext cx="1367220" cy="1934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34" name="Acrobat Document" r:id="rId5" imgW="4533723" imgH="6415694" progId="AcroExch.Document.DC">
                  <p:embed/>
                </p:oleObj>
              </mc:Choice>
              <mc:Fallback>
                <p:oleObj name="Acrobat Document" r:id="rId5" imgW="4533723" imgH="6415694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628886" y="1162553"/>
                        <a:ext cx="1367220" cy="19345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50" name="Picture 2" descr="C:\Users\1\Desktop\грамота Макаревский Данил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954252">
            <a:off x="428071" y="3171272"/>
            <a:ext cx="1611629" cy="2285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1\Desktop\Макаревский Сева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040889">
            <a:off x="7380312" y="620688"/>
            <a:ext cx="1325074" cy="1890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92703064"/>
              </p:ext>
            </p:extLst>
          </p:nvPr>
        </p:nvGraphicFramePr>
        <p:xfrm>
          <a:off x="5364088" y="1482149"/>
          <a:ext cx="1584176" cy="224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35" name="Acrobat Document" r:id="rId9" imgW="4533723" imgH="6415694" progId="AcroExch.Document.DC">
                  <p:embed/>
                </p:oleObj>
              </mc:Choice>
              <mc:Fallback>
                <p:oleObj name="Acrobat Document" r:id="rId9" imgW="4533723" imgH="6415694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364088" y="1482149"/>
                        <a:ext cx="1584176" cy="22414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57" name="Picture 9" descr="D:\работа\работа 2014-2015\конкурс статья\грамоты детей\грамота роботы 2.jpeg.jpeg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650360">
            <a:off x="5324543" y="4391530"/>
            <a:ext cx="1312577" cy="1806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работа\работа 2014-2015\конкурс статья\грамоты детей\грамота бульдог коблев.jpeg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30735" y="3317790"/>
            <a:ext cx="1515685" cy="2142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57084">
            <a:off x="1907704" y="3291930"/>
            <a:ext cx="1594158" cy="219431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26085">
            <a:off x="6924149" y="2719705"/>
            <a:ext cx="1475740" cy="203131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23358">
            <a:off x="6790055" y="4272894"/>
            <a:ext cx="1503608" cy="2069672"/>
          </a:xfrm>
          <a:prstGeom prst="rect">
            <a:avLst/>
          </a:prstGeom>
        </p:spPr>
      </p:pic>
      <p:pic>
        <p:nvPicPr>
          <p:cNvPr id="14" name="Picture 4" descr="http://images.easyfreeclipart.com/489/imagenes-de-buhos-graduados-animados-hd-picture-car-pictures-489364.jpg"/>
          <p:cNvPicPr>
            <a:picLocks noChangeAspect="1" noChangeArrowheads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8557" y="5460382"/>
            <a:ext cx="640183" cy="1024292"/>
          </a:xfrm>
          <a:prstGeom prst="ellipse">
            <a:avLst/>
          </a:prstGeom>
          <a:ln w="6350" cap="rnd"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7521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pPr algn="ctr"/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Проекты</a:t>
            </a:r>
          </a:p>
        </p:txBody>
      </p:sp>
      <p:pic>
        <p:nvPicPr>
          <p:cNvPr id="5122" name="Picture 2" descr="D:\работа\работа 2013-2014\пилотирование\работы детей\сканирование0006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050373"/>
            <a:ext cx="3744416" cy="5230309"/>
          </a:xfrm>
          <a:prstGeom prst="rect">
            <a:avLst/>
          </a:prstGeom>
          <a:ln w="38100" cap="sq">
            <a:solidFill>
              <a:schemeClr val="accent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D:\работа\работа 2013-2014\пилотирование\работы детей\сканирование0007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89330" y="1124744"/>
            <a:ext cx="4045218" cy="5155938"/>
          </a:xfrm>
          <a:prstGeom prst="rect">
            <a:avLst/>
          </a:prstGeom>
          <a:ln w="38100" cap="sq">
            <a:solidFill>
              <a:schemeClr val="accent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D:\работа\работа 2013-2014\пилотирование\работы детей\сканирование000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89330" y="1074421"/>
            <a:ext cx="4045218" cy="5256584"/>
          </a:xfrm>
          <a:prstGeom prst="rect">
            <a:avLst/>
          </a:prstGeom>
          <a:ln w="38100" cap="sq">
            <a:solidFill>
              <a:schemeClr val="accent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D:\работа\работа 2013-2014\пилотирование\работы детей\сканирование0002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0531" y="1050374"/>
            <a:ext cx="3690410" cy="5230308"/>
          </a:xfrm>
          <a:prstGeom prst="rect">
            <a:avLst/>
          </a:prstGeom>
          <a:ln w="38100" cap="sq">
            <a:solidFill>
              <a:schemeClr val="accent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0359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The </a:t>
            </a:r>
            <a:r>
              <a:rPr lang="en-US" dirty="0" err="1" smtClean="0">
                <a:solidFill>
                  <a:schemeClr val="bg2">
                    <a:lumMod val="50000"/>
                  </a:schemeClr>
                </a:solidFill>
              </a:rPr>
              <a:t>ABCbook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85643" y="1124744"/>
            <a:ext cx="3162192" cy="45725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319495"/>
            <a:ext cx="2903375" cy="41197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9239" y="2636912"/>
            <a:ext cx="2244220" cy="3234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727443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The </a:t>
            </a:r>
            <a:r>
              <a:rPr lang="en-US" dirty="0" err="1" smtClean="0">
                <a:solidFill>
                  <a:schemeClr val="bg2">
                    <a:lumMod val="50000"/>
                  </a:schemeClr>
                </a:solidFill>
              </a:rPr>
              <a:t>ABCbook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332656"/>
            <a:ext cx="2232860" cy="31683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4373" y="314383"/>
            <a:ext cx="2504258" cy="34746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22955" y="3125634"/>
            <a:ext cx="2232328" cy="32556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23053" y="3125634"/>
            <a:ext cx="2361274" cy="33569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581131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51920" y="404664"/>
            <a:ext cx="1802722" cy="24665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7425902">
            <a:off x="6633781" y="680828"/>
            <a:ext cx="2140614" cy="14304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228206" y="3033988"/>
            <a:ext cx="4304210" cy="29339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338659" y="2657786"/>
            <a:ext cx="4611741" cy="31433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342105">
            <a:off x="1019025" y="600607"/>
            <a:ext cx="2245444" cy="15908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369926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80312" y="2348880"/>
            <a:ext cx="1337439" cy="18174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6030162" y="605040"/>
            <a:ext cx="1839788" cy="129972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359552" y="-703367"/>
            <a:ext cx="3605994" cy="55340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388088" y="2059834"/>
            <a:ext cx="2300305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745" y="4154656"/>
            <a:ext cx="1870553" cy="1334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657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79512" y="106532"/>
            <a:ext cx="8229600" cy="77809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sz="3600" b="1" kern="1200" cap="none" spc="5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Video - projects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52975" y="978860"/>
            <a:ext cx="2104427" cy="1586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Управляющая кнопка: далее 5">
            <a:hlinkClick r:id="rId3" action="ppaction://hlinkfile" highlightClick="1"/>
          </p:cNvPr>
          <p:cNvSpPr/>
          <p:nvPr/>
        </p:nvSpPr>
        <p:spPr>
          <a:xfrm>
            <a:off x="323528" y="2708920"/>
            <a:ext cx="576064" cy="28803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427984" y="1124745"/>
            <a:ext cx="2295970" cy="1549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Управляющая кнопка: далее 9">
            <a:hlinkClick r:id="rId5" action="ppaction://hlinkfile" highlightClick="1"/>
          </p:cNvPr>
          <p:cNvSpPr/>
          <p:nvPr/>
        </p:nvSpPr>
        <p:spPr>
          <a:xfrm>
            <a:off x="4427984" y="2924363"/>
            <a:ext cx="576064" cy="28803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264047" y="2854962"/>
            <a:ext cx="275908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schemeClr val="tx2">
                    <a:lumMod val="10000"/>
                  </a:schemeClr>
                </a:solidFill>
                <a:hlinkClick r:id="rId6"/>
              </a:rPr>
              <a:t>https://cloud.mail.ru/public/4Heo/3toh7aaRj</a:t>
            </a:r>
            <a:endParaRPr lang="en-US" sz="1100" dirty="0">
              <a:solidFill>
                <a:schemeClr val="tx2">
                  <a:lumMod val="10000"/>
                </a:schemeClr>
              </a:solidFill>
            </a:endParaRPr>
          </a:p>
          <a:p>
            <a:endParaRPr lang="ru-RU" sz="1100" dirty="0">
              <a:solidFill>
                <a:schemeClr val="tx2">
                  <a:lumMod val="10000"/>
                </a:schemeClr>
              </a:solidFill>
            </a:endParaRPr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58229" y="3501008"/>
            <a:ext cx="2293917" cy="1716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Управляющая кнопка: далее 13">
            <a:hlinkClick r:id="rId8" action="ppaction://hlinkfile" highlightClick="1"/>
          </p:cNvPr>
          <p:cNvSpPr/>
          <p:nvPr/>
        </p:nvSpPr>
        <p:spPr>
          <a:xfrm>
            <a:off x="487034" y="5589820"/>
            <a:ext cx="576064" cy="28803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202069" y="5445804"/>
            <a:ext cx="2900153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schemeClr val="tx2">
                    <a:lumMod val="10000"/>
                  </a:schemeClr>
                </a:solidFill>
                <a:hlinkClick r:id="rId9"/>
              </a:rPr>
              <a:t>https://cloud.mail.ru/public/496N/S2EBh8GVU</a:t>
            </a:r>
            <a:endParaRPr lang="en-US" sz="1100" dirty="0">
              <a:solidFill>
                <a:schemeClr val="tx2">
                  <a:lumMod val="10000"/>
                </a:schemeClr>
              </a:solidFill>
            </a:endParaRPr>
          </a:p>
          <a:p>
            <a:endParaRPr lang="ru-RU" sz="1100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051284" y="2637492"/>
            <a:ext cx="283763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schemeClr val="tx2">
                    <a:lumMod val="10000"/>
                  </a:schemeClr>
                </a:solidFill>
                <a:hlinkClick r:id="rId10"/>
              </a:rPr>
              <a:t>https://cloud.mail.ru/public/4qCT/2CugNvaFv</a:t>
            </a:r>
            <a:endParaRPr lang="en-US" sz="1100" dirty="0">
              <a:solidFill>
                <a:schemeClr val="tx2">
                  <a:lumMod val="10000"/>
                </a:schemeClr>
              </a:solidFill>
            </a:endParaRPr>
          </a:p>
          <a:p>
            <a:endParaRPr lang="ru-RU" sz="1100" dirty="0">
              <a:solidFill>
                <a:schemeClr val="tx2">
                  <a:lumMod val="10000"/>
                </a:schemeClr>
              </a:solidFill>
            </a:endParaRPr>
          </a:p>
        </p:txBody>
      </p:sp>
      <p:pic>
        <p:nvPicPr>
          <p:cNvPr id="8197" name="Picture 5"/>
          <p:cNvPicPr>
            <a:picLocks noChangeAspect="1" noChangeArrowheads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427984" y="3501008"/>
            <a:ext cx="2850723" cy="158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Управляющая кнопка: далее 17">
            <a:hlinkClick r:id="rId12" action="ppaction://hlinkfile" highlightClick="1"/>
          </p:cNvPr>
          <p:cNvSpPr/>
          <p:nvPr/>
        </p:nvSpPr>
        <p:spPr>
          <a:xfrm>
            <a:off x="4546643" y="5501957"/>
            <a:ext cx="576064" cy="28803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5297923" y="5374377"/>
            <a:ext cx="279114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schemeClr val="tx2">
                    <a:lumMod val="10000"/>
                  </a:schemeClr>
                </a:solidFill>
                <a:hlinkClick r:id="rId13"/>
              </a:rPr>
              <a:t>https://cloud.mail.ru/public/ScBV/2L8pwn8or</a:t>
            </a:r>
            <a:endParaRPr lang="en-US" sz="1100" dirty="0">
              <a:solidFill>
                <a:schemeClr val="tx2">
                  <a:lumMod val="10000"/>
                </a:schemeClr>
              </a:solidFill>
            </a:endParaRPr>
          </a:p>
          <a:p>
            <a:endParaRPr lang="ru-RU" sz="1100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358837" y="5701366"/>
            <a:ext cx="273023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schemeClr val="tx2">
                    <a:lumMod val="10000"/>
                  </a:schemeClr>
                </a:solidFill>
                <a:hlinkClick r:id="rId14"/>
              </a:rPr>
              <a:t>https://cloud.mail.ru/public/FXfh/QjVusAhfV</a:t>
            </a:r>
            <a:endParaRPr lang="en-US" sz="1100" dirty="0">
              <a:solidFill>
                <a:schemeClr val="tx2">
                  <a:lumMod val="10000"/>
                </a:schemeClr>
              </a:solidFill>
            </a:endParaRPr>
          </a:p>
          <a:p>
            <a:endParaRPr lang="ru-RU" sz="1100" dirty="0">
              <a:solidFill>
                <a:schemeClr val="tx2">
                  <a:lumMod val="10000"/>
                </a:schemeClr>
              </a:solidFill>
            </a:endParaRPr>
          </a:p>
        </p:txBody>
      </p:sp>
      <p:pic>
        <p:nvPicPr>
          <p:cNvPr id="8203" name="Picture 11" descr="https://avatars.mds.yandex.net/get-pdb/1748816/fd211f2d-f53f-4f82-864d-ac021b8ed721/s1200?webp=false"/>
          <p:cNvPicPr>
            <a:picLocks noChangeAspect="1" noChangeArrowheads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2622" y="884630"/>
            <a:ext cx="2225130" cy="1744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11" descr="https://avatars.mds.yandex.net/get-pdb/1748816/fd211f2d-f53f-4f82-864d-ac021b8ed721/s1200?webp=false"/>
          <p:cNvPicPr>
            <a:picLocks noChangeAspect="1" noChangeArrowheads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12807" y="962254"/>
            <a:ext cx="2311147" cy="187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1" descr="https://avatars.mds.yandex.net/get-pdb/1748816/fd211f2d-f53f-4f82-864d-ac021b8ed721/s1200?webp=false"/>
          <p:cNvPicPr>
            <a:picLocks noChangeAspect="1" noChangeArrowheads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2433" y="3457927"/>
            <a:ext cx="2413572" cy="2044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11" descr="https://avatars.mds.yandex.net/get-pdb/1748816/fd211f2d-f53f-4f82-864d-ac021b8ed721/s1200?webp=false"/>
          <p:cNvPicPr>
            <a:picLocks noChangeAspect="1" noChangeArrowheads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12806" y="3285848"/>
            <a:ext cx="2967505" cy="2015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Управляющая кнопка: далее 19">
            <a:hlinkClick r:id="rId19" action="ppaction://hlinkfile" highlightClick="1"/>
          </p:cNvPr>
          <p:cNvSpPr/>
          <p:nvPr/>
        </p:nvSpPr>
        <p:spPr>
          <a:xfrm>
            <a:off x="4581472" y="5988237"/>
            <a:ext cx="576064" cy="28803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2583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sz="3600" b="1" kern="1200" cap="none" spc="5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Внеурочная деятельность - 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1772816"/>
            <a:ext cx="734481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chemeClr val="tx2">
                    <a:lumMod val="10000"/>
                  </a:schemeClr>
                </a:solidFill>
              </a:rPr>
              <a:t>мощный инструмент для развития как творческих способностей обучающихся, так и </a:t>
            </a:r>
            <a:r>
              <a:rPr lang="ru-RU" sz="3200" dirty="0" smtClean="0">
                <a:solidFill>
                  <a:schemeClr val="tx2">
                    <a:lumMod val="10000"/>
                  </a:schemeClr>
                </a:solidFill>
              </a:rPr>
              <a:t>учителей.</a:t>
            </a:r>
            <a:endParaRPr lang="ru-RU" sz="3200" dirty="0">
              <a:solidFill>
                <a:schemeClr val="tx2">
                  <a:lumMod val="10000"/>
                </a:schemeClr>
              </a:solidFill>
            </a:endParaRPr>
          </a:p>
        </p:txBody>
      </p:sp>
      <p:pic>
        <p:nvPicPr>
          <p:cNvPr id="9220" name="Picture 4" descr="https://avatars.mds.yandex.net/get-pdb/251121/ec2c6730-2280-4c47-a665-6059d585ae82/s1200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31840" y="3348246"/>
            <a:ext cx="5256584" cy="29787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320529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gifimage.net/wp-content/uploads/2017/11/gif-thanks-for-your-attention.gif"/>
          <p:cNvPicPr>
            <a:picLocks noChangeAspect="1" noChangeArrowheads="1" noCrop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584" y="720244"/>
            <a:ext cx="7627528" cy="5085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105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39423" y="476672"/>
            <a:ext cx="79368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chemeClr val="bg1"/>
                </a:solidFill>
              </a:rPr>
              <a:t>Образовательные стандарты второго поколения дают нам ориентир на развитие системы воспитания и обучения, которые ожидают от школы семья, общество и государство.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26086" y="2334806"/>
            <a:ext cx="754134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В Федеральном государственном образовательном стандарте начального общего образования обозначено: «Личностные результаты... должны отражать: наличие мотивации к творческому труду, работе. </a:t>
            </a:r>
            <a:r>
              <a:rPr lang="ru-RU" b="1" dirty="0" err="1">
                <a:solidFill>
                  <a:schemeClr val="bg1"/>
                </a:solidFill>
              </a:rPr>
              <a:t>Метапредметные</a:t>
            </a:r>
            <a:r>
              <a:rPr lang="ru-RU" b="1" dirty="0">
                <a:solidFill>
                  <a:schemeClr val="bg1"/>
                </a:solidFill>
              </a:rPr>
              <a:t> результаты... должны отражать: освоение способов решения проблем творческого... характера».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63092" y="4293096"/>
            <a:ext cx="761335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chemeClr val="bg1"/>
                </a:solidFill>
              </a:rPr>
              <a:t>Подготовка к выполнению обучающимися итоговых работ можно начать уже в начальной школе. Проект позволяет обучающимся максимально раскрыть свой творческий потенциал, проявить свою индивидуальность, научиться работать в группе. </a:t>
            </a:r>
          </a:p>
        </p:txBody>
      </p:sp>
    </p:spTree>
    <p:extLst>
      <p:ext uri="{BB962C8B-B14F-4D97-AF65-F5344CB8AC3E}">
        <p14:creationId xmlns:p14="http://schemas.microsoft.com/office/powerpoint/2010/main" val="2013653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1728192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tx2">
                    <a:lumMod val="10000"/>
                  </a:schemeClr>
                </a:solidFill>
              </a:rPr>
              <a:t>Творчество – всякая деятельность человека, в которой возникают новые результаты.</a:t>
            </a:r>
          </a:p>
        </p:txBody>
      </p:sp>
      <p:pic>
        <p:nvPicPr>
          <p:cNvPr id="7170" name="Picture 2" descr="https://get.wallhere.com/photo/2100x1401-px-compass-creativity-illustration-leather-sketches-1312647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576" y="3573016"/>
            <a:ext cx="3241130" cy="21622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172" name="Picture 4" descr="https://st2.depositphotos.com/1000423/8995/i/950/depositphotos_89951482-stock-photo-team-creative-work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45686" y="2559250"/>
            <a:ext cx="3464862" cy="23099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350647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8463" y="188640"/>
            <a:ext cx="8229600" cy="778098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2">
                    <a:lumMod val="10000"/>
                  </a:schemeClr>
                </a:solidFill>
              </a:rPr>
              <a:t>Направления работы</a:t>
            </a:r>
            <a:endParaRPr lang="ru-RU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467544" y="980728"/>
            <a:ext cx="8136904" cy="29523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8872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91640" indent="-18288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4884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b="1" dirty="0" smtClean="0">
              <a:solidFill>
                <a:schemeClr val="bg1"/>
              </a:solidFill>
            </a:endParaRPr>
          </a:p>
          <a:p>
            <a:r>
              <a:rPr lang="ru-RU" b="1" dirty="0">
                <a:solidFill>
                  <a:schemeClr val="bg1"/>
                </a:solidFill>
              </a:rPr>
              <a:t>У</a:t>
            </a:r>
            <a:r>
              <a:rPr lang="ru-RU" b="1" dirty="0" smtClean="0">
                <a:solidFill>
                  <a:schemeClr val="bg1"/>
                </a:solidFill>
              </a:rPr>
              <a:t>чебно-исследовательские </a:t>
            </a:r>
            <a:r>
              <a:rPr lang="ru-RU" b="1" dirty="0">
                <a:solidFill>
                  <a:schemeClr val="bg1"/>
                </a:solidFill>
              </a:rPr>
              <a:t>работы;</a:t>
            </a:r>
          </a:p>
          <a:p>
            <a:endParaRPr lang="ru-RU" b="1" dirty="0" smtClean="0">
              <a:solidFill>
                <a:schemeClr val="bg1"/>
              </a:solidFill>
            </a:endParaRPr>
          </a:p>
          <a:p>
            <a:endParaRPr lang="ru-RU" b="1" dirty="0">
              <a:solidFill>
                <a:schemeClr val="bg1"/>
              </a:solidFill>
            </a:endParaRPr>
          </a:p>
          <a:p>
            <a:endParaRPr lang="ru-RU" b="1" dirty="0" smtClean="0">
              <a:solidFill>
                <a:schemeClr val="bg1"/>
              </a:solidFill>
            </a:endParaRPr>
          </a:p>
          <a:p>
            <a:r>
              <a:rPr lang="ru-RU" b="1" dirty="0" smtClean="0">
                <a:solidFill>
                  <a:schemeClr val="bg1"/>
                </a:solidFill>
              </a:rPr>
              <a:t>Проектная работа;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8194" name="Picture 2" descr="https://www.s.0512.com.ua/section/newsIcon/upload/images/news/icon/000/031/214/ui-58f405f32f81b805498883_5a99574a052fb.jpe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73622" y="2204864"/>
            <a:ext cx="3557195" cy="1368152"/>
          </a:xfrm>
          <a:prstGeom prst="rect">
            <a:avLst/>
          </a:prstGeom>
          <a:ln w="38100" cap="sq">
            <a:solidFill>
              <a:schemeClr val="accent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://dnepr.web2ua.com/wp-content/uploads/2017/11/199904_krivorozhskie_shkolniki_25_ti_shkol_budut.jpe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576" y="4422257"/>
            <a:ext cx="3096344" cy="1534170"/>
          </a:xfrm>
          <a:prstGeom prst="rect">
            <a:avLst/>
          </a:prstGeom>
          <a:ln w="38100" cap="sq">
            <a:solidFill>
              <a:schemeClr val="accent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6910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15615" y="692696"/>
            <a:ext cx="7253199" cy="54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71600" y="692696"/>
            <a:ext cx="7397214" cy="54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81072" y="731922"/>
            <a:ext cx="7387741" cy="5289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81072" y="711308"/>
            <a:ext cx="7387742" cy="5381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4710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2">
                    <a:lumMod val="10000"/>
                  </a:schemeClr>
                </a:solidFill>
              </a:rPr>
              <a:t>Научно-исследовательская деятельность</a:t>
            </a:r>
            <a:endParaRPr lang="ru-RU" dirty="0">
              <a:solidFill>
                <a:schemeClr val="tx2">
                  <a:lumMod val="10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728223">
            <a:off x="5837599" y="1561512"/>
            <a:ext cx="3210506" cy="2407879"/>
          </a:xfrm>
          <a:prstGeom prst="rect">
            <a:avLst/>
          </a:prstGeom>
          <a:ln w="38100" cap="sq">
            <a:solidFill>
              <a:schemeClr val="accent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194" name="Picture 2" descr="D:\работа\работа 2013-2014\Я исследователь\ОКОНЧАТЕЛЬНЫЙ ВАРИАНТ\кучкина Даша Первые шаги в науку\P1030788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660800" y="3717032"/>
            <a:ext cx="2430564" cy="2780836"/>
          </a:xfrm>
          <a:prstGeom prst="rect">
            <a:avLst/>
          </a:prstGeom>
          <a:ln w="38100" cap="sq">
            <a:solidFill>
              <a:schemeClr val="accent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297" y="1124744"/>
            <a:ext cx="3820811" cy="2865608"/>
          </a:xfrm>
          <a:prstGeom prst="rect">
            <a:avLst/>
          </a:prstGeom>
          <a:ln w="38100" cap="sq">
            <a:solidFill>
              <a:schemeClr val="accent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220" name="Picture 4" descr="http://images.easyfreeclipart.com/489/imagenes-de-buhos-graduados-animados-hd-picture-car-pictures-489364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568" y="5240666"/>
            <a:ext cx="746046" cy="1193673"/>
          </a:xfrm>
          <a:prstGeom prst="ellipse">
            <a:avLst/>
          </a:prstGeom>
          <a:ln w="6350" cap="rnd"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3787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5115" y="1124744"/>
            <a:ext cx="7704856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x-none" sz="2000" b="1">
                <a:solidFill>
                  <a:schemeClr val="bg1"/>
                </a:solidFill>
              </a:rPr>
              <a:t>Цель моей работы:</a:t>
            </a:r>
            <a:r>
              <a:rPr lang="x-none" sz="2000">
                <a:solidFill>
                  <a:schemeClr val="bg1"/>
                </a:solidFill>
              </a:rPr>
              <a:t> Помочь бабушке разобраться в незнакомых ей словах, выясн</a:t>
            </a:r>
            <a:r>
              <a:rPr lang="ru-RU" sz="2000" dirty="0">
                <a:solidFill>
                  <a:schemeClr val="bg1"/>
                </a:solidFill>
              </a:rPr>
              <a:t>ив </a:t>
            </a:r>
            <a:r>
              <a:rPr lang="x-none" sz="2000">
                <a:solidFill>
                  <a:schemeClr val="bg1"/>
                </a:solidFill>
              </a:rPr>
              <a:t>значение названий самых популярных игрушек, приспособлений, героев фильмов и мультфильмов, </a:t>
            </a:r>
            <a:r>
              <a:rPr lang="ru-RU" sz="2000" dirty="0">
                <a:solidFill>
                  <a:schemeClr val="bg1"/>
                </a:solidFill>
              </a:rPr>
              <a:t>и, </a:t>
            </a:r>
            <a:r>
              <a:rPr lang="x-none" sz="2000">
                <a:solidFill>
                  <a:schemeClr val="bg1"/>
                </a:solidFill>
              </a:rPr>
              <a:t>прибегнув к помощи учителя английского языка и словаря, разработать словарь, который поможет понять происхождение и значение новых слов. </a:t>
            </a:r>
            <a:endParaRPr lang="en-US" sz="2000" dirty="0" smtClean="0">
              <a:solidFill>
                <a:schemeClr val="bg1"/>
              </a:solidFill>
            </a:endParaRPr>
          </a:p>
          <a:p>
            <a:endParaRPr lang="ru-RU" sz="2000" dirty="0">
              <a:solidFill>
                <a:schemeClr val="bg1"/>
              </a:solidFill>
            </a:endParaRPr>
          </a:p>
          <a:p>
            <a:r>
              <a:rPr lang="x-none" sz="2000" b="1">
                <a:solidFill>
                  <a:schemeClr val="bg1"/>
                </a:solidFill>
              </a:rPr>
              <a:t>Объект исследования:</a:t>
            </a:r>
            <a:r>
              <a:rPr lang="x-none" sz="2000">
                <a:solidFill>
                  <a:schemeClr val="bg1"/>
                </a:solidFill>
              </a:rPr>
              <a:t> источники происхождения наименований игрушек, имен героев мультфильмов и фильмов, названий современных приспособлений.                                             </a:t>
            </a:r>
            <a:endParaRPr lang="ru-RU" sz="2000" dirty="0">
              <a:solidFill>
                <a:schemeClr val="bg1"/>
              </a:solidFill>
            </a:endParaRPr>
          </a:p>
          <a:p>
            <a:r>
              <a:rPr lang="x-none" sz="2000" b="1">
                <a:solidFill>
                  <a:schemeClr val="bg1"/>
                </a:solidFill>
              </a:rPr>
              <a:t>Предмет исследования: </a:t>
            </a:r>
            <a:r>
              <a:rPr lang="x-none" sz="2000">
                <a:solidFill>
                  <a:schemeClr val="bg1"/>
                </a:solidFill>
              </a:rPr>
              <a:t>значение имен, названий и наименований</a:t>
            </a:r>
            <a:r>
              <a:rPr lang="x-none" sz="2000" smtClean="0">
                <a:solidFill>
                  <a:schemeClr val="bg1"/>
                </a:solidFill>
              </a:rPr>
              <a:t>.</a:t>
            </a:r>
            <a:endParaRPr lang="en-US" sz="2000" dirty="0" smtClean="0">
              <a:solidFill>
                <a:schemeClr val="bg1"/>
              </a:solidFill>
            </a:endParaRPr>
          </a:p>
          <a:p>
            <a:endParaRPr lang="ru-RU" sz="2000" dirty="0">
              <a:solidFill>
                <a:schemeClr val="bg1"/>
              </a:solidFill>
            </a:endParaRPr>
          </a:p>
          <a:p>
            <a:r>
              <a:rPr lang="x-none" sz="2000" b="1">
                <a:solidFill>
                  <a:schemeClr val="bg1"/>
                </a:solidFill>
              </a:rPr>
              <a:t>Гипотеза:</a:t>
            </a:r>
            <a:r>
              <a:rPr lang="x-none" sz="2000">
                <a:solidFill>
                  <a:schemeClr val="bg1"/>
                </a:solidFill>
              </a:rPr>
              <a:t> если на примерах часто используемых слов, которые заимствованы из английского языка, разобрать их названия, то можно составить целый словарь, который объяснит значения и смысл этих слов. 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868958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2">
                    <a:lumMod val="10000"/>
                  </a:schemeClr>
                </a:solidFill>
              </a:rPr>
              <a:t>«Словарь взаимопонимания»</a:t>
            </a:r>
            <a:endParaRPr lang="ru-RU" dirty="0">
              <a:solidFill>
                <a:schemeClr val="tx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0918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987824" y="5085169"/>
            <a:ext cx="1621479" cy="1228662"/>
          </a:xfrm>
          <a:prstGeom prst="rect">
            <a:avLst/>
          </a:prstGeom>
          <a:solidFill>
            <a:srgbClr val="FFFFFF">
              <a:shade val="85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843808" y="620688"/>
            <a:ext cx="5908611" cy="4104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59683" y="252044"/>
            <a:ext cx="2325590" cy="5633832"/>
          </a:xfrm>
          <a:prstGeom prst="rect">
            <a:avLst/>
          </a:prstGeom>
          <a:solidFill>
            <a:srgbClr val="FFFFFF">
              <a:shade val="85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598493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«Использование англицизмов в русской литературе разных периодов» </a:t>
            </a:r>
          </a:p>
        </p:txBody>
      </p:sp>
      <p:pic>
        <p:nvPicPr>
          <p:cNvPr id="9218" name="Picture 2" descr="C:\Users\1\Desktop\грамота Макаревский Данил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94763" y="1556792"/>
            <a:ext cx="3401070" cy="48224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985679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аркет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аркет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315</TotalTime>
  <Words>203</Words>
  <Application>Microsoft Office PowerPoint</Application>
  <PresentationFormat>Экран (4:3)</PresentationFormat>
  <Paragraphs>36</Paragraphs>
  <Slides>18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0" baseType="lpstr">
      <vt:lpstr>Паркет</vt:lpstr>
      <vt:lpstr>Acrobat Document</vt:lpstr>
      <vt:lpstr>Проектная и учебно-исследовательская работы  по английскому языку в начальной школе в рамках внеурочной деятельности </vt:lpstr>
      <vt:lpstr>Презентация PowerPoint</vt:lpstr>
      <vt:lpstr>Творчество – всякая деятельность человека, в которой возникают новые результаты.</vt:lpstr>
      <vt:lpstr>Направления работы</vt:lpstr>
      <vt:lpstr>Презентация PowerPoint</vt:lpstr>
      <vt:lpstr>Научно-исследовательская деятельность</vt:lpstr>
      <vt:lpstr>«Словарь взаимопонимания»</vt:lpstr>
      <vt:lpstr>Презентация PowerPoint</vt:lpstr>
      <vt:lpstr>«Использование англицизмов в русской литературе разных периодов» </vt:lpstr>
      <vt:lpstr>Наши достижения</vt:lpstr>
      <vt:lpstr>Проекты</vt:lpstr>
      <vt:lpstr>The ABCbook</vt:lpstr>
      <vt:lpstr>The ABCbook</vt:lpstr>
      <vt:lpstr>Презентация PowerPoint</vt:lpstr>
      <vt:lpstr>Презентация PowerPoint</vt:lpstr>
      <vt:lpstr>Презентация PowerPoint</vt:lpstr>
      <vt:lpstr>Внеурочная деятельность -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Insects</dc:title>
  <dc:creator>1</dc:creator>
  <cp:lastModifiedBy>1</cp:lastModifiedBy>
  <cp:revision>56</cp:revision>
  <dcterms:created xsi:type="dcterms:W3CDTF">2017-02-16T19:50:37Z</dcterms:created>
  <dcterms:modified xsi:type="dcterms:W3CDTF">2019-10-24T19:50:16Z</dcterms:modified>
</cp:coreProperties>
</file>