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80" r:id="rId4"/>
    <p:sldId id="281" r:id="rId5"/>
    <p:sldId id="277" r:id="rId6"/>
    <p:sldId id="266" r:id="rId7"/>
    <p:sldId id="267" r:id="rId8"/>
    <p:sldId id="262" r:id="rId9"/>
    <p:sldId id="269" r:id="rId10"/>
    <p:sldId id="279" r:id="rId11"/>
    <p:sldId id="28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9309D-4023-47D7-9CF2-93D4C87D07E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AAC4A0-EB4C-480A-8388-3E7D113E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848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Если Вы владеете современными цифровыми сервисами, значит, Вы говорите с молодым поколением на одном языке. Такой педагог интересен и понятен.</a:t>
            </a:r>
            <a:br>
              <a:rPr lang="ru-RU" sz="120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AC4A0-EB4C-480A-8388-3E7D113EFBD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211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 smtClean="0"/>
              <a:t>Выделяют</a:t>
            </a:r>
            <a:r>
              <a:rPr lang="ru-RU" baseline="0" dirty="0" smtClean="0"/>
              <a:t> 4 основных </a:t>
            </a:r>
            <a:r>
              <a:rPr lang="en-US" b="1" baseline="0" dirty="0" smtClean="0"/>
              <a:t>SOFT SKILLS </a:t>
            </a:r>
            <a:r>
              <a:rPr lang="ru-RU" baseline="0" dirty="0" smtClean="0"/>
              <a:t>:  </a:t>
            </a:r>
            <a:r>
              <a:rPr lang="ru-RU" b="1" baseline="0" dirty="0" smtClean="0"/>
              <a:t>1</a:t>
            </a:r>
            <a:r>
              <a:rPr lang="ru-RU" baseline="0" dirty="0" smtClean="0"/>
              <a:t>. </a:t>
            </a:r>
            <a:r>
              <a:rPr lang="ru-RU" b="1" baseline="0" dirty="0" smtClean="0"/>
              <a:t>Умение общаться </a:t>
            </a:r>
            <a:r>
              <a:rPr lang="ru-RU" b="1" baseline="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сайтах-сообщества, отраслевые интернет – СМИ (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нетворкинг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*)</a:t>
            </a:r>
          </a:p>
          <a:p>
            <a:pPr lvl="0"/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2. Использование 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соцсетей</a:t>
            </a:r>
            <a:endParaRPr lang="ru-RU" sz="1200" b="1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Владение цифровыми инструментами коммуникации.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   4.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Мотивация к саморазвитию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 НЕТВОРКИНГ – умение общаться в профессиональной среде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AC4A0-EB4C-480A-8388-3E7D113EFBD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719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effectLst/>
              </a:rPr>
              <a:t>Базовые навыки </a:t>
            </a:r>
            <a:r>
              <a:rPr lang="ru-RU" sz="1400" dirty="0" smtClean="0">
                <a:effectLst/>
              </a:rPr>
              <a:t>– это то,</a:t>
            </a:r>
            <a:r>
              <a:rPr lang="ru-RU" sz="1400" baseline="0" dirty="0" smtClean="0">
                <a:effectLst/>
              </a:rPr>
              <a:t> </a:t>
            </a:r>
            <a:r>
              <a:rPr lang="ru-RU" sz="1400" dirty="0" smtClean="0">
                <a:effectLst/>
              </a:rPr>
              <a:t>как учащиеся применяют базовые навыки при решении повседневных задач.</a:t>
            </a: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effectLst/>
              </a:rPr>
              <a:t>Компетенции качества</a:t>
            </a:r>
            <a:r>
              <a:rPr lang="ru-RU" sz="1400" b="1" baseline="0" dirty="0" smtClean="0">
                <a:effectLst/>
              </a:rPr>
              <a:t> </a:t>
            </a:r>
            <a:r>
              <a:rPr lang="ru-RU" sz="1400" dirty="0" smtClean="0">
                <a:effectLst/>
              </a:rPr>
              <a:t>– это то, как учащиеся решают более сложные задачи.</a:t>
            </a: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 smtClean="0">
                <a:effectLst/>
              </a:rPr>
              <a:t>Личностны</a:t>
            </a:r>
            <a:r>
              <a:rPr lang="ru-RU" sz="1400" dirty="0" smtClean="0">
                <a:effectLst/>
              </a:rPr>
              <a:t>е –</a:t>
            </a:r>
            <a:r>
              <a:rPr lang="ru-RU" sz="1400" baseline="0" dirty="0" smtClean="0">
                <a:effectLst/>
              </a:rPr>
              <a:t> это то, </a:t>
            </a:r>
            <a:r>
              <a:rPr lang="ru-RU" sz="1400" dirty="0" smtClean="0">
                <a:effectLst/>
              </a:rPr>
              <a:t>как учащиеся справляются с изменениями окружающей среды.</a:t>
            </a: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AC4A0-EB4C-480A-8388-3E7D113EFBD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44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позволяет</a:t>
            </a:r>
            <a:r>
              <a:rPr lang="ru-RU" sz="1000" baseline="0" dirty="0" smtClean="0">
                <a:latin typeface="Times New Roman" pitchFamily="18" charset="0"/>
                <a:cs typeface="Times New Roman" pitchFamily="18" charset="0"/>
              </a:rPr>
              <a:t> оценивать ситуацию с разных сторон, принимать нестандартные решения, чувствовать себя уверенно в меняющихся обстоятельствах.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1" baseline="0" dirty="0" smtClean="0">
                <a:latin typeface="Times New Roman" pitchFamily="18" charset="0"/>
                <a:cs typeface="Times New Roman" pitchFamily="18" charset="0"/>
              </a:rPr>
              <a:t>Критическое мышление</a:t>
            </a:r>
            <a:r>
              <a:rPr lang="ru-RU" sz="1000" baseline="0" dirty="0" smtClean="0">
                <a:latin typeface="Times New Roman" pitchFamily="18" charset="0"/>
                <a:cs typeface="Times New Roman" pitchFamily="18" charset="0"/>
              </a:rPr>
              <a:t>- умение ориентироваться в потоках информации, видеть причинно-следственные связи, отсеивать ненужное, делать выводы.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Командная работа –</a:t>
            </a:r>
            <a:r>
              <a:rPr lang="ru-RU" sz="1000" b="0" dirty="0" smtClean="0">
                <a:latin typeface="Times New Roman" pitchFamily="18" charset="0"/>
                <a:cs typeface="Times New Roman" pitchFamily="18" charset="0"/>
              </a:rPr>
              <a:t>умение определять общую цель и способы ее достижения, распределять роли и оценивать результат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Коммуникация -</a:t>
            </a:r>
            <a:r>
              <a:rPr lang="ru-RU" sz="1000" b="0" dirty="0" smtClean="0">
                <a:latin typeface="Times New Roman" pitchFamily="18" charset="0"/>
                <a:cs typeface="Times New Roman" pitchFamily="18" charset="0"/>
              </a:rPr>
              <a:t>умение договариваться и налаживать контакты, слушать собеседника и доносить свою точку зрения.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AC4A0-EB4C-480A-8388-3E7D113EFBD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74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dirty="0" smtClean="0"/>
              <a:t>Шахматы способствуют усилению концентрации внимания</a:t>
            </a:r>
            <a:r>
              <a:rPr lang="ru-RU" sz="1200" baseline="0" dirty="0" smtClean="0"/>
              <a:t> </a:t>
            </a:r>
            <a:r>
              <a:rPr lang="ru-RU" sz="1200" dirty="0" smtClean="0"/>
              <a:t>умение быстрого реагирования и точного расчёта вариантов и возможных контрударов противника.</a:t>
            </a:r>
            <a:r>
              <a:rPr lang="ru-RU" sz="1200" baseline="0" dirty="0" smtClean="0"/>
              <a:t> </a:t>
            </a:r>
            <a:r>
              <a:rPr lang="ru-RU" sz="1200" dirty="0" smtClean="0"/>
              <a:t>Особо хочется остановиться на </a:t>
            </a:r>
            <a:r>
              <a:rPr lang="ru-RU" sz="1200" b="1" dirty="0" smtClean="0"/>
              <a:t>компетенции личностного самосовершенствования</a:t>
            </a:r>
            <a:r>
              <a:rPr lang="ru-RU" sz="1200" dirty="0" smtClean="0"/>
              <a:t>. </a:t>
            </a:r>
          </a:p>
          <a:p>
            <a:r>
              <a:rPr lang="ru-RU" sz="1200" dirty="0" smtClean="0"/>
              <a:t>Она связана с осознанной </a:t>
            </a:r>
            <a:r>
              <a:rPr lang="ru-RU" sz="1200" b="1" dirty="0" smtClean="0"/>
              <a:t>работой над собой</a:t>
            </a:r>
            <a:r>
              <a:rPr lang="ru-RU" sz="1200" dirty="0" smtClean="0"/>
              <a:t> и неотделима от понятий "</a:t>
            </a:r>
            <a:r>
              <a:rPr lang="ru-RU" sz="1200" b="0" dirty="0" smtClean="0"/>
              <a:t>самовоспитание", "</a:t>
            </a:r>
            <a:r>
              <a:rPr lang="ru-RU" sz="1200" b="0" dirty="0" err="1" smtClean="0"/>
              <a:t>самоопределение","самореализация</a:t>
            </a:r>
            <a:r>
              <a:rPr lang="ru-RU" sz="1200" b="0" dirty="0" smtClean="0"/>
              <a:t>.</a:t>
            </a:r>
          </a:p>
          <a:p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AC4A0-EB4C-480A-8388-3E7D113EFBD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33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Эта таблица как пример дана. Каждый учитель сам может составить.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AC4A0-EB4C-480A-8388-3E7D113EFBD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66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730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68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803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858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3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51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68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30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1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176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08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1B961-FD65-48CD-8F08-C1FE1F444153}" type="datetimeFigureOut">
              <a:rPr lang="ru-RU" smtClean="0"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E754A-7DE9-470C-A48D-A2F975786D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Новый взгляд на образование.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208912" cy="465807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От навыков к компетенциям.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Начальное образование </a:t>
            </a:r>
          </a:p>
          <a:p>
            <a:r>
              <a:rPr lang="ru-RU" sz="2400" dirty="0" smtClean="0"/>
              <a:t>2020 – 2021 учебный год.</a:t>
            </a:r>
          </a:p>
        </p:txBody>
      </p:sp>
      <p:pic>
        <p:nvPicPr>
          <p:cNvPr id="1026" name="Picture 2" descr="C:\Users\СЦРО_\Desktop\Навыки 21 века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27414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014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56207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Роль Финансовой грамотности (ФГ) и игры в шахматы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316288" cy="5616624"/>
          </a:xfrm>
        </p:spPr>
        <p:txBody>
          <a:bodyPr>
            <a:normAutofit fontScale="25000" lnSpcReduction="20000"/>
          </a:bodyPr>
          <a:lstStyle/>
          <a:p>
            <a:pPr marL="0" lvl="0" indent="0" algn="just">
              <a:buNone/>
            </a:pPr>
            <a:r>
              <a:rPr lang="ru-RU" sz="7200" b="1" dirty="0" smtClean="0"/>
              <a:t>Финансовая грамотность  развивает базовые </a:t>
            </a:r>
            <a:r>
              <a:rPr lang="ru-RU" sz="7200" b="1" dirty="0"/>
              <a:t>знания</a:t>
            </a:r>
            <a:r>
              <a:rPr lang="ru-RU" sz="7200" dirty="0"/>
              <a:t>, которыми люди должны обладать, </a:t>
            </a:r>
            <a:r>
              <a:rPr lang="ru-RU" sz="7200" b="1" dirty="0"/>
              <a:t>чтобы полноценно жить в современном мире</a:t>
            </a:r>
            <a:r>
              <a:rPr lang="ru-RU" sz="7200" dirty="0" smtClean="0"/>
              <a:t>.</a:t>
            </a:r>
          </a:p>
          <a:p>
            <a:pPr marL="0" lvl="0" indent="0" algn="just">
              <a:buNone/>
            </a:pPr>
            <a:r>
              <a:rPr lang="ru-RU" sz="7200" dirty="0" smtClean="0"/>
              <a:t>-</a:t>
            </a:r>
            <a:r>
              <a:rPr lang="ru-RU" sz="7200" b="1" dirty="0" smtClean="0"/>
              <a:t>В рамках реализация курса «</a:t>
            </a:r>
            <a:r>
              <a:rPr lang="ru-RU" sz="7200" dirty="0" err="1" smtClean="0"/>
              <a:t>Финансо-вая</a:t>
            </a:r>
            <a:r>
              <a:rPr lang="ru-RU" sz="7200" dirty="0" smtClean="0"/>
              <a:t> грамотность»</a:t>
            </a:r>
            <a:r>
              <a:rPr lang="ru-RU" sz="7200" dirty="0"/>
              <a:t> </a:t>
            </a:r>
            <a:r>
              <a:rPr lang="ru-RU" sz="7200" dirty="0" smtClean="0"/>
              <a:t>формируются  </a:t>
            </a:r>
            <a:r>
              <a:rPr lang="ru-RU" sz="7200" b="1" dirty="0" smtClean="0"/>
              <a:t>способ-</a:t>
            </a:r>
            <a:r>
              <a:rPr lang="ru-RU" sz="7200" b="1" dirty="0" err="1" smtClean="0"/>
              <a:t>ность</a:t>
            </a:r>
            <a:r>
              <a:rPr lang="ru-RU" sz="7200" b="1" dirty="0" smtClean="0"/>
              <a:t> </a:t>
            </a:r>
            <a:r>
              <a:rPr lang="ru-RU" sz="7200" b="1" dirty="0"/>
              <a:t>осваивать, </a:t>
            </a:r>
            <a:r>
              <a:rPr lang="ru-RU" sz="7200" b="1" dirty="0" smtClean="0"/>
              <a:t>анализировать</a:t>
            </a:r>
            <a:r>
              <a:rPr lang="ru-RU" sz="7200" b="1" dirty="0"/>
              <a:t>, </a:t>
            </a:r>
            <a:endParaRPr lang="ru-RU" sz="7200" b="1" dirty="0" smtClean="0"/>
          </a:p>
          <a:p>
            <a:pPr marL="0" lvl="0" indent="0" algn="just">
              <a:buNone/>
            </a:pPr>
            <a:r>
              <a:rPr lang="ru-RU" sz="7200" b="1" dirty="0" smtClean="0"/>
              <a:t>управлять и обмениваться информацией</a:t>
            </a:r>
            <a:r>
              <a:rPr lang="ru-RU" sz="7200" dirty="0" smtClean="0"/>
              <a:t> о личных </a:t>
            </a:r>
            <a:r>
              <a:rPr lang="ru-RU" sz="7200" dirty="0"/>
              <a:t>финансовых обстоятельствах, которые влияют на материальное </a:t>
            </a:r>
            <a:r>
              <a:rPr lang="ru-RU" sz="7200" dirty="0" smtClean="0"/>
              <a:t>положение;</a:t>
            </a:r>
          </a:p>
          <a:p>
            <a:pPr marL="0" lvl="0" indent="0" algn="just">
              <a:buNone/>
            </a:pPr>
            <a:r>
              <a:rPr lang="ru-RU" sz="7200" dirty="0" smtClean="0"/>
              <a:t>- </a:t>
            </a:r>
            <a:r>
              <a:rPr lang="ru-RU" sz="7200" b="1" dirty="0" smtClean="0"/>
              <a:t>способность </a:t>
            </a:r>
            <a:r>
              <a:rPr lang="ru-RU" sz="7200" dirty="0"/>
              <a:t>различать альтернативные финансовые предложения, </a:t>
            </a:r>
            <a:r>
              <a:rPr lang="ru-RU" sz="7200" b="1" dirty="0"/>
              <a:t>обсуждать</a:t>
            </a:r>
            <a:r>
              <a:rPr lang="ru-RU" sz="7200" dirty="0"/>
              <a:t> денежные и финансовые вопросы без дискомфорта (или не смотря на его </a:t>
            </a:r>
            <a:r>
              <a:rPr lang="ru-RU" sz="7200" dirty="0" err="1" smtClean="0"/>
              <a:t>нали-чие</a:t>
            </a:r>
            <a:r>
              <a:rPr lang="ru-RU" sz="7200" dirty="0"/>
              <a:t>), </a:t>
            </a:r>
            <a:r>
              <a:rPr lang="ru-RU" sz="7200" b="1" dirty="0"/>
              <a:t>планировать своё </a:t>
            </a:r>
            <a:r>
              <a:rPr lang="ru-RU" sz="7200" dirty="0" smtClean="0"/>
              <a:t>будущее и </a:t>
            </a:r>
            <a:r>
              <a:rPr lang="ru-RU" sz="7200" b="1" dirty="0" smtClean="0"/>
              <a:t>компе-</a:t>
            </a:r>
            <a:r>
              <a:rPr lang="ru-RU" sz="7200" b="1" dirty="0" err="1" smtClean="0"/>
              <a:t>тентно</a:t>
            </a:r>
            <a:r>
              <a:rPr lang="ru-RU" sz="7200" b="1" dirty="0" smtClean="0"/>
              <a:t> </a:t>
            </a:r>
            <a:r>
              <a:rPr lang="ru-RU" sz="7200" b="1" dirty="0"/>
              <a:t>реагировать </a:t>
            </a:r>
            <a:r>
              <a:rPr lang="ru-RU" sz="7200" dirty="0"/>
              <a:t>на жизненные </a:t>
            </a:r>
            <a:r>
              <a:rPr lang="ru-RU" sz="7200" dirty="0" smtClean="0"/>
              <a:t>обстоятельства</a:t>
            </a:r>
            <a:r>
              <a:rPr lang="ru-RU" sz="7200" dirty="0"/>
              <a:t>, которые влияют на повседневные финансовые </a:t>
            </a:r>
            <a:r>
              <a:rPr lang="ru-RU" sz="7200" dirty="0" smtClean="0"/>
              <a:t>решения;</a:t>
            </a:r>
          </a:p>
          <a:p>
            <a:pPr marL="0" lvl="0" indent="0" algn="just">
              <a:buNone/>
            </a:pPr>
            <a:r>
              <a:rPr lang="ru-RU" sz="7200" dirty="0" smtClean="0"/>
              <a:t>- </a:t>
            </a:r>
            <a:r>
              <a:rPr lang="ru-RU" sz="7200" b="1" dirty="0"/>
              <a:t>у</a:t>
            </a:r>
            <a:r>
              <a:rPr lang="ru-RU" sz="7200" b="1" dirty="0" smtClean="0"/>
              <a:t>мения </a:t>
            </a:r>
            <a:r>
              <a:rPr lang="ru-RU" sz="7200" dirty="0" smtClean="0"/>
              <a:t>принимать </a:t>
            </a:r>
            <a:r>
              <a:rPr lang="ru-RU" sz="7200" dirty="0"/>
              <a:t>эффективные </a:t>
            </a:r>
            <a:r>
              <a:rPr lang="ru-RU" sz="7200" dirty="0" smtClean="0"/>
              <a:t>решения в</a:t>
            </a:r>
            <a:r>
              <a:rPr lang="ru-RU" sz="7200" dirty="0"/>
              <a:t> отношении использования денег и управления </a:t>
            </a:r>
            <a:r>
              <a:rPr lang="ru-RU" sz="7200" dirty="0" smtClean="0"/>
              <a:t>ими.</a:t>
            </a:r>
            <a:endParaRPr lang="ru-RU" sz="7200" dirty="0"/>
          </a:p>
          <a:p>
            <a:pPr marL="0" indent="0">
              <a:buNone/>
            </a:pPr>
            <a:r>
              <a:rPr lang="ru-RU" sz="6400" dirty="0" smtClean="0"/>
              <a:t> </a:t>
            </a:r>
            <a:endParaRPr lang="ru-RU" sz="6400" dirty="0"/>
          </a:p>
          <a:p>
            <a:pPr marL="0" lvl="0" indent="0">
              <a:buNone/>
            </a:pPr>
            <a:r>
              <a:rPr lang="ru-RU" sz="5600" dirty="0"/>
              <a:t> 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908720"/>
            <a:ext cx="4392488" cy="55446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6400" b="1" dirty="0" smtClean="0"/>
              <a:t>Игра в </a:t>
            </a:r>
            <a:r>
              <a:rPr lang="ru-RU" sz="6400" b="1" dirty="0" err="1" smtClean="0"/>
              <a:t>шахматы</a:t>
            </a:r>
            <a:r>
              <a:rPr lang="ru-RU" sz="6400" dirty="0" err="1" smtClean="0"/>
              <a:t>развивает</a:t>
            </a:r>
            <a:r>
              <a:rPr lang="ru-RU" sz="6400" dirty="0" smtClean="0"/>
              <a:t> </a:t>
            </a:r>
            <a:r>
              <a:rPr lang="ru-RU" sz="6400" dirty="0"/>
              <a:t>такие </a:t>
            </a:r>
            <a:r>
              <a:rPr lang="ru-RU" sz="6400" b="1" dirty="0"/>
              <a:t>универсальные учебные действия</a:t>
            </a:r>
            <a:r>
              <a:rPr lang="ru-RU" sz="6400" dirty="0"/>
              <a:t>, без которых в принципе невозможна социальная адаптация детей</a:t>
            </a:r>
            <a:r>
              <a:rPr lang="ru-RU" sz="6400" dirty="0" smtClean="0"/>
              <a:t>: – </a:t>
            </a:r>
            <a:r>
              <a:rPr lang="ru-RU" sz="6400" dirty="0"/>
              <a:t>умение находить </a:t>
            </a:r>
            <a:r>
              <a:rPr lang="ru-RU" sz="6400" b="1" dirty="0"/>
              <a:t>компромиссы</a:t>
            </a:r>
            <a:r>
              <a:rPr lang="ru-RU" sz="6400" dirty="0"/>
              <a:t> и </a:t>
            </a:r>
            <a:r>
              <a:rPr lang="ru-RU" sz="6400" b="1" dirty="0"/>
              <a:t>общие решения</a:t>
            </a:r>
            <a:r>
              <a:rPr lang="ru-RU" sz="6400" dirty="0"/>
              <a:t>, </a:t>
            </a:r>
            <a:r>
              <a:rPr lang="ru-RU" sz="6400" b="1" dirty="0"/>
              <a:t>разрешать конфликты на основе согласования различных позиций;</a:t>
            </a:r>
            <a:endParaRPr lang="ru-RU" sz="6400" dirty="0"/>
          </a:p>
          <a:p>
            <a:pPr marL="0" indent="0">
              <a:buNone/>
            </a:pPr>
            <a:r>
              <a:rPr lang="ru-RU" sz="6400" dirty="0"/>
              <a:t>– способность формулировать, </a:t>
            </a:r>
            <a:r>
              <a:rPr lang="ru-RU" sz="6400" b="1" dirty="0"/>
              <a:t>аргументировать и отстаивать своё мнение,</a:t>
            </a:r>
            <a:r>
              <a:rPr lang="ru-RU" sz="6400" dirty="0"/>
              <a:t> вести дискуссию, обсуждать содержание и результаты совместной деятельности;</a:t>
            </a:r>
          </a:p>
          <a:p>
            <a:pPr marL="0" indent="0">
              <a:buNone/>
            </a:pPr>
            <a:r>
              <a:rPr lang="ru-RU" sz="6400" dirty="0"/>
              <a:t>– умение донести свою точку зрения до других, а также уважать и учитывать позицию партнёра;</a:t>
            </a:r>
          </a:p>
          <a:p>
            <a:pPr marL="0" indent="0">
              <a:buNone/>
            </a:pPr>
            <a:r>
              <a:rPr lang="ru-RU" sz="6400" dirty="0"/>
              <a:t>– возможность осуществлять сотрудничество с тренером и сверстниками, адекватно передавать информацию и отображать условия деятельности в речи.</a:t>
            </a:r>
          </a:p>
          <a:p>
            <a:pPr marL="0" lvl="0" indent="0">
              <a:buNone/>
            </a:pPr>
            <a:r>
              <a:rPr lang="ru-RU" sz="6400" b="1" dirty="0"/>
              <a:t>Учебно-познавательная </a:t>
            </a:r>
            <a:r>
              <a:rPr lang="ru-RU" sz="6400" b="1" dirty="0" smtClean="0"/>
              <a:t>компетенция </a:t>
            </a:r>
            <a:r>
              <a:rPr lang="ru-RU" sz="6400" dirty="0" smtClean="0"/>
              <a:t>представляет </a:t>
            </a:r>
            <a:r>
              <a:rPr lang="ru-RU" sz="6400" dirty="0"/>
              <a:t>собой: самостоятельную </a:t>
            </a:r>
            <a:r>
              <a:rPr lang="ru-RU" sz="6400" dirty="0" err="1" smtClean="0"/>
              <a:t>познава</a:t>
            </a:r>
            <a:r>
              <a:rPr lang="ru-RU" sz="6400" dirty="0" smtClean="0"/>
              <a:t>-тельную </a:t>
            </a:r>
            <a:r>
              <a:rPr lang="ru-RU" sz="6400" dirty="0"/>
              <a:t>деятельность ученика, в которую </a:t>
            </a:r>
            <a:r>
              <a:rPr lang="ru-RU" sz="6400" dirty="0" err="1" smtClean="0"/>
              <a:t>вклю-чены</a:t>
            </a:r>
            <a:r>
              <a:rPr lang="ru-RU" sz="6400" dirty="0" smtClean="0"/>
              <a:t> </a:t>
            </a:r>
            <a:r>
              <a:rPr lang="ru-RU" sz="6400" b="1" dirty="0"/>
              <a:t>умения целеполагания, планирования, анализа,  выяснение причинно-следственных связей, приемы действия в нестандартной ситуации, умение видеть и решать проблемы</a:t>
            </a:r>
            <a:r>
              <a:rPr lang="ru-RU" sz="6400" dirty="0"/>
              <a:t>.</a:t>
            </a:r>
          </a:p>
          <a:p>
            <a:pPr marL="0" lvl="0" indent="0">
              <a:buNone/>
            </a:pPr>
            <a:r>
              <a:rPr lang="ru-RU" sz="6400" dirty="0" smtClean="0"/>
              <a:t>- </a:t>
            </a:r>
            <a:r>
              <a:rPr lang="ru-RU" sz="6400" dirty="0"/>
              <a:t>Шахматы развивают  логическое мышление, вырабатывают умения создавать и применять модели и схемы для решения учебных и познавательных задач</a:t>
            </a:r>
            <a:r>
              <a:rPr lang="ru-RU" sz="6600" b="1" dirty="0"/>
              <a:t>, </a:t>
            </a:r>
            <a:r>
              <a:rPr lang="ru-RU" sz="6600" dirty="0" smtClean="0"/>
              <a:t>приучает </a:t>
            </a:r>
            <a:r>
              <a:rPr lang="ru-RU" sz="6600" dirty="0"/>
              <a:t>оценивать правильность выполнения задачи.  </a:t>
            </a:r>
          </a:p>
          <a:p>
            <a:pPr lvl="0"/>
            <a:endParaRPr lang="ru-RU" sz="800" dirty="0"/>
          </a:p>
          <a:p>
            <a:pPr marL="0" indent="0">
              <a:buNone/>
            </a:pPr>
            <a:endParaRPr lang="ru-RU" sz="6400" dirty="0"/>
          </a:p>
        </p:txBody>
      </p:sp>
    </p:spTree>
    <p:extLst>
      <p:ext uri="{BB962C8B-B14F-4D97-AF65-F5344CB8AC3E}">
        <p14:creationId xmlns:p14="http://schemas.microsoft.com/office/powerpoint/2010/main" val="2877255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76058"/>
              </p:ext>
            </p:extLst>
          </p:nvPr>
        </p:nvGraphicFramePr>
        <p:xfrm>
          <a:off x="1" y="-27384"/>
          <a:ext cx="9143999" cy="6847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5756"/>
                <a:gridCol w="1709853"/>
                <a:gridCol w="3568390"/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Метапредметные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результаты ФГОС НО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Компетенции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Часть стандарта совпадающая с рамкой компетенций креатив-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ного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критического мышления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6922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Овладение способностью принимать и сохранять цели и задачи учебной деятельности, поиска средств и ее осуществления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Критическое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мышление,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креативность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/креативное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Мышление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955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Освоение способов решения проблем творческого и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поиского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характера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Креативность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/креативное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мышление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Способность находить решение задачи в условиях отсутствия очевидных образцов и алгоритмов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8951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умения планировать,  контролировать и оценивать учебные действия в соответствии с поставленной задачей и условиями ее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реализации, определять  наиболее эффективные способы достижения результата.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Критическое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мышление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Способность  анализировать поставленную задачу, планировать, выделять главное и второстепенное в ней, применять технологии, правила и модели для ее решения, оценивать результат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6922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Овладения навыками смыслового чтения текстов различных стилей и жанров; умения осознанно строить речевое высказывание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Критическое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мышление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Способность анализировать текст (отыскивать связи в тексте, делать выводы по его содержанию, оценивать приведенные в нем аргументы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9746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77968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Литература по теме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1503">
            <a:off x="382962" y="1439492"/>
            <a:ext cx="4549078" cy="38338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072" y="1052736"/>
            <a:ext cx="3672408" cy="5001419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«Эмоциональный интеллект. Российская практика». С. Шабанов,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Алешина</a:t>
            </a:r>
          </a:p>
          <a:p>
            <a:pPr marL="342900" indent="-34290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«Как разговаривать с кем угодно, когда угодно и где угодно» Л. Кинг</a:t>
            </a:r>
          </a:p>
          <a:p>
            <a:pPr marL="342900" indent="-34290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Пинк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«Драйв. Что на самом деле вас мотивирует»</a:t>
            </a:r>
          </a:p>
          <a:p>
            <a:pPr marL="342900" indent="-34290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Э. Берн «Игры, в которые играют люди. Психология человеческих взаимоотношений».</a:t>
            </a:r>
          </a:p>
          <a:p>
            <a:pPr marL="342900" indent="-342900">
              <a:buAutoNum type="arabicPeriod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 И.С. «Открытие собственного 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>
              <a:buFont typeface="Arial" pitchFamily="34" charset="0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М. В.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Зюзько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5 шагов к себе : [О самовоспитании] : Кн. для учащихся</a:t>
            </a:r>
          </a:p>
          <a:p>
            <a:pPr marL="342900" indent="-342900">
              <a:buAutoNum type="arabicPeriod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386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136903" cy="5472608"/>
          </a:xfrm>
        </p:spPr>
      </p:pic>
    </p:spTree>
    <p:extLst>
      <p:ext uri="{BB962C8B-B14F-4D97-AF65-F5344CB8AC3E}">
        <p14:creationId xmlns:p14="http://schemas.microsoft.com/office/powerpoint/2010/main" val="3857970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письме МИНПРОСВЕЩЕНИЯ РФ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25 июня 2020 года № ВБ-1398/04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определены 3 темы для обсуждения на педагогических совещаний для обсуждения:</a:t>
            </a:r>
          </a:p>
          <a:p>
            <a:endParaRPr lang="ru-RU" dirty="0"/>
          </a:p>
          <a:p>
            <a:r>
              <a:rPr lang="ru-RU" dirty="0"/>
              <a:t>1.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Ключевые направления достижения стратегической цели по вхождению Российской Федерации в число 10 ведущих стран мира по качеству общего образования.</a:t>
            </a:r>
          </a:p>
          <a:p>
            <a:r>
              <a:rPr lang="ru-RU" dirty="0"/>
              <a:t>2.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Модернизация воспитательной деятельности образовательных организаций. Внедрение примерной программы воспитания в общеобразовательных организациях Российской Федерации.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Актуальные направления цифровой трансформации образования: перспективы и новые возможности развития традиционного образования.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B.C.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Басюк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Исходя из ключевых тем обсуждения определяем основные направления работы ОО  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Повышение качество образования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Модернизация воспитательной деятельности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Цифровая трансформация образования</a:t>
            </a:r>
          </a:p>
          <a:p>
            <a:endParaRPr lang="ru-RU" b="1" dirty="0"/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Далее формулируйте для своей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 цель,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потом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начальной школы свои задачи под каждое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направление, планируйте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базовые результаты, создавайте условия и выбирайте нужные приемы и технологии для решения задач и достижения цели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4494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Особенности образовательной деятельности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 – IV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классах на 2020 – 2021 учебный год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Методические рекомендации для образовательных организаций Краснодарского края</a:t>
            </a:r>
          </a:p>
          <a:p>
            <a:pPr>
              <a:buFont typeface="Wingdings" pitchFamily="2" charset="2"/>
              <a:buChar char="ü"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Нормативно – правовые документы (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обращаю внимание 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пункты 7и 8 –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финансовую грамотность (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14)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Шахматы,  проектная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деятельность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13, таблица 2)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Читательская грамотность (стр.7)</a:t>
            </a:r>
          </a:p>
          <a:p>
            <a:pPr>
              <a:buFont typeface="Wingdings" pitchFamily="2" charset="2"/>
              <a:buChar char="ü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Практические навыки работы с письменными текстами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смысл текста, элементы и языковые средства, различные виды чтения, различать виды текстов.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Сос-тавлять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план письменного текста, включающий название значительных частей текста, извлекать из текста явную информацию.)</a:t>
            </a:r>
          </a:p>
          <a:p>
            <a:pPr>
              <a:buFont typeface="Wingdings" pitchFamily="2" charset="2"/>
              <a:buChar char="ü"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Организация оценивания планируемых результатов</a:t>
            </a:r>
          </a:p>
          <a:p>
            <a:pPr>
              <a:buFont typeface="Wingdings" pitchFamily="2" charset="2"/>
              <a:buChar char="ü"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Рекомендации по организации </a:t>
            </a:r>
            <a:r>
              <a:rPr lang="ru-RU" sz="4800" dirty="0" err="1">
                <a:latin typeface="Times New Roman" pitchFamily="18" charset="0"/>
                <a:cs typeface="Times New Roman" pitchFamily="18" charset="0"/>
              </a:rPr>
              <a:t>дистанта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800" dirty="0" err="1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15-16)</a:t>
            </a:r>
          </a:p>
          <a:p>
            <a:pPr>
              <a:buFont typeface="Wingdings" pitchFamily="2" charset="2"/>
              <a:buChar char="ü"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Патриотическое воспитание  («Информационные пятиминутки»*)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457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640960" cy="518457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/>
              <a:t>*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документы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в рамках которых мы, педагоги,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должны демонстрировать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свои профессиональные компетенции,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зафиксированы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методических рекомендациях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Новое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сегодня –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программа воспитания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где особое внимание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уделяется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«Патриотическому воспитанию»  и продолжаем работать в рамках «Культурного кодекса школьника» и «Хартии сочинца».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Функциональная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грамотность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 как учителя, так и наших учащихся, эффективно развивается через реализацию таких  курсов как «Финансовая грамотность» и «Шахматы».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Для учителя важно непрерывное совершенствование своей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профессиональной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деятельности  (сегодня важно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уметь использовать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цифровые инструменты и сервисы,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т.к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меняется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роль педагога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требования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его цифровым компетенциям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269" y="4869160"/>
            <a:ext cx="2518660" cy="1823963"/>
          </a:xfrm>
        </p:spPr>
      </p:pic>
      <p:sp>
        <p:nvSpPr>
          <p:cNvPr id="7" name="Прямоугольник 6"/>
          <p:cNvSpPr/>
          <p:nvPr/>
        </p:nvSpPr>
        <p:spPr>
          <a:xfrm>
            <a:off x="323528" y="-1218177"/>
            <a:ext cx="84249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24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24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240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Методические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рекомендации 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образовательных организаций Краснодарского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края 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I-IV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классов на 2020 – 2021 учебный год.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792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>
          <a:xfrm>
            <a:off x="107504" y="116632"/>
            <a:ext cx="897699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70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гибких навыков педагога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24744"/>
            <a:ext cx="7776864" cy="5256584"/>
          </a:xfrm>
        </p:spPr>
      </p:pic>
    </p:spTree>
    <p:extLst>
      <p:ext uri="{BB962C8B-B14F-4D97-AF65-F5344CB8AC3E}">
        <p14:creationId xmlns:p14="http://schemas.microsoft.com/office/powerpoint/2010/main" val="4106748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Навыки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Классификация Ковалева Г.С.  (РАО).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/>
              <a:t>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03777"/>
              </p:ext>
            </p:extLst>
          </p:nvPr>
        </p:nvGraphicFramePr>
        <p:xfrm>
          <a:off x="395536" y="1052736"/>
          <a:ext cx="8579296" cy="5148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3816424"/>
                <a:gridCol w="2674640"/>
              </a:tblGrid>
              <a:tr h="8405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базовой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грамотности</a:t>
                      </a:r>
                      <a:endParaRPr lang="ru-RU" sz="20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Компетенции </a:t>
                      </a:r>
                      <a:endParaRPr lang="ru-RU" sz="20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Качества характера</a:t>
                      </a:r>
                      <a:endParaRPr lang="ru-RU" sz="20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  <a:tr h="7047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Языковая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Критическое (аналитическое) мышление, решение задач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Любопытство 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  <a:tr h="3523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Числовая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Креативность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Инициативность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  <a:tr h="6883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Естественно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научная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Коммуникация, умение общаться 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Настойчивость 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  <a:tr h="11457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ИКТ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грамотность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Кооперация (сотрудничество, взаимодействие), умение работать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команде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Адаптивность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  <a:tr h="3523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Финансовая 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Лидерство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  <a:tr h="7047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Гражданская </a:t>
                      </a:r>
                      <a:endParaRPr lang="ru-RU" sz="20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культурная 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грамотность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11" marR="6011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и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культурная осведомленность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111" marR="6011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047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К успешных учащихся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980728"/>
            <a:ext cx="4248472" cy="194421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реативность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ритическое мышление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омандная работа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оммуникация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68960"/>
            <a:ext cx="4214104" cy="280831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980728"/>
            <a:ext cx="4041775" cy="2304256"/>
          </a:xfrm>
        </p:spPr>
        <p:txBody>
          <a:bodyPr>
            <a:normAutofit fontScale="92500" lnSpcReduction="10000"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их развивать?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Через что?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Какими средствами?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4041775" cy="2911887"/>
          </a:xfrm>
        </p:spPr>
      </p:pic>
    </p:spTree>
    <p:extLst>
      <p:ext uri="{BB962C8B-B14F-4D97-AF65-F5344CB8AC3E}">
        <p14:creationId xmlns:p14="http://schemas.microsoft.com/office/powerpoint/2010/main" val="7767505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1016</Words>
  <Application>Microsoft Office PowerPoint</Application>
  <PresentationFormat>Экран (4:3)</PresentationFormat>
  <Paragraphs>151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Новый взгляд на образование.</vt:lpstr>
      <vt:lpstr>Основные направления</vt:lpstr>
      <vt:lpstr>Презентация PowerPoint</vt:lpstr>
      <vt:lpstr>Особенности образовательной деятельности  в I – IV классах на 2020 – 2021 учебный год</vt:lpstr>
      <vt:lpstr>*Основные документы, в рамках которых мы, педагоги, должны демонстрировать свои профессиональные компетенции, зафиксированы  в методических рекомендациях . *Новое сегодня – программа воспитания, где особое внимание уделяется  «Патриотическому воспитанию»  и продолжаем работать в рамках «Культурного кодекса школьника» и «Хартии сочинца». *Функциональная грамотность и как учителя, так и наших учащихся, эффективно развивается через реализацию таких  курсов как «Финансовая грамотность» и «Шахматы». Для учителя важно непрерывное совершенствование своей  профессиональной деятельности  (сегодня важно  уметь использовать цифровые инструменты и сервисы,  т.к. меняется роль педагога и требования  к его цифровым компетенциям).   </vt:lpstr>
      <vt:lpstr>Презентация PowerPoint</vt:lpstr>
      <vt:lpstr>Развитие гибких навыков педагога</vt:lpstr>
      <vt:lpstr>.  Навыки XXI века Классификация Ковалева Г.С.  (РАО).  </vt:lpstr>
      <vt:lpstr>4 К успешных учащихся</vt:lpstr>
      <vt:lpstr>Роль Финансовой грамотности (ФГ) и игры в шахматы</vt:lpstr>
      <vt:lpstr>Презентация PowerPoint</vt:lpstr>
      <vt:lpstr>Литература по теме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взгляд на образование.</dc:title>
  <dc:creator>СЦРО_</dc:creator>
  <cp:lastModifiedBy>СЦРО_</cp:lastModifiedBy>
  <cp:revision>28</cp:revision>
  <dcterms:created xsi:type="dcterms:W3CDTF">2020-08-20T11:11:51Z</dcterms:created>
  <dcterms:modified xsi:type="dcterms:W3CDTF">2020-08-25T09:20:36Z</dcterms:modified>
</cp:coreProperties>
</file>