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70" r:id="rId8"/>
    <p:sldId id="283" r:id="rId9"/>
    <p:sldId id="271" r:id="rId10"/>
    <p:sldId id="272" r:id="rId11"/>
    <p:sldId id="284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30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peaking.svetlanaenglishonline.ru/ege/exam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genglish.ru/course/govorenie-basic-course/" TargetMode="External"/><Relationship Id="rId4" Type="http://schemas.openxmlformats.org/officeDocument/2006/relationships/hyperlink" Target="https://gosexam.online/ege/english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1423944"/>
            <a:ext cx="8136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Подготовка к устной части </a:t>
            </a:r>
            <a:r>
              <a:rPr kumimoji="0" lang="ru-RU" sz="4000" b="1" i="1" u="none" strike="noStrike" kern="0" cap="all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егэ</a:t>
            </a:r>
            <a:r>
              <a:rPr kumimoji="0" lang="ru-RU" sz="4000" b="1" i="1" u="none" strike="noStrike" kern="0" cap="all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+mj-cs"/>
              </a:rPr>
              <a:t> в формате дистанционного обучения</a:t>
            </a:r>
            <a:endParaRPr kumimoji="0" lang="ru-RU" sz="1200" b="0" i="1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52528" y="573325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spcAft>
                <a:spcPts val="0"/>
              </a:spcAft>
              <a:buClrTx/>
              <a:buSzPct val="125000"/>
              <a:buFontTx/>
              <a:buNone/>
              <a:tabLst/>
              <a:defRPr/>
            </a:pPr>
            <a:r>
              <a:rPr kumimoji="0" lang="ru-RU" sz="2800" b="0" i="0" u="none" strike="noStrike" kern="0" cap="all" spc="0" normalizeH="0" baseline="0" noProof="0" dirty="0" smtClean="0">
                <a:ln>
                  <a:noFill/>
                </a:ln>
                <a:solidFill>
                  <a:srgbClr val="82FFFF"/>
                </a:solidFill>
                <a:effectLst/>
                <a:uLnTx/>
                <a:uFillTx/>
              </a:rPr>
              <a:t>                 </a:t>
            </a:r>
            <a:r>
              <a:rPr kumimoji="0" lang="ru-RU" sz="2800" b="1" i="0" u="none" strike="noStrike" kern="0" cap="all" spc="0" normalizeH="0" baseline="0" noProof="0" dirty="0" smtClean="0">
                <a:ln>
                  <a:noFill/>
                </a:ln>
                <a:solidFill>
                  <a:srgbClr val="82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Мозговая А.В.</a:t>
            </a:r>
          </a:p>
          <a:p>
            <a:pPr marL="0" marR="0" lvl="0" indent="0" defTabSz="914400" eaLnBrk="1" fontAlgn="auto" latinLnBrk="0" hangingPunct="1">
              <a:spcAft>
                <a:spcPts val="0"/>
              </a:spcAft>
              <a:buClrTx/>
              <a:buSzPct val="125000"/>
              <a:buFontTx/>
              <a:buNone/>
              <a:tabLst/>
              <a:defRPr/>
            </a:pPr>
            <a:r>
              <a:rPr kumimoji="0" lang="ru-RU" sz="2800" b="1" i="0" u="none" strike="noStrike" kern="0" cap="all" spc="0" normalizeH="0" baseline="0" noProof="0" dirty="0" smtClean="0">
                <a:ln>
                  <a:noFill/>
                </a:ln>
                <a:solidFill>
                  <a:srgbClr val="82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                </a:t>
            </a:r>
            <a:r>
              <a:rPr kumimoji="0" lang="ru-RU" sz="2800" b="1" i="0" u="none" strike="noStrike" kern="0" cap="all" spc="0" normalizeH="0" baseline="0" noProof="0" dirty="0" err="1" smtClean="0">
                <a:ln>
                  <a:noFill/>
                </a:ln>
                <a:solidFill>
                  <a:srgbClr val="82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Тхагушева</a:t>
            </a:r>
            <a:r>
              <a:rPr kumimoji="0" lang="ru-RU" sz="2800" b="1" i="0" u="none" strike="noStrike" kern="0" cap="all" spc="0" normalizeH="0" baseline="0" noProof="0" dirty="0" smtClean="0">
                <a:ln>
                  <a:noFill/>
                </a:ln>
                <a:solidFill>
                  <a:srgbClr val="82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С.М.</a:t>
            </a:r>
            <a:endParaRPr kumimoji="0" lang="ru-RU" sz="2000" b="1" i="0" u="none" strike="noStrike" kern="0" cap="all" spc="0" normalizeH="0" baseline="0" noProof="0" dirty="0">
              <a:ln>
                <a:noFill/>
              </a:ln>
              <a:solidFill>
                <a:srgbClr val="82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71" b="36098"/>
          <a:stretch/>
        </p:blipFill>
        <p:spPr>
          <a:xfrm>
            <a:off x="7105199" y="0"/>
            <a:ext cx="2068488" cy="861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3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2. 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Вопросы.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Советы учащимся 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Задавайте простые вопросы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Избегайте косвенных вопросов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Извлекайте конкретную информацию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Только прямые вопросы (общие, специальные)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Обязательная интонация 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90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2. 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Вопросы. 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0 баллов, если… 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Вопрос не задан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Сокращенный вопрос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 извлекает конкретную информацию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Неправильные местоимения</a:t>
            </a:r>
            <a:endParaRPr lang="ru-RU" sz="28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Сбой коммуникации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93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3. Описание картинки 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2244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Выбор одной из трех картинок и ее описание.</a:t>
            </a: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 Подготовка – 1.5 минуты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Время ответа – 2 минуты</a:t>
            </a: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Segoe UI Light" panose="020B0502040204020203" pitchFamily="34" charset="0"/>
              </a:rPr>
              <a:t>Баллы за это задание – 7 баллов</a:t>
            </a:r>
          </a:p>
        </p:txBody>
      </p:sp>
    </p:spTree>
    <p:extLst>
      <p:ext uri="{BB962C8B-B14F-4D97-AF65-F5344CB8AC3E}">
        <p14:creationId xmlns:p14="http://schemas.microsoft.com/office/powerpoint/2010/main" val="174281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3. 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К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ритерии оценки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636912"/>
            <a:ext cx="8387242" cy="390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решение коммуникативной задачи (содержание) – 12-15 предложений, которые отвечают на поставленные вопросы - 3 балла;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организация высказывания – наличие вступления и заключения, логическая связь между предложениями - 2 балла;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языковое оформление – возможное кол-во ошибок: одна грубая или три негрубых - 2 балла;</a:t>
            </a:r>
          </a:p>
        </p:txBody>
      </p:sp>
    </p:spTree>
    <p:extLst>
      <p:ext uri="{BB962C8B-B14F-4D97-AF65-F5344CB8AC3E}">
        <p14:creationId xmlns:p14="http://schemas.microsoft.com/office/powerpoint/2010/main" val="46791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3. 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У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спешное выполнение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276872"/>
            <a:ext cx="87742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Помнить о введении и заключении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. 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Описывайте не ту фотографию, которая вам нравится, а ту, тема которой вам наиболее знакома.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Повторите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средства логической связи или слова связки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Используйте клеше, представляя, что на фотографии ваши родственники или друзья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. 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Подготовьте несколько стандартных причин, почему Вы храните эту фотографию. Обычно они смогут подойти ко многим подобным заданиям.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30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4. Сравнение картинок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0665" y="2492896"/>
            <a:ext cx="8064896" cy="3242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этом задании Вы должны сравнить две фотографии, следуя предложенному плану.</a:t>
            </a:r>
          </a:p>
          <a:p>
            <a:pPr lvl="0"/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Подготовка – 1.5 минуты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Время ответа – 2 минуты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Баллы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 это задание – 7 </a:t>
            </a:r>
          </a:p>
        </p:txBody>
      </p:sp>
    </p:spTree>
    <p:extLst>
      <p:ext uri="{BB962C8B-B14F-4D97-AF65-F5344CB8AC3E}">
        <p14:creationId xmlns:p14="http://schemas.microsoft.com/office/powerpoint/2010/main" val="55691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4. Успешное выполнение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66132" y="2636912"/>
            <a:ext cx="68117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Bookman Old Style" panose="02050604050505020204" pitchFamily="18" charset="0"/>
              </a:rPr>
              <a:t>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Записывайте себя на диктофон или на видеокамеру.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Постоянно упражняйтесь в сравнении картинок.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Постарайтесь найти свои шаблоны ответов на вопросы к картинкам.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2594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4. Типичные ошибки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001029"/>
            <a:ext cx="824322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содержании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Вступление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 заключение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action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и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location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отдельно для двух фото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одно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сходство/различие/причины (согласно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методичке ФИПИ, можно назвать что-то 1 сходство, но тогда вы рискуете недобрать фразы)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Повторение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идеи в разных пунктах и грамматические структуры с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лексикой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та фраза,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что написана в пункте 4 вопроса, а “I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prefer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picture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№ 1/2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”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укладываются во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временной интервал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2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4. Типичные ошибки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5874" y="1967929"/>
            <a:ext cx="781455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грамматике: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Использование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Present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Simple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при описании того, что видят на фотографии – 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The children hold presents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Использование  неправильного предлога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 словосочетании “</a:t>
            </a:r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in the picture/ photo” – there’s a family on/at the picture/ photo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Опущение  артиклей или использование неверных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Неиспользование  окончания-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s</a:t>
            </a:r>
            <a:endParaRPr lang="en-US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26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Пособие по подготовке к устной части ЕГЭ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30" y="2009015"/>
            <a:ext cx="3276552" cy="45163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2277">
            <a:off x="3896065" y="2054354"/>
            <a:ext cx="2199723" cy="31551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6934">
            <a:off x="4424196" y="3969810"/>
            <a:ext cx="2325535" cy="34395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5561">
            <a:off x="6616450" y="2126241"/>
            <a:ext cx="2147366" cy="327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3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8044" y="272599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Говорение как главная цель обучения иностранному языку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2060848"/>
            <a:ext cx="79924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Формы речи: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Устная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Письменная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Характер речевой деятельности: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Продуктивный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Рецептивный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4 основных вида речевой деятельности: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Говорение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Аудирование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Чтение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исьмо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7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206" y="27513"/>
            <a:ext cx="89902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Полезные ссылки для подготовки к устной части ЕГЭ в условиях дистанционного обучения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65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2636912"/>
            <a:ext cx="7200800" cy="518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6370" y="3429000"/>
            <a:ext cx="8527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hlinkClick r:id="rId3"/>
              </a:rPr>
              <a:t>https://</a:t>
            </a:r>
            <a:r>
              <a:rPr lang="en-US" sz="2800" dirty="0" smtClean="0">
                <a:hlinkClick r:id="rId3"/>
              </a:rPr>
              <a:t>speaking.svetlanaenglishonline.ru/ege/exam</a:t>
            </a:r>
            <a:endParaRPr lang="ru-RU" sz="2800" dirty="0" smtClean="0"/>
          </a:p>
          <a:p>
            <a:endParaRPr lang="ru-RU" sz="2800" dirty="0"/>
          </a:p>
          <a:p>
            <a:r>
              <a:rPr lang="en-US" sz="2800" dirty="0">
                <a:hlinkClick r:id="rId4"/>
              </a:rPr>
              <a:t>https://gosexam.online/ege/english</a:t>
            </a:r>
            <a:r>
              <a:rPr lang="en-US" sz="2800" dirty="0" smtClean="0">
                <a:hlinkClick r:id="rId4"/>
              </a:rPr>
              <a:t>/</a:t>
            </a:r>
            <a:endParaRPr lang="ru-RU" sz="2800" dirty="0"/>
          </a:p>
          <a:p>
            <a:endParaRPr lang="ru-RU" sz="2800" dirty="0" smtClean="0"/>
          </a:p>
          <a:p>
            <a:r>
              <a:rPr lang="en-US" sz="2800" dirty="0">
                <a:hlinkClick r:id="rId5"/>
              </a:rPr>
              <a:t>https://egenglish.ru/course/govorenie-basic-course/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8633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8044" y="272599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Говорение как главная цель обучения иностранному языку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786" y="2852936"/>
            <a:ext cx="7992428" cy="2596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Целью обучения говорению на уроке иностранного языка является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использование сформированных навыков во </a:t>
            </a:r>
            <a:r>
              <a:rPr lang="ru-RU" sz="2800" dirty="0" err="1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внеучебной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речевой практике на уровне общепринятого бытового 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424801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8044" y="538957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Трудности обучения говорению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4573" y="270892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Ученики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стесняются говорить на иностранных языках,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боятся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сделать ошибки, подвергнуться критике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;</a:t>
            </a: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 учащихся не хватает языковых и речевых средств для решения поставленной задачи; 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342900" lvl="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учащиеся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не вовлекаются в коллективное обсуждение предмета урока по тем или иным причинам. </a:t>
            </a:r>
          </a:p>
        </p:txBody>
      </p:sp>
    </p:spTree>
    <p:extLst>
      <p:ext uri="{BB962C8B-B14F-4D97-AF65-F5344CB8AC3E}">
        <p14:creationId xmlns:p14="http://schemas.microsoft.com/office/powerpoint/2010/main" val="243644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ЕГЭ английский язык. Устная часть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7274" y="2636912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Задание №1.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Прочитать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текст – 1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Задание №2.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Задать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(прямые) вопросы – 5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Задание №3.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Описание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картинки – 7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lvl="0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Задание №4.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Сравнение </a:t>
            </a: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двух картинок– 7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787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1. Чтение текста вслух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348880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Критерии оценки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Что такое грубая ошибка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Что будет, если превысить допустимое количество ошибок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91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1. Чтение текста вслух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Стратегии 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348880"/>
            <a:ext cx="80648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Правила чтения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Выполнение аналогичных заданий прошлых лет с записью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Сознательное чтение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Исправление ошибки в слове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Комфортный темп чтения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5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1. Чтение текста вслух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Учителю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708920"/>
            <a:ext cx="80648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Смысловые синтагмы, разметка текста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Словари для проверки слов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Сравнение произношения русских и английских звуков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Транскрипция </a:t>
            </a:r>
            <a:endParaRPr lang="ru-RU" sz="3200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91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992268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7504" y="538957"/>
            <a:ext cx="89902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Задание 2. </a:t>
            </a:r>
            <a:r>
              <a:rPr lang="ru-RU" sz="3200" dirty="0">
                <a:solidFill>
                  <a:schemeClr val="bg1"/>
                </a:solidFill>
                <a:latin typeface="Arial Black" panose="020B0A04020102020204" pitchFamily="34" charset="0"/>
              </a:rPr>
              <a:t>В</a:t>
            </a:r>
            <a:r>
              <a:rPr lang="ru-RU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опросы </a:t>
            </a:r>
            <a:endParaRPr lang="ru-RU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5874" y="2636912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Подготовка – 1.5 минуты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Время выполнения – 2 минуты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Ваши вопросы – по 20 секунд на вопрос</a:t>
            </a:r>
          </a:p>
          <a:p>
            <a:pPr marL="457200" lvl="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Баллы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задание – 5 баллов (по баллу за вопрос)</a:t>
            </a:r>
          </a:p>
        </p:txBody>
      </p:sp>
    </p:spTree>
    <p:extLst>
      <p:ext uri="{BB962C8B-B14F-4D97-AF65-F5344CB8AC3E}">
        <p14:creationId xmlns:p14="http://schemas.microsoft.com/office/powerpoint/2010/main" val="152802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171</TotalTime>
  <Words>690</Words>
  <Application>Microsoft Office PowerPoint</Application>
  <PresentationFormat>Экран (4:3)</PresentationFormat>
  <Paragraphs>117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18</cp:revision>
  <dcterms:created xsi:type="dcterms:W3CDTF">2020-08-21T14:27:03Z</dcterms:created>
  <dcterms:modified xsi:type="dcterms:W3CDTF">2020-08-22T14:00:32Z</dcterms:modified>
</cp:coreProperties>
</file>