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7"/>
  </p:handoutMasterIdLst>
  <p:sldIdLst>
    <p:sldId id="256" r:id="rId2"/>
    <p:sldId id="257" r:id="rId3"/>
    <p:sldId id="258" r:id="rId4"/>
    <p:sldId id="260" r:id="rId5"/>
    <p:sldId id="263" r:id="rId6"/>
    <p:sldId id="266" r:id="rId7"/>
    <p:sldId id="265" r:id="rId8"/>
    <p:sldId id="267" r:id="rId9"/>
    <p:sldId id="268" r:id="rId10"/>
    <p:sldId id="269" r:id="rId11"/>
    <p:sldId id="270" r:id="rId12"/>
    <p:sldId id="262" r:id="rId13"/>
    <p:sldId id="277" r:id="rId14"/>
    <p:sldId id="278" r:id="rId15"/>
    <p:sldId id="274" r:id="rId16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904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E045B2D-CD6E-4E25-AD5F-783B90039C5A}" type="datetimeFigureOut">
              <a:rPr lang="ru-RU"/>
              <a:pPr>
                <a:defRPr/>
              </a:pPr>
              <a:t>20.08.2020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4A09392-C765-4147-B258-4782474ED783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30"/>
          <p:cNvSpPr>
            <a:spLocks noGrp="1"/>
          </p:cNvSpPr>
          <p:nvPr>
            <p:ph type="dt" sz="half" idx="10"/>
          </p:nvPr>
        </p:nvSpPr>
        <p:spPr>
          <a:xfrm>
            <a:off x="5870575" y="6557963"/>
            <a:ext cx="2003425" cy="227012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0B8941E3-38A8-44A0-ADA4-9951DEE123A6}" type="datetimeFigureOut">
              <a:rPr lang="ru-RU"/>
              <a:pPr>
                <a:defRPr/>
              </a:pPr>
              <a:t>20.08.2020</a:t>
            </a:fld>
            <a:endParaRPr lang="ru-RU"/>
          </a:p>
        </p:txBody>
      </p:sp>
      <p:sp>
        <p:nvSpPr>
          <p:cNvPr id="7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63"/>
            <a:ext cx="2927350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350" y="6556375"/>
            <a:ext cx="588963" cy="22860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2276D4C-313A-4CBB-B293-51B10B57A327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546EFA-4ECE-4F24-B061-9F6723C603D2}" type="datetimeFigureOut">
              <a:rPr lang="ru-RU"/>
              <a:pPr>
                <a:defRPr/>
              </a:pPr>
              <a:t>20.08.2020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155671-D023-41A9-9C09-8D012C233976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3388" y="6557963"/>
            <a:ext cx="2001837" cy="227012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C3AD83E-3797-4D2E-9228-8F07AAC4DE8D}" type="datetimeFigureOut">
              <a:rPr lang="ru-RU"/>
              <a:pPr>
                <a:defRPr/>
              </a:pPr>
              <a:t>20.08.2020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375"/>
            <a:ext cx="3657600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750" y="6553200"/>
            <a:ext cx="587375" cy="228600"/>
          </a:xfrm>
        </p:spPr>
        <p:txBody>
          <a:bodyPr/>
          <a:lstStyle>
            <a:lvl1pPr>
              <a:defRPr/>
            </a:lvl1pPr>
          </a:lstStyle>
          <a:p>
            <a:fld id="{54531754-3822-440F-BBC9-4B2D029EB03F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37E007-6D5A-47ED-A30B-5B928DCB7764}" type="datetimeFigureOut">
              <a:rPr lang="ru-RU"/>
              <a:pPr>
                <a:defRPr/>
              </a:pPr>
              <a:t>20.08.2020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8BD8BF-7215-4005-9F51-E2DD6B63C6C7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400" y="6556375"/>
            <a:ext cx="2001838" cy="22701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B1BD4EA2-28DC-4FF1-B46F-8A7AB51964B6}" type="datetimeFigureOut">
              <a:rPr lang="ru-RU"/>
              <a:pPr>
                <a:defRPr/>
              </a:pPr>
              <a:t>20.08.2020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138" y="6556375"/>
            <a:ext cx="2895600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4175" y="6554788"/>
            <a:ext cx="587375" cy="228600"/>
          </a:xfrm>
        </p:spPr>
        <p:txBody>
          <a:bodyPr/>
          <a:lstStyle>
            <a:lvl1pPr>
              <a:defRPr/>
            </a:lvl1pPr>
          </a:lstStyle>
          <a:p>
            <a:fld id="{CD92269A-4D48-40F0-B1F9-E56CA8DBE7ED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1EB10-C4EB-41DA-992F-68CB34C1FC94}" type="datetimeFigureOut">
              <a:rPr lang="ru-RU"/>
              <a:pPr>
                <a:defRPr/>
              </a:pPr>
              <a:t>20.08.2020</a:t>
            </a:fld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9D7FF0-4F78-4AD0-9CE0-8857990A7387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BF77A9-2BC4-40D4-84C4-3D4BD60D4994}" type="datetimeFigureOut">
              <a:rPr lang="ru-RU"/>
              <a:pPr>
                <a:defRPr/>
              </a:pPr>
              <a:t>20.08.2020</a:t>
            </a:fld>
            <a:endParaRPr lang="ru-RU"/>
          </a:p>
        </p:txBody>
      </p:sp>
      <p:sp>
        <p:nvSpPr>
          <p:cNvPr id="8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7CB271-254B-4F52-B119-2074F2009598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A245B-15EC-4365-B8A1-3D5635061BD6}" type="datetimeFigureOut">
              <a:rPr lang="ru-RU"/>
              <a:pPr>
                <a:defRPr/>
              </a:pPr>
              <a:t>20.08.2020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0FBF91-9571-441C-B1A8-8A7E4EA7B4D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B2174-CD98-4052-8341-119D5A9B97C0}" type="datetimeFigureOut">
              <a:rPr lang="ru-RU"/>
              <a:pPr>
                <a:defRPr/>
              </a:pPr>
              <a:t>20.08.2020</a:t>
            </a:fld>
            <a:endParaRPr lang="ru-RU"/>
          </a:p>
        </p:txBody>
      </p:sp>
      <p:sp>
        <p:nvSpPr>
          <p:cNvPr id="3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CD1F4C-3CC6-4F4A-8B7F-C418E5388F8F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A05F6D-A402-487F-9E93-C89B7063AB6A}" type="datetimeFigureOut">
              <a:rPr lang="ru-RU"/>
              <a:pPr>
                <a:defRPr/>
              </a:pPr>
              <a:t>20.08.2020</a:t>
            </a:fld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01A77F-2064-4EEE-981C-CC2C7617A096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 rot="21240000">
            <a:off x="598488" y="1004888"/>
            <a:ext cx="4319587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 rot="21420000">
            <a:off x="596900" y="998538"/>
            <a:ext cx="4319588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1D2A3A0-D5CB-4527-A5DF-7944D0F219E5}" type="datetimeFigureOut">
              <a:rPr lang="ru-RU"/>
              <a:pPr>
                <a:defRPr/>
              </a:pPr>
              <a:t>20.08.2020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68E9D1-0FC3-492F-9D77-5A3A3C19B3B3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0" name="Текст 30"/>
          <p:cNvSpPr>
            <a:spLocks noGrp="1"/>
          </p:cNvSpPr>
          <p:nvPr>
            <p:ph type="body" idx="1"/>
          </p:nvPr>
        </p:nvSpPr>
        <p:spPr bwMode="auto">
          <a:xfrm>
            <a:off x="457200" y="1609725"/>
            <a:ext cx="7239000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6563" y="6557963"/>
            <a:ext cx="2001837" cy="227012"/>
          </a:xfrm>
          <a:prstGeom prst="rect">
            <a:avLst/>
          </a:prstGeom>
        </p:spPr>
        <p:txBody>
          <a:bodyPr vert="horz" t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ADBE908E-57B6-4DC3-ABA6-8A3DC05E37BD}" type="datetimeFigureOut">
              <a:rPr lang="ru-RU"/>
              <a:pPr>
                <a:defRPr/>
              </a:pPr>
              <a:t>20.08.2020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63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575" y="6556375"/>
            <a:ext cx="588963" cy="228600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100">
                <a:solidFill>
                  <a:schemeClr val="tx2"/>
                </a:solidFill>
                <a:latin typeface="Trebuchet MS" pitchFamily="34" charset="0"/>
              </a:defRPr>
            </a:lvl1pPr>
          </a:lstStyle>
          <a:p>
            <a:fld id="{02E00CF6-200C-4E57-AAB8-76047065A50B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1" r:id="rId2"/>
    <p:sldLayoutId id="2147483789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90" r:id="rId9"/>
    <p:sldLayoutId id="2147483787" r:id="rId10"/>
    <p:sldLayoutId id="214748379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9pPr>
      <a:extLst/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eaLnBrk="0" fontAlgn="base" hangingPunct="0">
        <a:spcBef>
          <a:spcPts val="5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eaLnBrk="0" fontAlgn="base" hangingPunct="0">
        <a:spcBef>
          <a:spcPct val="200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70000"/>
        <a:buFont typeface="Wingdings" pitchFamily="2" charset="2"/>
        <a:buChar char="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DNS\Desktop\&#1048;&#1085;&#1085;&#1086;&#1074;&#1072;&#1094;&#1080;&#1086;&#1085;&#1085;&#1099;&#1077;%20&#1092;&#1086;&#1088;&#1084;&#1099;%20&#1080;%20&#1084;&#1077;&#1090;&#1086;&#1076;&#1099;\&#1074;&#1080;&#1076;&#1077;&#1086;%20&#1096;&#1086;&#1091;%20-%20&#1082;&#1086;&#1087;&#1080;&#1103;.mp4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24745"/>
            <a:ext cx="7772400" cy="2475706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Инновационные формы и методы обучения иностранному языку в рамках ФГОС СОО  </a:t>
            </a:r>
            <a:endParaRPr lang="ru-RU" dirty="0"/>
          </a:p>
        </p:txBody>
      </p:sp>
      <p:sp>
        <p:nvSpPr>
          <p:cNvPr id="717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4388" y="4652963"/>
            <a:ext cx="5114925" cy="1800225"/>
          </a:xfrm>
        </p:spPr>
        <p:txBody>
          <a:bodyPr/>
          <a:lstStyle/>
          <a:p>
            <a:pPr eaLnBrk="1" hangingPunct="1"/>
            <a:r>
              <a:rPr lang="ru-RU" altLang="ru-RU" smtClean="0"/>
              <a:t>Педагог дополнительного образования ЦТРиГО</a:t>
            </a:r>
          </a:p>
          <a:p>
            <a:pPr eaLnBrk="1" hangingPunct="1"/>
            <a:r>
              <a:rPr lang="ru-RU" altLang="ru-RU" smtClean="0"/>
              <a:t>Козориз Ольга Андрееана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sp>
        <p:nvSpPr>
          <p:cNvPr id="16387" name="Содержимое 2"/>
          <p:cNvSpPr>
            <a:spLocks noGrp="1"/>
          </p:cNvSpPr>
          <p:nvPr>
            <p:ph idx="1"/>
          </p:nvPr>
        </p:nvSpPr>
        <p:spPr>
          <a:xfrm>
            <a:off x="457200" y="981075"/>
            <a:ext cx="7239000" cy="5475288"/>
          </a:xfrm>
        </p:spPr>
        <p:txBody>
          <a:bodyPr/>
          <a:lstStyle/>
          <a:p>
            <a:pPr eaLnBrk="1" hangingPunct="1"/>
            <a:r>
              <a:rPr lang="ru-RU" altLang="ru-RU" smtClean="0"/>
              <a:t>Внедрение </a:t>
            </a:r>
            <a:r>
              <a:rPr lang="ru-RU" altLang="ru-RU" b="1" smtClean="0"/>
              <a:t>портфолио</a:t>
            </a:r>
            <a:r>
              <a:rPr lang="ru-RU" altLang="ru-RU" smtClean="0"/>
              <a:t> в образовательный процесс позволяет реализовать компетентностный и личностно-ориентированный, деятельностный подходы, организовать образовательный процесс на качественно иной основе образовательных стандартов третьего поколения, что, прежде всего, означает придание учащемуся статуса субъекта учебного процесса, предполагающее осознанное отношение к учебной деятельности и личную ответственность обучаемого за результат обучения.</a:t>
            </a:r>
          </a:p>
          <a:p>
            <a:pPr eaLnBrk="1" hangingPunct="1"/>
            <a:endParaRPr lang="ru-RU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Перспективы использования </a:t>
            </a:r>
            <a:r>
              <a:rPr lang="ru-RU" altLang="ru-RU" b="1" smtClean="0"/>
              <a:t>Интернет-технологий</a:t>
            </a:r>
            <a:r>
              <a:rPr lang="ru-RU" altLang="ru-RU" smtClean="0"/>
              <a:t> на сегодняшний день достаточно широки. Это может быть: переписка с жителями других стран посредством электронной почты; участие в международных Интернет-конференциях, семинарах и других сетевых проектах подобного рода.</a:t>
            </a:r>
          </a:p>
          <a:p>
            <a:pPr eaLnBrk="1" hangingPunct="1"/>
            <a:endParaRPr lang="ru-RU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Рисунок 1" descr="https://myslide.ru/documents_4/6e0ee3b1cee058e25299c9f9467fa905/img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404813"/>
            <a:ext cx="7848600" cy="611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600" dirty="0" smtClean="0"/>
              <a:t>Метод проектов</a:t>
            </a:r>
            <a:endParaRPr lang="ru-RU" dirty="0"/>
          </a:p>
        </p:txBody>
      </p:sp>
      <p:sp>
        <p:nvSpPr>
          <p:cNvPr id="1945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smtClean="0"/>
              <a:t>Факторы, влияющие на интерес учащихся к выполнению проекта:</a:t>
            </a:r>
          </a:p>
          <a:p>
            <a:r>
              <a:rPr lang="ru-RU" altLang="ru-RU" smtClean="0"/>
              <a:t>Фактор проблемности</a:t>
            </a:r>
          </a:p>
          <a:p>
            <a:r>
              <a:rPr lang="ru-RU" altLang="ru-RU" smtClean="0"/>
              <a:t>Фактор новизны</a:t>
            </a:r>
          </a:p>
          <a:p>
            <a:r>
              <a:rPr lang="ru-RU" altLang="ru-RU" smtClean="0"/>
              <a:t>Фактор разнообразия</a:t>
            </a:r>
          </a:p>
          <a:p>
            <a:r>
              <a:rPr lang="ru-RU" altLang="ru-RU" smtClean="0"/>
              <a:t>Эго-фактор, который предполагает возможность для ученика говорить о своих планах, идеях, взглядах</a:t>
            </a:r>
          </a:p>
          <a:p>
            <a:r>
              <a:rPr lang="ru-RU" altLang="ru-RU" smtClean="0"/>
              <a:t>Фактор удовольствия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видео шоу - копия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896448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7242048" cy="547260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/>
              <a:t>Каждый, кто вспоминает о своём образовании, вспоминает преподавателей, а не методы или способы их обучения. </a:t>
            </a:r>
            <a:br>
              <a:rPr lang="ru-RU" dirty="0" smtClean="0"/>
            </a:br>
            <a:r>
              <a:rPr lang="ru-RU" dirty="0" smtClean="0"/>
              <a:t>Учитель является сердцем системы образования.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Синди Хук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1" descr="http://www.myshared.ru/thumbs/5/337184/big_thum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549275"/>
            <a:ext cx="7848600" cy="583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1" descr="https://ds05.infourok.ru/uploads/ex/0353/00045c9a-7dafcad3/img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476250"/>
            <a:ext cx="8424863" cy="590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1" descr="https://fsd.multiurok.ru/html/2019/11/19/s_5dd448e82b79b/1260591_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404813"/>
            <a:ext cx="7777163" cy="583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1" descr="https://fsd.kopilkaurokov.ru/uploads/user_file_550474b33397c/aktual-nyie-mietody-obuchieniia-inostrannym-iazykam_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620713"/>
            <a:ext cx="7921625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948085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dirty="0" smtClean="0"/>
              <a:t>Необходимость использования инновационных технологий</a:t>
            </a:r>
            <a:endParaRPr lang="ru-RU" sz="2400" dirty="0"/>
          </a:p>
        </p:txBody>
      </p:sp>
      <p:sp>
        <p:nvSpPr>
          <p:cNvPr id="12291" name="Содержимое 2"/>
          <p:cNvSpPr>
            <a:spLocks noGrp="1"/>
          </p:cNvSpPr>
          <p:nvPr>
            <p:ph idx="1"/>
          </p:nvPr>
        </p:nvSpPr>
        <p:spPr>
          <a:xfrm>
            <a:off x="457200" y="1412875"/>
            <a:ext cx="7239000" cy="4895850"/>
          </a:xfrm>
        </p:spPr>
        <p:txBody>
          <a:bodyPr/>
          <a:lstStyle/>
          <a:p>
            <a:pPr eaLnBrk="1" hangingPunct="1"/>
            <a:r>
              <a:rPr lang="ru-RU" altLang="ru-RU" sz="1600" smtClean="0"/>
              <a:t>Большой поток информации трудно поместить в рамки школьной программы, кроме того, информация может устаревать быстрее, чем ученик окончит школу. Без умения обновлять оперативную часть своего коммуникативного, социального, интеллектуального опыта ученик не будет полноценно подготовленным выпускником.</a:t>
            </a:r>
          </a:p>
          <a:p>
            <a:pPr eaLnBrk="1" hangingPunct="1"/>
            <a:r>
              <a:rPr lang="ru-RU" altLang="ru-RU" sz="1600" smtClean="0"/>
              <a:t>Отпадает необходимость перегружать память школьника истинами «про запас», т.к. существуют хранилища информации иной природы. Надо только научить ребёнка пользоваться ими.</a:t>
            </a:r>
          </a:p>
          <a:p>
            <a:pPr eaLnBrk="1" hangingPunct="1"/>
            <a:r>
              <a:rPr lang="ru-RU" altLang="ru-RU" sz="1600" smtClean="0"/>
              <a:t>Таким образом, на первый план выходит деятельностный аспект образования, предполагающий формирование и развитие целостного опыта решения проблем.</a:t>
            </a:r>
          </a:p>
          <a:p>
            <a:pPr eaLnBrk="1" hangingPunct="1"/>
            <a:r>
              <a:rPr lang="ru-RU" altLang="ru-RU" sz="1600" smtClean="0"/>
              <a:t>Основными инновационными методами в образовании являются:</a:t>
            </a:r>
          </a:p>
          <a:p>
            <a:pPr eaLnBrk="1" hangingPunct="1"/>
            <a:r>
              <a:rPr lang="ru-RU" altLang="ru-RU" sz="1600" smtClean="0"/>
              <a:t>- методы проблемного и проектного обучения,</a:t>
            </a:r>
          </a:p>
          <a:p>
            <a:pPr eaLnBrk="1" hangingPunct="1"/>
            <a:r>
              <a:rPr lang="ru-RU" altLang="ru-RU" sz="1600" smtClean="0"/>
              <a:t>- исследовательские методы,</a:t>
            </a:r>
          </a:p>
          <a:p>
            <a:pPr eaLnBrk="1" hangingPunct="1"/>
            <a:r>
              <a:rPr lang="ru-RU" altLang="ru-RU" sz="1600" smtClean="0"/>
              <a:t>- метод моделирования,</a:t>
            </a:r>
          </a:p>
          <a:p>
            <a:pPr eaLnBrk="1" hangingPunct="1"/>
            <a:r>
              <a:rPr lang="ru-RU" altLang="ru-RU" sz="1600" smtClean="0"/>
              <a:t>- модульное обучение,</a:t>
            </a:r>
          </a:p>
          <a:p>
            <a:pPr eaLnBrk="1" hangingPunct="1"/>
            <a:r>
              <a:rPr lang="ru-RU" altLang="ru-RU" sz="1600" smtClean="0"/>
              <a:t>- игровые технологии,</a:t>
            </a:r>
          </a:p>
          <a:p>
            <a:pPr eaLnBrk="1" hangingPunct="1"/>
            <a:r>
              <a:rPr lang="ru-RU" altLang="ru-RU" sz="1600" smtClean="0"/>
              <a:t>- ролевая игра,</a:t>
            </a:r>
          </a:p>
          <a:p>
            <a:pPr eaLnBrk="1" hangingPunct="1"/>
            <a:r>
              <a:rPr lang="ru-RU" altLang="ru-RU" sz="1600" smtClean="0"/>
              <a:t>- метод творческих заданий</a:t>
            </a:r>
          </a:p>
          <a:p>
            <a:pPr eaLnBrk="1" hangingPunct="1"/>
            <a:endParaRPr lang="ru-RU" altLang="ru-RU" sz="1600" smtClean="0"/>
          </a:p>
          <a:p>
            <a:pPr eaLnBrk="1" hangingPunct="1"/>
            <a:endParaRPr lang="ru-RU" altLang="ru-RU" sz="1600" smtClean="0"/>
          </a:p>
          <a:p>
            <a:pPr eaLnBrk="1" hangingPunct="1"/>
            <a:endParaRPr lang="ru-RU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674"/>
            <a:ext cx="7239000" cy="1596157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dirty="0" smtClean="0"/>
              <a:t>Приемы При использовании инновационных технологий обучения иностранному языку</a:t>
            </a:r>
            <a:endParaRPr lang="ru-RU" sz="2800" dirty="0"/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>
          <a:xfrm>
            <a:off x="457200" y="2276475"/>
            <a:ext cx="7239000" cy="4179888"/>
          </a:xfrm>
        </p:spPr>
        <p:txBody>
          <a:bodyPr/>
          <a:lstStyle/>
          <a:p>
            <a:pPr eaLnBrk="1" hangingPunct="1"/>
            <a:r>
              <a:rPr lang="ru-RU" altLang="ru-RU" smtClean="0"/>
              <a:t>Использование ИКТ</a:t>
            </a:r>
          </a:p>
          <a:p>
            <a:pPr eaLnBrk="1" hangingPunct="1"/>
            <a:r>
              <a:rPr lang="ru-RU" altLang="ru-RU" smtClean="0"/>
              <a:t>Перепутанные логические цепочки</a:t>
            </a:r>
          </a:p>
          <a:p>
            <a:pPr eaLnBrk="1" hangingPunct="1"/>
            <a:r>
              <a:rPr lang="ru-RU" altLang="ru-RU" smtClean="0"/>
              <a:t>Медиапроекты</a:t>
            </a:r>
          </a:p>
          <a:p>
            <a:pPr eaLnBrk="1" hangingPunct="1"/>
            <a:r>
              <a:rPr lang="ru-RU" altLang="ru-RU" smtClean="0"/>
              <a:t>Создание презентаций</a:t>
            </a:r>
          </a:p>
          <a:p>
            <a:pPr eaLnBrk="1" hangingPunct="1"/>
            <a:r>
              <a:rPr lang="ru-RU" altLang="ru-RU" smtClean="0"/>
              <a:t>Создание проектов</a:t>
            </a:r>
          </a:p>
          <a:p>
            <a:pPr eaLnBrk="1" hangingPunct="1"/>
            <a:r>
              <a:rPr lang="ru-RU" altLang="ru-RU" smtClean="0"/>
              <a:t>Использование стихотворений, песен</a:t>
            </a:r>
          </a:p>
          <a:p>
            <a:pPr eaLnBrk="1" hangingPunct="1"/>
            <a:r>
              <a:rPr lang="ru-RU" altLang="ru-RU" smtClean="0"/>
              <a:t>Игры (дидактические, ролевые)</a:t>
            </a:r>
          </a:p>
          <a:p>
            <a:pPr eaLnBrk="1" hangingPunct="1"/>
            <a:r>
              <a:rPr lang="ru-RU" altLang="ru-RU" smtClean="0"/>
              <a:t>Исправление ошибок</a:t>
            </a:r>
          </a:p>
          <a:p>
            <a:pPr eaLnBrk="1" hangingPunct="1"/>
            <a:endParaRPr lang="ru-RU" altLang="ru-RU" smtClean="0"/>
          </a:p>
          <a:p>
            <a:pPr eaLnBrk="1" hangingPunct="1"/>
            <a:endParaRPr lang="ru-RU" altLang="ru-RU" smtClean="0"/>
          </a:p>
          <a:p>
            <a:pPr eaLnBrk="1" hangingPunct="1"/>
            <a:endParaRPr lang="ru-RU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dirty="0" smtClean="0"/>
              <a:t>Самые распространенные инновационные методы</a:t>
            </a:r>
            <a:endParaRPr lang="ru-RU" dirty="0"/>
          </a:p>
        </p:txBody>
      </p:sp>
      <p:sp>
        <p:nvSpPr>
          <p:cNvPr id="1433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b="1" smtClean="0"/>
              <a:t>Обучение в сотрудничестве</a:t>
            </a:r>
            <a:r>
              <a:rPr lang="ru-RU" altLang="ru-RU" smtClean="0"/>
              <a:t> – это использование малых групп обучающихся в реальном или виртуальном (при дистанционном обучении) классе. Решение учебных задач предполагает такую организацию образовательного процесса, при которой все члены группы оказываются взаимосвязанными и взаимозависимыми, и при этом достаточно самостоятельными в овладении материалом и решении задач.</a:t>
            </a:r>
          </a:p>
          <a:p>
            <a:pPr eaLnBrk="1" hangingPunct="1"/>
            <a:endParaRPr lang="ru-RU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b="1" smtClean="0"/>
              <a:t>Метод проектов</a:t>
            </a:r>
            <a:r>
              <a:rPr lang="ru-RU" altLang="ru-RU" smtClean="0"/>
              <a:t> – это комплексный метод обучения, позволяющий строить учебный процесс исходя из интересов учащихся, дающий возможность учащемуся проявить самостоятельность в планировании, организации и контроле своей учебно-познавательной деятельности, результатом которой является создание какого-либо продукта или явления.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333</TotalTime>
  <Words>243</Words>
  <Application>Microsoft Office PowerPoint</Application>
  <PresentationFormat>Экран (4:3)</PresentationFormat>
  <Paragraphs>39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Изящная</vt:lpstr>
      <vt:lpstr>Инновационные формы и методы обучения иностранному языку в рамках ФГОС СОО  </vt:lpstr>
      <vt:lpstr>Слайд 2</vt:lpstr>
      <vt:lpstr>Слайд 3</vt:lpstr>
      <vt:lpstr>Слайд 4</vt:lpstr>
      <vt:lpstr>Слайд 5</vt:lpstr>
      <vt:lpstr>Необходимость использования инновационных технологий</vt:lpstr>
      <vt:lpstr>Приемы При использовании инновационных технологий обучения иностранному языку</vt:lpstr>
      <vt:lpstr>Самые распространенные инновационные методы</vt:lpstr>
      <vt:lpstr>Слайд 9</vt:lpstr>
      <vt:lpstr>Слайд 10</vt:lpstr>
      <vt:lpstr>Слайд 11</vt:lpstr>
      <vt:lpstr>Слайд 12</vt:lpstr>
      <vt:lpstr>Метод проектов</vt:lpstr>
      <vt:lpstr>Слайд 14</vt:lpstr>
      <vt:lpstr>Каждый, кто вспоминает о своём образовании, вспоминает преподавателей, а не методы или способы их обучения.  Учитель является сердцем системы образования.   Синди Хук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Инновационные формы и методы обучения иностранному языку</dc:title>
  <dc:creator>DNS</dc:creator>
  <cp:lastModifiedBy>DNS</cp:lastModifiedBy>
  <cp:revision>37</cp:revision>
  <dcterms:created xsi:type="dcterms:W3CDTF">2020-08-15T10:50:08Z</dcterms:created>
  <dcterms:modified xsi:type="dcterms:W3CDTF">2020-08-20T14:42:37Z</dcterms:modified>
</cp:coreProperties>
</file>