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3" r:id="rId3"/>
    <p:sldId id="257" r:id="rId4"/>
    <p:sldId id="259" r:id="rId5"/>
    <p:sldId id="265" r:id="rId6"/>
    <p:sldId id="260" r:id="rId7"/>
    <p:sldId id="261" r:id="rId8"/>
    <p:sldId id="262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A2758E-3C3C-4F71-99EA-CAD6FED48392}" type="datetimeFigureOut">
              <a:rPr lang="ru-RU" smtClean="0"/>
              <a:t>22.01.2020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587400-00A1-4D9C-901C-64D31EAA08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566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Прием </a:t>
            </a:r>
            <a:r>
              <a:rPr lang="ru-RU" dirty="0" smtClean="0"/>
              <a:t>заявок на конкурс «Учитель будущего»  </a:t>
            </a:r>
            <a:r>
              <a:rPr lang="ru-RU" dirty="0" smtClean="0"/>
              <a:t>завершен. Но приятно то, что самыми активными на этапе регистрации оказались учителя начальных </a:t>
            </a:r>
            <a:r>
              <a:rPr lang="ru-RU" dirty="0" smtClean="0"/>
              <a:t>классов!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587400-00A1-4D9C-901C-64D31EAA089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94238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Конкурс можно воспринимать как этап в профессиональном развитии, площадку для творческого роста, обмена профессиональным опытом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Это крутой, тяжелый подъем в гору, который требует серьёзной подготовки! Ведь за короткий срок необходимо привести в систему всё то, что вы наработали за год или даже несколько лет.</a:t>
            </a:r>
          </a:p>
          <a:p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Объяснить, как победить на конкурсе, невозможно. Можно лишь подсказать, как НЕ надо себя вести, на что НУЖНО обратить внимание, и в КАКОМ направлении плыть, чтобы достичь наилучших результатов.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587400-00A1-4D9C-901C-64D31EAA089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0933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Объяснить, как победить на конкурсе, невозможно. Можно лишь подсказать, как НЕ надо себя вести, на что НУЖНО обратить внимание, и в КАКОМ направлении плыть, чтобы достичь наилучших результатов.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587400-00A1-4D9C-901C-64D31EAA089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49247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Методическая разработка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– комплексная форма, включающая в себя рекомендации по планированию, организации и проведению отдельных массовых мероприятий, методические советы, сценарии, планы выступлений, выставок и т.д. Помогает лучше понять теоретические идеи и практические возможности рекомендательного материала.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587400-00A1-4D9C-901C-64D31EAA089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28284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Форм проведения очень много. Выбрать  или объединить несколько под свою цель и задачи. Не забывать о времени. Длительность мероприятия очень важна.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Призы  победителям можно сделать своими руками.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Например, подарить книжку - малышку, которую сделали раньше, с детскими рецептами. Все рецепты должны быть проверены семьями и иметь отзыв друзей на изделие.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587400-00A1-4D9C-901C-64D31EAA0894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56352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587400-00A1-4D9C-901C-64D31EAA0894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6360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95D0D-F75C-4FD8-A885-97BF82B1454F}" type="datetimeFigureOut">
              <a:rPr lang="ru-RU" smtClean="0"/>
              <a:t>22.01.2020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45BE3-9D63-4BFF-A81B-A206D60DDE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839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95D0D-F75C-4FD8-A885-97BF82B1454F}" type="datetimeFigureOut">
              <a:rPr lang="ru-RU" smtClean="0"/>
              <a:t>22.01.2020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45BE3-9D63-4BFF-A81B-A206D60DDE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656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95D0D-F75C-4FD8-A885-97BF82B1454F}" type="datetimeFigureOut">
              <a:rPr lang="ru-RU" smtClean="0"/>
              <a:t>22.01.2020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45BE3-9D63-4BFF-A81B-A206D60DDE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917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95D0D-F75C-4FD8-A885-97BF82B1454F}" type="datetimeFigureOut">
              <a:rPr lang="ru-RU" smtClean="0"/>
              <a:t>22.01.2020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45BE3-9D63-4BFF-A81B-A206D60DDE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0373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95D0D-F75C-4FD8-A885-97BF82B1454F}" type="datetimeFigureOut">
              <a:rPr lang="ru-RU" smtClean="0"/>
              <a:t>22.01.2020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45BE3-9D63-4BFF-A81B-A206D60DDE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432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95D0D-F75C-4FD8-A885-97BF82B1454F}" type="datetimeFigureOut">
              <a:rPr lang="ru-RU" smtClean="0"/>
              <a:t>22.01.2020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45BE3-9D63-4BFF-A81B-A206D60DDE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352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95D0D-F75C-4FD8-A885-97BF82B1454F}" type="datetimeFigureOut">
              <a:rPr lang="ru-RU" smtClean="0"/>
              <a:t>22.01.2020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45BE3-9D63-4BFF-A81B-A206D60DDE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5686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95D0D-F75C-4FD8-A885-97BF82B1454F}" type="datetimeFigureOut">
              <a:rPr lang="ru-RU" smtClean="0"/>
              <a:t>22.01.2020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45BE3-9D63-4BFF-A81B-A206D60DDE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7124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95D0D-F75C-4FD8-A885-97BF82B1454F}" type="datetimeFigureOut">
              <a:rPr lang="ru-RU" smtClean="0"/>
              <a:t>22.01.2020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45BE3-9D63-4BFF-A81B-A206D60DDE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166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95D0D-F75C-4FD8-A885-97BF82B1454F}" type="datetimeFigureOut">
              <a:rPr lang="ru-RU" smtClean="0"/>
              <a:t>22.01.2020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45BE3-9D63-4BFF-A81B-A206D60DDE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5828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95D0D-F75C-4FD8-A885-97BF82B1454F}" type="datetimeFigureOut">
              <a:rPr lang="ru-RU" smtClean="0"/>
              <a:t>22.01.2020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45BE3-9D63-4BFF-A81B-A206D60DDE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523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795D0D-F75C-4FD8-A885-97BF82B1454F}" type="datetimeFigureOut">
              <a:rPr lang="ru-RU" smtClean="0"/>
              <a:t>22.01.2020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B45BE3-9D63-4BFF-A81B-A206D60DDE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9980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cid:image001.jpg@01D574AE.0C880530" TargetMode="External"/><Relationship Id="rId3" Type="http://schemas.openxmlformats.org/officeDocument/2006/relationships/hyperlink" Target="https://www.prav-pit.ru/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prav-pit.ru/parents/user/login?back=/game/formula/" TargetMode="External"/><Relationship Id="rId5" Type="http://schemas.openxmlformats.org/officeDocument/2006/relationships/hyperlink" Target="https://www.prav-pit.ru/game/onlinetest/" TargetMode="External"/><Relationship Id="rId4" Type="http://schemas.openxmlformats.org/officeDocument/2006/relationships/hyperlink" Target="https://www.prav-pit.ru/teachers/materials/presentatio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332657"/>
            <a:ext cx="8568952" cy="326779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Book Antiqua" pitchFamily="18" charset="0"/>
              </a:rPr>
              <a:t/>
            </a:r>
            <a:br>
              <a:rPr lang="ru-RU" dirty="0" smtClean="0">
                <a:latin typeface="Book Antiqua" pitchFamily="18" charset="0"/>
              </a:rPr>
            </a:br>
            <a:r>
              <a:rPr lang="ru-RU" dirty="0" smtClean="0">
                <a:latin typeface="Book Antiqua" pitchFamily="18" charset="0"/>
              </a:rPr>
              <a:t>Особенности </a:t>
            </a:r>
            <a:r>
              <a:rPr lang="ru-RU" dirty="0">
                <a:latin typeface="Book Antiqua" pitchFamily="18" charset="0"/>
              </a:rPr>
              <a:t>подготовки </a:t>
            </a:r>
            <a:r>
              <a:rPr lang="ru-RU" dirty="0" smtClean="0">
                <a:latin typeface="Book Antiqua" pitchFamily="18" charset="0"/>
              </a:rPr>
              <a:t>методических материалов </a:t>
            </a:r>
            <a:br>
              <a:rPr lang="ru-RU" dirty="0" smtClean="0">
                <a:latin typeface="Book Antiqua" pitchFamily="18" charset="0"/>
              </a:rPr>
            </a:br>
            <a:r>
              <a:rPr lang="ru-RU" dirty="0" smtClean="0">
                <a:latin typeface="Book Antiqua" pitchFamily="18" charset="0"/>
              </a:rPr>
              <a:t>к </a:t>
            </a:r>
            <a:r>
              <a:rPr lang="ru-RU" dirty="0">
                <a:latin typeface="Book Antiqua" pitchFamily="18" charset="0"/>
              </a:rPr>
              <a:t>конкурсным </a:t>
            </a:r>
            <a:r>
              <a:rPr lang="ru-RU" dirty="0" smtClean="0">
                <a:latin typeface="Book Antiqua" pitchFamily="18" charset="0"/>
              </a:rPr>
              <a:t>процедурам</a:t>
            </a:r>
            <a:r>
              <a:rPr lang="ru-RU" dirty="0">
                <a:latin typeface="Book Antiqua" pitchFamily="18" charset="0"/>
              </a:rPr>
              <a:t/>
            </a:r>
            <a:br>
              <a:rPr lang="ru-RU" dirty="0">
                <a:latin typeface="Book Antiqua" pitchFamily="18" charset="0"/>
              </a:rPr>
            </a:br>
            <a:endParaRPr lang="ru-RU" dirty="0">
              <a:latin typeface="Book Antiqu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653136"/>
            <a:ext cx="6400800" cy="1512168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  <a:latin typeface="Book Antiqua" pitchFamily="18" charset="0"/>
                <a:ea typeface="+mj-ea"/>
                <a:cs typeface="+mj-cs"/>
              </a:rPr>
              <a:t>Установочный семинар для учителей начальных классов</a:t>
            </a:r>
          </a:p>
          <a:p>
            <a:r>
              <a:rPr lang="ru-RU" sz="2800" dirty="0">
                <a:solidFill>
                  <a:schemeClr val="tx1"/>
                </a:solidFill>
                <a:latin typeface="Book Antiqua" pitchFamily="18" charset="0"/>
                <a:ea typeface="+mj-ea"/>
                <a:cs typeface="+mj-cs"/>
              </a:rPr>
              <a:t>СЦРО</a:t>
            </a:r>
          </a:p>
        </p:txBody>
      </p:sp>
    </p:spTree>
    <p:extLst>
      <p:ext uri="{BB962C8B-B14F-4D97-AF65-F5344CB8AC3E}">
        <p14:creationId xmlns:p14="http://schemas.microsoft.com/office/powerpoint/2010/main" val="2521891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Глоссарий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Методика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— 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это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как правило, некий готовый «рецепт», алгоритм, процедура для проведения каких-либо нацеленных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действий.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Методическая разработка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– логично структурированный и подробно описанный ход проведения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занятия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мероприятия.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Методические рекомендации —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руководство к действию для педагога</a:t>
            </a:r>
          </a:p>
        </p:txBody>
      </p:sp>
    </p:spTree>
    <p:extLst>
      <p:ext uri="{BB962C8B-B14F-4D97-AF65-F5344CB8AC3E}">
        <p14:creationId xmlns:p14="http://schemas.microsoft.com/office/powerpoint/2010/main" val="2366467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Конкурсы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полугодия 2019-2020г.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ea typeface="+mj-ea"/>
                <a:cs typeface="Times New Roman" pitchFamily="18" charset="0"/>
              </a:rPr>
              <a:t>Учитель будущего</a:t>
            </a:r>
            <a:r>
              <a:rPr lang="ru-RU" dirty="0" smtClean="0"/>
              <a:t> – </a:t>
            </a:r>
            <a:r>
              <a:rPr lang="ru-RU" sz="2400" dirty="0">
                <a:latin typeface="Times New Roman" pitchFamily="18" charset="0"/>
                <a:ea typeface="+mj-ea"/>
                <a:cs typeface="Times New Roman" pitchFamily="18" charset="0"/>
              </a:rPr>
              <a:t>проект </a:t>
            </a:r>
            <a:r>
              <a:rPr lang="ru-RU" sz="2400" dirty="0" smtClean="0">
                <a:latin typeface="Times New Roman" pitchFamily="18" charset="0"/>
                <a:ea typeface="+mj-ea"/>
                <a:cs typeface="Times New Roman" pitchFamily="18" charset="0"/>
              </a:rPr>
              <a:t>президентской</a:t>
            </a: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ea typeface="+mj-ea"/>
                <a:cs typeface="Times New Roman" pitchFamily="18" charset="0"/>
              </a:rPr>
              <a:t>                         платформы </a:t>
            </a:r>
            <a:r>
              <a:rPr lang="ru-RU" sz="2400" dirty="0">
                <a:latin typeface="Times New Roman" pitchFamily="18" charset="0"/>
                <a:ea typeface="+mj-ea"/>
                <a:cs typeface="Times New Roman" pitchFamily="18" charset="0"/>
              </a:rPr>
              <a:t>«Россия – страна возможностей»*</a:t>
            </a:r>
          </a:p>
          <a:p>
            <a:pPr>
              <a:buFont typeface="Arial" charset="0"/>
              <a:buChar char="•"/>
            </a:pPr>
            <a:r>
              <a:rPr lang="ru-RU" sz="2400" dirty="0" smtClean="0">
                <a:latin typeface="Times New Roman" pitchFamily="18" charset="0"/>
                <a:ea typeface="+mj-ea"/>
                <a:cs typeface="Times New Roman" pitchFamily="18" charset="0"/>
              </a:rPr>
              <a:t>Конкурс </a:t>
            </a:r>
            <a:r>
              <a:rPr lang="ru-RU" sz="2400" dirty="0">
                <a:latin typeface="Times New Roman" pitchFamily="18" charset="0"/>
                <a:ea typeface="+mj-ea"/>
                <a:cs typeface="Times New Roman" pitchFamily="18" charset="0"/>
              </a:rPr>
              <a:t>методик реализации программы «Разговор о правильном питании</a:t>
            </a:r>
            <a:r>
              <a:rPr lang="ru-RU" sz="2400" dirty="0" smtClean="0">
                <a:latin typeface="Times New Roman" pitchFamily="18" charset="0"/>
                <a:ea typeface="+mj-ea"/>
                <a:cs typeface="Times New Roman" pitchFamily="18" charset="0"/>
              </a:rPr>
              <a:t>» </a:t>
            </a:r>
            <a:r>
              <a:rPr lang="ru-RU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с 27 февраля по 15 марта 2020г.</a:t>
            </a:r>
          </a:p>
          <a:p>
            <a:pPr lvl="0"/>
            <a:r>
              <a:rPr lang="ru-RU" sz="2400" dirty="0" smtClean="0">
                <a:latin typeface="Times New Roman" pitchFamily="18" charset="0"/>
                <a:ea typeface="+mj-ea"/>
                <a:cs typeface="Times New Roman" pitchFamily="18" charset="0"/>
              </a:rPr>
              <a:t>Конкурс </a:t>
            </a:r>
            <a:r>
              <a:rPr lang="ru-RU" sz="2400" dirty="0">
                <a:latin typeface="Times New Roman" pitchFamily="18" charset="0"/>
                <a:ea typeface="+mj-ea"/>
                <a:cs typeface="Times New Roman" pitchFamily="18" charset="0"/>
              </a:rPr>
              <a:t>методик </a:t>
            </a:r>
            <a:r>
              <a:rPr lang="ru-RU" sz="2400" dirty="0" smtClean="0">
                <a:latin typeface="Times New Roman" pitchFamily="18" charset="0"/>
                <a:ea typeface="+mj-ea"/>
                <a:cs typeface="Times New Roman" pitchFamily="18" charset="0"/>
              </a:rPr>
              <a:t>реализации </a:t>
            </a:r>
            <a:r>
              <a:rPr lang="ru-RU" sz="2400" dirty="0">
                <a:latin typeface="Times New Roman" pitchFamily="18" charset="0"/>
                <a:ea typeface="+mj-ea"/>
                <a:cs typeface="Times New Roman" pitchFamily="18" charset="0"/>
              </a:rPr>
              <a:t>программы «Мы – твои друзья</a:t>
            </a:r>
            <a:r>
              <a:rPr lang="ru-RU" sz="2400" dirty="0" smtClean="0">
                <a:latin typeface="Times New Roman" pitchFamily="18" charset="0"/>
                <a:ea typeface="+mj-ea"/>
                <a:cs typeface="Times New Roman" pitchFamily="18" charset="0"/>
              </a:rPr>
              <a:t>» </a:t>
            </a:r>
            <a:r>
              <a:rPr lang="ru-RU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3 февраля по 31 марта 2020г.</a:t>
            </a:r>
            <a:endParaRPr lang="ru-RU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lvl="0"/>
            <a:r>
              <a:rPr lang="ru-RU" sz="2400" dirty="0" smtClean="0">
                <a:latin typeface="Times New Roman" pitchFamily="18" charset="0"/>
                <a:ea typeface="+mj-ea"/>
                <a:cs typeface="Times New Roman" pitchFamily="18" charset="0"/>
              </a:rPr>
              <a:t>Учитель Здоровья в крае с 10 по 13 марта </a:t>
            </a:r>
            <a:r>
              <a:rPr lang="ru-RU" sz="2400" dirty="0">
                <a:latin typeface="Times New Roman" pitchFamily="18" charset="0"/>
                <a:ea typeface="+mj-ea"/>
                <a:cs typeface="Times New Roman" pitchFamily="18" charset="0"/>
              </a:rPr>
              <a:t> </a:t>
            </a:r>
            <a:r>
              <a:rPr lang="ru-RU" sz="2400" dirty="0" smtClean="0">
                <a:latin typeface="Times New Roman" pitchFamily="18" charset="0"/>
                <a:ea typeface="+mj-ea"/>
                <a:cs typeface="Times New Roman" pitchFamily="18" charset="0"/>
              </a:rPr>
              <a:t>2020г</a:t>
            </a:r>
          </a:p>
          <a:p>
            <a:pPr lvl="0"/>
            <a:r>
              <a:rPr lang="ru-RU" sz="2400" dirty="0" smtClean="0">
                <a:latin typeface="Times New Roman" pitchFamily="18" charset="0"/>
                <a:ea typeface="+mj-ea"/>
                <a:cs typeface="Times New Roman" pitchFamily="18" charset="0"/>
              </a:rPr>
              <a:t>Учитель года Кубани </a:t>
            </a:r>
            <a:r>
              <a:rPr lang="ru-RU" sz="2400" dirty="0">
                <a:latin typeface="Times New Roman" pitchFamily="18" charset="0"/>
                <a:ea typeface="+mj-ea"/>
                <a:cs typeface="Times New Roman" pitchFamily="18" charset="0"/>
              </a:rPr>
              <a:t>по </a:t>
            </a:r>
            <a:r>
              <a:rPr lang="ru-RU" sz="2400" dirty="0" err="1">
                <a:latin typeface="Times New Roman" pitchFamily="18" charset="0"/>
                <a:ea typeface="+mj-ea"/>
                <a:cs typeface="Times New Roman" pitchFamily="18" charset="0"/>
              </a:rPr>
              <a:t>Кубановедению</a:t>
            </a:r>
            <a:r>
              <a:rPr lang="ru-RU" sz="2400" dirty="0">
                <a:latin typeface="Times New Roman" pitchFamily="18" charset="0"/>
                <a:ea typeface="+mj-ea"/>
                <a:cs typeface="Times New Roman" pitchFamily="18" charset="0"/>
              </a:rPr>
              <a:t>» </a:t>
            </a:r>
            <a:endParaRPr lang="ru-RU" sz="2400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ru-RU" sz="2400" dirty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ea typeface="+mj-ea"/>
                <a:cs typeface="Times New Roman" pitchFamily="18" charset="0"/>
              </a:rPr>
              <a:t>                                              в крае с </a:t>
            </a:r>
            <a:r>
              <a:rPr lang="ru-RU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14 по 17 февраля 2020г.</a:t>
            </a:r>
          </a:p>
          <a:p>
            <a:pPr lvl="0"/>
            <a:r>
              <a:rPr lang="ru-RU" sz="2400" dirty="0" smtClean="0">
                <a:latin typeface="Times New Roman" pitchFamily="18" charset="0"/>
                <a:ea typeface="+mj-ea"/>
                <a:cs typeface="Times New Roman" pitchFamily="18" charset="0"/>
              </a:rPr>
              <a:t>Самый классный </a:t>
            </a:r>
            <a:r>
              <a:rPr lang="ru-RU" sz="2400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классный</a:t>
            </a:r>
            <a:r>
              <a:rPr lang="ru-RU" sz="2400" dirty="0" smtClean="0">
                <a:latin typeface="Times New Roman" pitchFamily="18" charset="0"/>
                <a:ea typeface="+mj-ea"/>
                <a:cs typeface="Times New Roman" pitchFamily="18" charset="0"/>
              </a:rPr>
              <a:t> – городской </a:t>
            </a:r>
            <a:r>
              <a:rPr lang="ru-RU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в</a:t>
            </a:r>
            <a:r>
              <a:rPr lang="ru-RU" sz="2400" dirty="0" smtClean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апреле 2020г. </a:t>
            </a:r>
          </a:p>
          <a:p>
            <a:pPr lvl="0"/>
            <a:r>
              <a:rPr lang="ru-RU" sz="2400" dirty="0" smtClean="0">
                <a:latin typeface="Times New Roman" pitchFamily="18" charset="0"/>
                <a:ea typeface="+mj-ea"/>
                <a:cs typeface="Times New Roman" pitchFamily="18" charset="0"/>
              </a:rPr>
              <a:t>Мой лучший урок  -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городской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сентябре 2020г.</a:t>
            </a:r>
            <a:endParaRPr lang="ru-RU" sz="2400" b="1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lvl="0"/>
            <a:endParaRPr lang="ru-RU" sz="2400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endParaRPr lang="ru-RU" sz="2400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7557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Схема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подготовки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методических материалов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640960" cy="5544616"/>
          </a:xfrm>
        </p:spPr>
        <p:txBody>
          <a:bodyPr>
            <a:normAutofit fontScale="25000" lnSpcReduction="20000"/>
          </a:bodyPr>
          <a:lstStyle/>
          <a:p>
            <a:pPr marL="0" lvl="0" indent="0">
              <a:buNone/>
            </a:pPr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Подготовительный </a:t>
            </a:r>
            <a:r>
              <a:rPr lang="ru-RU" sz="8000" b="1" dirty="0">
                <a:latin typeface="Times New Roman" pitchFamily="18" charset="0"/>
                <a:cs typeface="Times New Roman" pitchFamily="18" charset="0"/>
              </a:rPr>
              <a:t>этап.</a:t>
            </a:r>
          </a:p>
          <a:p>
            <a:pPr lvl="0"/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Внимательно прочитать Положение 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конкурса.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Проанализировать свой опыт реализации конкурсного направления </a:t>
            </a:r>
          </a:p>
          <a:p>
            <a:pPr lvl="0"/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Систематизировать материалы о собственном педагогическом опыте</a:t>
            </a:r>
          </a:p>
          <a:p>
            <a:pPr lvl="0"/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Уточнить и конкретизировать педагогический опыт в логической последовательности (Что я делаю? Для чего я делаю это? Как я делаю это? Какой результат получаю, используя это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?)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Отобрать практические материалы, наиболее полно раскрывающие систему работы;</a:t>
            </a:r>
          </a:p>
          <a:p>
            <a:pPr lvl="0"/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Изложить материал доступно, кратко и, вместе с тем, полно;</a:t>
            </a:r>
          </a:p>
          <a:p>
            <a:pPr lvl="0"/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Подготовиться к публичному представлению своего педагогического опыта.  </a:t>
            </a:r>
            <a:endParaRPr lang="ru-RU" sz="8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80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Подготовка </a:t>
            </a: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материалов для каждого конкурсанта является настоящей </a:t>
            </a:r>
            <a:endParaRPr lang="ru-RU" sz="8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школой </a:t>
            </a: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повышения квалификации, поскольку педагог в этот период наиболее интенсивно направляет свои усилия на осмысление и структурирование 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своего </a:t>
            </a: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опыта. </a:t>
            </a:r>
          </a:p>
          <a:p>
            <a:pPr marL="0" lvl="0" indent="0">
              <a:buNone/>
            </a:pPr>
            <a:endParaRPr lang="ru-RU" sz="38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93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Рекомендации по созданию презентации</a:t>
            </a:r>
            <a:br>
              <a:rPr lang="ru-RU" sz="3600" dirty="0"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ru-RU" sz="8000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8000" dirty="0" smtClean="0">
                <a:latin typeface="Times New Roman" pitchFamily="18" charset="0"/>
                <a:ea typeface="+mj-ea"/>
                <a:cs typeface="Times New Roman" pitchFamily="18" charset="0"/>
              </a:rPr>
              <a:t>Общие </a:t>
            </a:r>
            <a:r>
              <a:rPr lang="ru-RU" sz="8000" dirty="0">
                <a:latin typeface="Times New Roman" pitchFamily="18" charset="0"/>
                <a:ea typeface="+mj-ea"/>
                <a:cs typeface="Times New Roman" pitchFamily="18" charset="0"/>
              </a:rPr>
              <a:t>требования к презентации:</a:t>
            </a:r>
          </a:p>
          <a:p>
            <a:r>
              <a:rPr lang="ru-RU" sz="7200" dirty="0">
                <a:latin typeface="Times New Roman" pitchFamily="18" charset="0"/>
                <a:ea typeface="+mj-ea"/>
                <a:cs typeface="Times New Roman" pitchFamily="18" charset="0"/>
              </a:rPr>
              <a:t>Презентация не должна быть меньше 10 слайдов.</a:t>
            </a:r>
          </a:p>
          <a:p>
            <a:r>
              <a:rPr lang="ru-RU" sz="7200" dirty="0">
                <a:latin typeface="Times New Roman" pitchFamily="18" charset="0"/>
                <a:ea typeface="+mj-ea"/>
                <a:cs typeface="Times New Roman" pitchFamily="18" charset="0"/>
              </a:rPr>
              <a:t>Первый </a:t>
            </a:r>
            <a:r>
              <a:rPr lang="ru-RU" sz="7200" dirty="0" smtClean="0">
                <a:latin typeface="Times New Roman" pitchFamily="18" charset="0"/>
                <a:ea typeface="+mj-ea"/>
                <a:cs typeface="Times New Roman" pitchFamily="18" charset="0"/>
              </a:rPr>
              <a:t>слайд </a:t>
            </a:r>
            <a:r>
              <a:rPr lang="ru-RU" sz="7200" dirty="0">
                <a:latin typeface="Times New Roman" pitchFamily="18" charset="0"/>
                <a:ea typeface="+mj-ea"/>
                <a:cs typeface="Times New Roman" pitchFamily="18" charset="0"/>
              </a:rPr>
              <a:t>– это титульный лист, на котором обязательно должны быть представлены: название проекта; название выпускающей организации; фамилия, имя, отчество автора.</a:t>
            </a:r>
          </a:p>
          <a:p>
            <a:r>
              <a:rPr lang="ru-RU" sz="7200" dirty="0">
                <a:latin typeface="Times New Roman" pitchFamily="18" charset="0"/>
                <a:ea typeface="+mj-ea"/>
                <a:cs typeface="Times New Roman" pitchFamily="18" charset="0"/>
              </a:rPr>
              <a:t>Следующим слайдом должно быть содержание, где представлены основные этапы (моменты) презентации. </a:t>
            </a:r>
          </a:p>
          <a:p>
            <a:r>
              <a:rPr lang="ru-RU" sz="7200" dirty="0" smtClean="0">
                <a:latin typeface="Times New Roman" pitchFamily="18" charset="0"/>
                <a:ea typeface="+mj-ea"/>
                <a:cs typeface="Times New Roman" pitchFamily="18" charset="0"/>
              </a:rPr>
              <a:t>Последними </a:t>
            </a:r>
            <a:r>
              <a:rPr lang="ru-RU" sz="7200" dirty="0">
                <a:latin typeface="Times New Roman" pitchFamily="18" charset="0"/>
                <a:ea typeface="+mj-ea"/>
                <a:cs typeface="Times New Roman" pitchFamily="18" charset="0"/>
              </a:rPr>
              <a:t>слайдами презентации должны </a:t>
            </a:r>
            <a:r>
              <a:rPr lang="ru-RU" sz="7200" dirty="0" smtClean="0">
                <a:latin typeface="Times New Roman" pitchFamily="18" charset="0"/>
                <a:ea typeface="+mj-ea"/>
                <a:cs typeface="Times New Roman" pitchFamily="18" charset="0"/>
              </a:rPr>
              <a:t>быть глоссарий </a:t>
            </a:r>
            <a:r>
              <a:rPr lang="ru-RU" sz="7200" dirty="0">
                <a:latin typeface="Times New Roman" pitchFamily="18" charset="0"/>
                <a:ea typeface="+mj-ea"/>
                <a:cs typeface="Times New Roman" pitchFamily="18" charset="0"/>
              </a:rPr>
              <a:t>и список </a:t>
            </a:r>
            <a:r>
              <a:rPr lang="ru-RU" sz="7200" dirty="0" smtClean="0">
                <a:latin typeface="Times New Roman" pitchFamily="18" charset="0"/>
                <a:ea typeface="+mj-ea"/>
                <a:cs typeface="Times New Roman" pitchFamily="18" charset="0"/>
              </a:rPr>
              <a:t>литературы.   </a:t>
            </a:r>
            <a:endParaRPr lang="ru-RU" sz="7200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r>
              <a:rPr lang="ru-RU" sz="7100" dirty="0">
                <a:latin typeface="Times New Roman" pitchFamily="18" charset="0"/>
                <a:ea typeface="+mj-ea"/>
                <a:cs typeface="Times New Roman" pitchFamily="18" charset="0"/>
              </a:rPr>
              <a:t>Содержание </a:t>
            </a:r>
            <a:r>
              <a:rPr lang="ru-RU" sz="7100" dirty="0" smtClean="0">
                <a:latin typeface="Times New Roman" pitchFamily="18" charset="0"/>
                <a:ea typeface="+mj-ea"/>
                <a:cs typeface="Times New Roman" pitchFamily="18" charset="0"/>
              </a:rPr>
              <a:t>информации: </a:t>
            </a:r>
            <a:r>
              <a:rPr lang="ru-RU" sz="7100" dirty="0">
                <a:latin typeface="Times New Roman" pitchFamily="18" charset="0"/>
                <a:ea typeface="+mj-ea"/>
                <a:cs typeface="Times New Roman" pitchFamily="18" charset="0"/>
              </a:rPr>
              <a:t>Используйте короткие слова и предложения.</a:t>
            </a:r>
          </a:p>
          <a:p>
            <a:r>
              <a:rPr lang="ru-RU" sz="7200" dirty="0">
                <a:latin typeface="Times New Roman" pitchFamily="18" charset="0"/>
                <a:ea typeface="+mj-ea"/>
                <a:cs typeface="Times New Roman" pitchFamily="18" charset="0"/>
              </a:rPr>
              <a:t>Наиболее важная информация должна располагаться в центре экрана.</a:t>
            </a:r>
          </a:p>
          <a:p>
            <a:r>
              <a:rPr lang="ru-RU" sz="7200" dirty="0">
                <a:latin typeface="Times New Roman" pitchFamily="18" charset="0"/>
                <a:ea typeface="+mj-ea"/>
                <a:cs typeface="Times New Roman" pitchFamily="18" charset="0"/>
              </a:rPr>
              <a:t>Для выделения информации следует использовать жирный шрифт, курсив или подчеркивание. </a:t>
            </a:r>
          </a:p>
          <a:p>
            <a:r>
              <a:rPr lang="ru-RU" sz="7200" dirty="0">
                <a:latin typeface="Times New Roman" pitchFamily="18" charset="0"/>
                <a:ea typeface="+mj-ea"/>
                <a:cs typeface="Times New Roman" pitchFamily="18" charset="0"/>
              </a:rPr>
              <a:t>   Не стоит заполнять один слайд слишком большим объемом информации:   </a:t>
            </a:r>
          </a:p>
          <a:p>
            <a:r>
              <a:rPr lang="ru-RU" sz="7200" dirty="0">
                <a:latin typeface="Times New Roman" pitchFamily="18" charset="0"/>
                <a:ea typeface="+mj-ea"/>
                <a:cs typeface="Times New Roman" pitchFamily="18" charset="0"/>
              </a:rPr>
              <a:t>Для обеспечения разнообразия следует использовать разные виды слайдов:</a:t>
            </a:r>
          </a:p>
          <a:p>
            <a:r>
              <a:rPr lang="ru-RU" sz="7200" dirty="0">
                <a:latin typeface="Times New Roman" pitchFamily="18" charset="0"/>
                <a:ea typeface="+mj-ea"/>
                <a:cs typeface="Times New Roman" pitchFamily="18" charset="0"/>
              </a:rPr>
              <a:t>с текстом</a:t>
            </a:r>
            <a:r>
              <a:rPr lang="ru-RU" sz="7200" dirty="0" smtClean="0">
                <a:latin typeface="Times New Roman" pitchFamily="18" charset="0"/>
                <a:ea typeface="+mj-ea"/>
                <a:cs typeface="Times New Roman" pitchFamily="18" charset="0"/>
              </a:rPr>
              <a:t>;   с </a:t>
            </a:r>
            <a:r>
              <a:rPr lang="ru-RU" sz="7200" dirty="0">
                <a:latin typeface="Times New Roman" pitchFamily="18" charset="0"/>
                <a:ea typeface="+mj-ea"/>
                <a:cs typeface="Times New Roman" pitchFamily="18" charset="0"/>
              </a:rPr>
              <a:t>таблицами</a:t>
            </a:r>
            <a:r>
              <a:rPr lang="ru-RU" sz="7200" dirty="0" smtClean="0">
                <a:latin typeface="Times New Roman" pitchFamily="18" charset="0"/>
                <a:ea typeface="+mj-ea"/>
                <a:cs typeface="Times New Roman" pitchFamily="18" charset="0"/>
              </a:rPr>
              <a:t>;   с диаграммами</a:t>
            </a:r>
          </a:p>
          <a:p>
            <a:r>
              <a:rPr lang="ru-RU" sz="7200" dirty="0">
                <a:latin typeface="Times New Roman" pitchFamily="18" charset="0"/>
                <a:ea typeface="+mj-ea"/>
                <a:cs typeface="Times New Roman" pitchFamily="18" charset="0"/>
              </a:rPr>
              <a:t>Нельзя смешивать разные типы шрифтов в одной презентации.</a:t>
            </a:r>
          </a:p>
          <a:p>
            <a:pPr marL="0" indent="0">
              <a:buNone/>
            </a:pPr>
            <a:r>
              <a:rPr lang="ru-RU" sz="7200" dirty="0">
                <a:latin typeface="Times New Roman" pitchFamily="18" charset="0"/>
                <a:ea typeface="+mj-ea"/>
                <a:cs typeface="Times New Roman" pitchFamily="18" charset="0"/>
              </a:rPr>
              <a:t>    </a:t>
            </a:r>
          </a:p>
        </p:txBody>
      </p:sp>
    </p:spTree>
    <p:extLst>
      <p:ext uri="{BB962C8B-B14F-4D97-AF65-F5344CB8AC3E}">
        <p14:creationId xmlns:p14="http://schemas.microsoft.com/office/powerpoint/2010/main" val="1409405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МЕТОДИЧЕСАЯ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РАЗРАБОТКА.</a:t>
            </a:r>
            <a:br>
              <a:rPr lang="ru-RU" sz="4000" dirty="0"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052736"/>
            <a:ext cx="8229600" cy="5472608"/>
          </a:xfrm>
        </p:spPr>
        <p:txBody>
          <a:bodyPr>
            <a:normAutofit fontScale="62500" lnSpcReduction="2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Примерная схема методической разработки:  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название разработки;  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название и форма проведения мероприятия; 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пояснительная записка, в которой указываются цели и задачи, предлагаемые методы, возраст детей, на которых рассчитано мероприятие, описание условий для проведения мероприятия; 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оборудование,   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методические советы на подготовительный период; 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сценарный план; ход проведения; 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сценарий, где соблюдаются все композиционные, сюжетные части; 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методические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советы организаторам и поставщикам (на какие-либо важные моменты следует обратить внимание, каких ошибок необходимо остерегаться, где лучше проводить и т.д.); 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методические советы на период ближайшего последействия (как подвести итоги, какие дела провести для закрепления полученного результата и т.д.); 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список используемой литературы; 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Ф.И.О. автора разработки, должность, место работы. </a:t>
            </a:r>
          </a:p>
          <a:p>
            <a:r>
              <a:rPr lang="ru-RU" dirty="0"/>
              <a:t> 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960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Эффективные формы мероприятий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младшими школьниками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Интеллектуальная игра «Что? Где? Когда?»</a:t>
            </a:r>
          </a:p>
          <a:p>
            <a:r>
              <a:rPr lang="ru-RU" dirty="0" smtClean="0"/>
              <a:t>Устный журнал, </a:t>
            </a:r>
            <a:r>
              <a:rPr lang="ru-RU" dirty="0"/>
              <a:t>к</a:t>
            </a:r>
            <a:r>
              <a:rPr lang="ru-RU" dirty="0" smtClean="0"/>
              <a:t>онкурс рисованных фильмов</a:t>
            </a:r>
          </a:p>
          <a:p>
            <a:r>
              <a:rPr lang="ru-RU" dirty="0" smtClean="0"/>
              <a:t>Игра по станциям, КВЕСТ.</a:t>
            </a:r>
          </a:p>
          <a:p>
            <a:r>
              <a:rPr lang="ru-RU" dirty="0" smtClean="0"/>
              <a:t>ТЕЛЕ шоу:  Счастливый случай, Битва фамилий, Звездный час, Зов джунглей, завтрак на УРА…</a:t>
            </a:r>
          </a:p>
          <a:p>
            <a:r>
              <a:rPr lang="ru-RU" dirty="0" smtClean="0"/>
              <a:t>Мини конференция </a:t>
            </a:r>
          </a:p>
          <a:p>
            <a:r>
              <a:rPr lang="ru-RU" dirty="0" smtClean="0"/>
              <a:t>Мастер класс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5980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Форма проведения мероприятия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Например: викторина в форме ШОУ </a:t>
            </a:r>
          </a:p>
          <a:p>
            <a:pPr marL="0" indent="0">
              <a:buNone/>
            </a:pPr>
            <a:r>
              <a:rPr lang="ru-RU" sz="3000" dirty="0" smtClean="0"/>
              <a:t>«Поединок </a:t>
            </a:r>
            <a:r>
              <a:rPr lang="ru-RU" sz="3000" dirty="0" err="1" smtClean="0"/>
              <a:t>здоровичков</a:t>
            </a:r>
            <a:r>
              <a:rPr lang="ru-RU" sz="3000" dirty="0" smtClean="0"/>
              <a:t>», «Кулинарный поединок». </a:t>
            </a:r>
          </a:p>
          <a:p>
            <a:pPr marL="0" indent="0">
              <a:buNone/>
            </a:pPr>
            <a:r>
              <a:rPr lang="ru-RU" sz="2400" dirty="0"/>
              <a:t>/</a:t>
            </a:r>
            <a:r>
              <a:rPr lang="ru-RU" sz="2400" dirty="0" err="1" smtClean="0"/>
              <a:t>Здоровички</a:t>
            </a:r>
            <a:r>
              <a:rPr lang="ru-RU" sz="2400" dirty="0" smtClean="0"/>
              <a:t> – это семь одного из учащихся класса. Состоит из нескольких конкурсов для членов семьи/.</a:t>
            </a:r>
          </a:p>
          <a:p>
            <a:r>
              <a:rPr lang="ru-RU" sz="2400" b="1" dirty="0" smtClean="0"/>
              <a:t>Викторина - это</a:t>
            </a:r>
          </a:p>
          <a:p>
            <a:r>
              <a:rPr lang="ru-RU" sz="2400" b="1" dirty="0" smtClean="0"/>
              <a:t>ШОУ – это…..  </a:t>
            </a:r>
          </a:p>
          <a:p>
            <a:pPr fontAlgn="base"/>
            <a:r>
              <a:rPr lang="ru-RU" sz="2400" b="1" cap="all" dirty="0"/>
              <a:t>СЮЖЕТ </a:t>
            </a:r>
            <a:r>
              <a:rPr lang="ru-RU" sz="2400" b="1" cap="all" dirty="0" smtClean="0"/>
              <a:t>: </a:t>
            </a:r>
            <a:r>
              <a:rPr lang="ru-RU" sz="2400" dirty="0" smtClean="0"/>
              <a:t> викторине </a:t>
            </a:r>
            <a:r>
              <a:rPr lang="ru-RU" sz="2400" dirty="0"/>
              <a:t>принимают участие </a:t>
            </a:r>
            <a:r>
              <a:rPr lang="ru-RU" sz="2400" dirty="0" smtClean="0"/>
              <a:t>две –три самых здоровых и дружных семей класса. Или состязаются семьи из разных классов – победители своих классов. Им предлагаются различные задания. Они могут иметь подсказки от семей своего класса./ Можно воспользоваться примером из игр «Пятеро на одного», «Сто к одному», «Кто хочет стать миллионером» и т.д.</a:t>
            </a:r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2498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83464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Полезные сайты программы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06531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sz="4000" dirty="0" smtClean="0"/>
              <a:t>Интересные </a:t>
            </a:r>
            <a:r>
              <a:rPr lang="ru-RU" sz="4000" dirty="0"/>
              <a:t>и нужные материалы на </a:t>
            </a:r>
            <a:r>
              <a:rPr lang="ru-RU" sz="4000" dirty="0" smtClean="0"/>
              <a:t>сайте </a:t>
            </a:r>
            <a:endParaRPr lang="ru-RU" sz="4000" dirty="0"/>
          </a:p>
          <a:p>
            <a:r>
              <a:rPr lang="ru-RU" sz="4600" dirty="0" smtClean="0">
                <a:hlinkClick r:id="rId3"/>
              </a:rPr>
              <a:t>https://www.prav-pit.ru</a:t>
            </a:r>
            <a:endParaRPr lang="en-US" sz="4600" dirty="0"/>
          </a:p>
          <a:p>
            <a:r>
              <a:rPr lang="ru-RU" sz="3300" dirty="0"/>
              <a:t>Для педагогов, реализующих второй </a:t>
            </a:r>
            <a:r>
              <a:rPr lang="ru-RU" sz="3300" dirty="0" smtClean="0"/>
              <a:t>и третий модуль </a:t>
            </a:r>
            <a:r>
              <a:rPr lang="ru-RU" sz="3300" dirty="0"/>
              <a:t>программы </a:t>
            </a:r>
            <a:r>
              <a:rPr lang="ru-RU" sz="3300" dirty="0" smtClean="0"/>
              <a:t> - </a:t>
            </a:r>
            <a:r>
              <a:rPr lang="ru-RU" sz="3300" dirty="0"/>
              <a:t>презентации и сценарии по всем темам </a:t>
            </a:r>
            <a:r>
              <a:rPr lang="ru-RU" sz="3300" dirty="0" smtClean="0"/>
              <a:t>в Разделе </a:t>
            </a:r>
            <a:r>
              <a:rPr lang="ru-RU" sz="3300" dirty="0"/>
              <a:t>Методические материалы / Презентации) </a:t>
            </a:r>
            <a:r>
              <a:rPr lang="ru-RU" sz="3400" u="sng" dirty="0">
                <a:hlinkClick r:id="rId4"/>
              </a:rPr>
              <a:t>https://</a:t>
            </a:r>
            <a:r>
              <a:rPr lang="ru-RU" sz="3400" u="sng" dirty="0" smtClean="0">
                <a:hlinkClick r:id="rId4"/>
              </a:rPr>
              <a:t>www.prav-pit.ru/teachers/materials/presentation</a:t>
            </a:r>
            <a:r>
              <a:rPr lang="ru-RU" sz="3300" dirty="0"/>
              <a:t> </a:t>
            </a:r>
            <a:r>
              <a:rPr lang="ru-RU" sz="3300" dirty="0" smtClean="0"/>
              <a:t> </a:t>
            </a:r>
            <a:endParaRPr lang="en-US" sz="3300" dirty="0" smtClean="0"/>
          </a:p>
          <a:p>
            <a:pPr marL="0" indent="0">
              <a:buNone/>
            </a:pPr>
            <a:r>
              <a:rPr lang="en-US" sz="3300" dirty="0" smtClean="0"/>
              <a:t>    </a:t>
            </a:r>
            <a:r>
              <a:rPr lang="ru-RU" sz="3300" dirty="0" smtClean="0"/>
              <a:t>онлайн </a:t>
            </a:r>
            <a:r>
              <a:rPr lang="ru-RU" sz="3300" dirty="0"/>
              <a:t>тесты для учащихся по всем темам </a:t>
            </a:r>
            <a:r>
              <a:rPr lang="en-US" sz="3300" dirty="0" smtClean="0"/>
              <a:t> </a:t>
            </a:r>
          </a:p>
          <a:p>
            <a:pPr marL="0" indent="0">
              <a:buNone/>
            </a:pPr>
            <a:r>
              <a:rPr lang="en-US" sz="4000" dirty="0"/>
              <a:t> </a:t>
            </a:r>
            <a:r>
              <a:rPr lang="en-US" sz="4000" dirty="0" smtClean="0"/>
              <a:t>   </a:t>
            </a:r>
            <a:r>
              <a:rPr lang="ru-RU" sz="4000" u="sng" dirty="0" smtClean="0">
                <a:hlinkClick r:id="rId5"/>
              </a:rPr>
              <a:t>https</a:t>
            </a:r>
            <a:r>
              <a:rPr lang="ru-RU" sz="4000" u="sng" dirty="0">
                <a:hlinkClick r:id="rId5"/>
              </a:rPr>
              <a:t>://www.prav-pit.ru/game/onlinetest/</a:t>
            </a:r>
            <a:endParaRPr lang="ru-RU" sz="4000" dirty="0"/>
          </a:p>
          <a:p>
            <a:r>
              <a:rPr lang="ru-RU" dirty="0"/>
              <a:t>онлайн игра для учащихся по всем темам </a:t>
            </a:r>
          </a:p>
          <a:p>
            <a:pPr marL="0" indent="0">
              <a:buNone/>
            </a:pPr>
            <a:r>
              <a:rPr lang="en-US" u="sng" dirty="0" smtClean="0">
                <a:hlinkClick r:id="rId6"/>
              </a:rPr>
              <a:t>      </a:t>
            </a:r>
            <a:r>
              <a:rPr lang="ru-RU" u="sng" dirty="0" smtClean="0">
                <a:hlinkClick r:id="rId6"/>
              </a:rPr>
              <a:t>https</a:t>
            </a:r>
            <a:r>
              <a:rPr lang="ru-RU" u="sng" dirty="0">
                <a:hlinkClick r:id="rId6"/>
              </a:rPr>
              <a:t>://www.prav-pit.ru/parents/user/login?back=/game/formula/</a:t>
            </a:r>
            <a:endParaRPr lang="ru-RU" dirty="0"/>
          </a:p>
          <a:p>
            <a:pPr marL="0" indent="0">
              <a:buNone/>
            </a:pPr>
            <a:r>
              <a:rPr lang="en-US" sz="3300" dirty="0" smtClean="0"/>
              <a:t> </a:t>
            </a:r>
            <a:r>
              <a:rPr lang="ru-RU" sz="3300" dirty="0" smtClean="0"/>
              <a:t>                                                Интересной работы всем участникам!</a:t>
            </a:r>
            <a:endParaRPr lang="ru-RU" sz="3300" dirty="0"/>
          </a:p>
        </p:txBody>
      </p:sp>
      <p:pic>
        <p:nvPicPr>
          <p:cNvPr id="4" name="Рисунок 3" descr="cid:image001.jpg@01D574AE.0C880530"/>
          <p:cNvPicPr/>
          <p:nvPr/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958102"/>
            <a:ext cx="3548261" cy="8048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56585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800</Words>
  <Application>Microsoft Office PowerPoint</Application>
  <PresentationFormat>Экран (4:3)</PresentationFormat>
  <Paragraphs>100</Paragraphs>
  <Slides>9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 Особенности подготовки методических материалов  к конкурсным процедурам </vt:lpstr>
      <vt:lpstr>Глоссарий</vt:lpstr>
      <vt:lpstr>Конкурсы II  полугодия 2019-2020г.</vt:lpstr>
      <vt:lpstr> Схема подготовки методических материалов  </vt:lpstr>
      <vt:lpstr>Рекомендации по созданию презентации </vt:lpstr>
      <vt:lpstr> МЕТОДИЧЕСАЯ РАЗРАБОТКА. </vt:lpstr>
      <vt:lpstr>Эффективные формы мероприятий  с младшими школьниками</vt:lpstr>
      <vt:lpstr>Форма проведения мероприятия</vt:lpstr>
      <vt:lpstr>Полезные сайты программы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подготовки методических материалов  к конкурсным процедурам</dc:title>
  <dc:creator>СЦРО_</dc:creator>
  <cp:lastModifiedBy>СЦРО_</cp:lastModifiedBy>
  <cp:revision>17</cp:revision>
  <dcterms:created xsi:type="dcterms:W3CDTF">2020-01-21T06:29:51Z</dcterms:created>
  <dcterms:modified xsi:type="dcterms:W3CDTF">2020-01-22T12:59:54Z</dcterms:modified>
</cp:coreProperties>
</file>