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4" r:id="rId5"/>
    <p:sldId id="265" r:id="rId6"/>
    <p:sldId id="269" r:id="rId7"/>
    <p:sldId id="268" r:id="rId8"/>
    <p:sldId id="267" r:id="rId9"/>
    <p:sldId id="266" r:id="rId10"/>
    <p:sldId id="259" r:id="rId11"/>
    <p:sldId id="260" r:id="rId12"/>
    <p:sldId id="261" r:id="rId13"/>
    <p:sldId id="262" r:id="rId14"/>
    <p:sldId id="26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17.10.2023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17.10.2023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17.10.2023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17.10.2023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17.10.2023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17.10.2023</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ТРЕНАЖЕР ПО </a:t>
            </a:r>
            <a:r>
              <a:rPr lang="ru-RU" dirty="0" smtClean="0"/>
              <a:t>УСТНОЙ </a:t>
            </a:r>
            <a:r>
              <a:rPr lang="ru-RU" dirty="0" smtClean="0"/>
              <a:t>ЧАСТИ ОГЭ</a:t>
            </a:r>
            <a:endParaRPr lang="ru-RU" dirty="0"/>
          </a:p>
        </p:txBody>
      </p:sp>
      <p:sp>
        <p:nvSpPr>
          <p:cNvPr id="3" name="Подзаголовок 2"/>
          <p:cNvSpPr>
            <a:spLocks noGrp="1"/>
          </p:cNvSpPr>
          <p:nvPr>
            <p:ph type="subTitle" idx="1"/>
          </p:nvPr>
        </p:nvSpPr>
        <p:spPr>
          <a:xfrm>
            <a:off x="1979712" y="5013176"/>
            <a:ext cx="6400800" cy="1219200"/>
          </a:xfrm>
        </p:spPr>
        <p:txBody>
          <a:bodyPr>
            <a:normAutofit fontScale="77500" lnSpcReduction="20000"/>
          </a:bodyPr>
          <a:lstStyle/>
          <a:p>
            <a:pPr algn="r"/>
            <a:r>
              <a:rPr lang="ru-RU" dirty="0" smtClean="0"/>
              <a:t>Дзюба М.А., </a:t>
            </a:r>
          </a:p>
          <a:p>
            <a:pPr algn="r"/>
            <a:r>
              <a:rPr lang="ru-RU" dirty="0" smtClean="0"/>
              <a:t>учитель английского языка </a:t>
            </a:r>
          </a:p>
          <a:p>
            <a:pPr algn="r"/>
            <a:r>
              <a:rPr lang="ru-RU" dirty="0" smtClean="0"/>
              <a:t>МОБУ гимназии №44 г. Сочи </a:t>
            </a:r>
          </a:p>
          <a:p>
            <a:pPr algn="r"/>
            <a:r>
              <a:rPr lang="ru-RU" dirty="0" smtClean="0"/>
              <a:t>им. В.А. Сухомлинского</a:t>
            </a:r>
            <a:endParaRPr lang="ru-RU" dirty="0"/>
          </a:p>
        </p:txBody>
      </p:sp>
    </p:spTree>
    <p:extLst>
      <p:ext uri="{BB962C8B-B14F-4D97-AF65-F5344CB8AC3E}">
        <p14:creationId xmlns:p14="http://schemas.microsoft.com/office/powerpoint/2010/main" val="3219179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123528"/>
          </a:xfrm>
        </p:spPr>
        <p:txBody>
          <a:bodyPr/>
          <a:lstStyle/>
          <a:p>
            <a:r>
              <a:rPr lang="ru-RU" dirty="0" smtClean="0"/>
              <a:t>Этапы подготовки </a:t>
            </a:r>
            <a:endParaRPr lang="ru-RU" dirty="0"/>
          </a:p>
        </p:txBody>
      </p:sp>
      <p:sp>
        <p:nvSpPr>
          <p:cNvPr id="3" name="Объект 2"/>
          <p:cNvSpPr>
            <a:spLocks noGrp="1"/>
          </p:cNvSpPr>
          <p:nvPr>
            <p:ph sz="half" idx="2"/>
          </p:nvPr>
        </p:nvSpPr>
        <p:spPr>
          <a:xfrm>
            <a:off x="4355976" y="1600200"/>
            <a:ext cx="4392488" cy="4525963"/>
          </a:xfrm>
        </p:spPr>
        <p:txBody>
          <a:bodyPr>
            <a:normAutofit fontScale="25000" lnSpcReduction="20000"/>
          </a:bodyPr>
          <a:lstStyle/>
          <a:p>
            <a:pPr fontAlgn="base"/>
            <a:r>
              <a:rPr lang="en-US" sz="6400" b="1" dirty="0" smtClean="0">
                <a:solidFill>
                  <a:schemeClr val="tx1"/>
                </a:solidFill>
              </a:rPr>
              <a:t>Initially</a:t>
            </a:r>
            <a:r>
              <a:rPr lang="en-US" sz="6400" dirty="0">
                <a:solidFill>
                  <a:schemeClr val="tx1"/>
                </a:solidFill>
              </a:rPr>
              <a:t> — </a:t>
            </a:r>
            <a:r>
              <a:rPr lang="ru-RU" sz="6400" dirty="0">
                <a:solidFill>
                  <a:schemeClr val="tx1"/>
                </a:solidFill>
              </a:rPr>
              <a:t>первоначально</a:t>
            </a:r>
          </a:p>
          <a:p>
            <a:pPr fontAlgn="base"/>
            <a:r>
              <a:rPr lang="en-US" sz="6400" b="1" dirty="0" smtClean="0">
                <a:solidFill>
                  <a:schemeClr val="tx1"/>
                </a:solidFill>
              </a:rPr>
              <a:t>To </a:t>
            </a:r>
            <a:r>
              <a:rPr lang="en-US" sz="6400" b="1" dirty="0">
                <a:solidFill>
                  <a:schemeClr val="tx1"/>
                </a:solidFill>
              </a:rPr>
              <a:t>begin with</a:t>
            </a:r>
            <a:r>
              <a:rPr lang="en-US" sz="6400" dirty="0">
                <a:solidFill>
                  <a:schemeClr val="tx1"/>
                </a:solidFill>
              </a:rPr>
              <a:t> — </a:t>
            </a:r>
            <a:r>
              <a:rPr lang="ru-RU" sz="6400" dirty="0">
                <a:solidFill>
                  <a:schemeClr val="tx1"/>
                </a:solidFill>
              </a:rPr>
              <a:t>прежде всего, для начала</a:t>
            </a:r>
          </a:p>
          <a:p>
            <a:pPr fontAlgn="base"/>
            <a:r>
              <a:rPr lang="en-US" sz="6400" b="1" dirty="0" smtClean="0">
                <a:solidFill>
                  <a:schemeClr val="tx1"/>
                </a:solidFill>
              </a:rPr>
              <a:t>At </a:t>
            </a:r>
            <a:r>
              <a:rPr lang="en-US" sz="6400" b="1" dirty="0">
                <a:solidFill>
                  <a:schemeClr val="tx1"/>
                </a:solidFill>
              </a:rPr>
              <a:t>this point</a:t>
            </a:r>
            <a:r>
              <a:rPr lang="en-US" sz="6400" dirty="0">
                <a:solidFill>
                  <a:schemeClr val="tx1"/>
                </a:solidFill>
              </a:rPr>
              <a:t> — </a:t>
            </a:r>
            <a:r>
              <a:rPr lang="ru-RU" sz="6400" dirty="0">
                <a:solidFill>
                  <a:schemeClr val="tx1"/>
                </a:solidFill>
              </a:rPr>
              <a:t>с этой точки зрения, в этом месте, в данный момент, в сложившейся ситуации</a:t>
            </a:r>
          </a:p>
          <a:p>
            <a:pPr fontAlgn="base"/>
            <a:r>
              <a:rPr lang="ru-RU" sz="6400" b="1" dirty="0" err="1" smtClean="0">
                <a:solidFill>
                  <a:schemeClr val="tx1"/>
                </a:solidFill>
              </a:rPr>
              <a:t>As</a:t>
            </a:r>
            <a:r>
              <a:rPr lang="ru-RU" sz="6400" b="1" dirty="0" smtClean="0">
                <a:solidFill>
                  <a:schemeClr val="tx1"/>
                </a:solidFill>
              </a:rPr>
              <a:t> </a:t>
            </a:r>
            <a:r>
              <a:rPr lang="ru-RU" sz="6400" b="1" dirty="0">
                <a:solidFill>
                  <a:schemeClr val="tx1"/>
                </a:solidFill>
              </a:rPr>
              <a:t>a </a:t>
            </a:r>
            <a:r>
              <a:rPr lang="ru-RU" sz="6400" b="1" dirty="0" err="1">
                <a:solidFill>
                  <a:schemeClr val="tx1"/>
                </a:solidFill>
              </a:rPr>
              <a:t>result</a:t>
            </a:r>
            <a:r>
              <a:rPr lang="ru-RU" sz="6400" dirty="0">
                <a:solidFill>
                  <a:schemeClr val="tx1"/>
                </a:solidFill>
              </a:rPr>
              <a:t> — в результате, в следствии</a:t>
            </a:r>
          </a:p>
          <a:p>
            <a:pPr fontAlgn="base"/>
            <a:r>
              <a:rPr lang="ru-RU" sz="6400" b="1" dirty="0" err="1">
                <a:solidFill>
                  <a:schemeClr val="tx1"/>
                </a:solidFill>
              </a:rPr>
              <a:t>Thus</a:t>
            </a:r>
            <a:r>
              <a:rPr lang="ru-RU" sz="6400" dirty="0">
                <a:solidFill>
                  <a:schemeClr val="tx1"/>
                </a:solidFill>
              </a:rPr>
              <a:t> — таким образом</a:t>
            </a:r>
          </a:p>
          <a:p>
            <a:pPr fontAlgn="base"/>
            <a:r>
              <a:rPr lang="ru-RU" sz="6400" b="1" dirty="0" err="1">
                <a:solidFill>
                  <a:schemeClr val="tx1"/>
                </a:solidFill>
              </a:rPr>
              <a:t>So</a:t>
            </a:r>
            <a:r>
              <a:rPr lang="ru-RU" sz="6400" dirty="0">
                <a:solidFill>
                  <a:schemeClr val="tx1"/>
                </a:solidFill>
              </a:rPr>
              <a:t> — так, так что</a:t>
            </a:r>
          </a:p>
          <a:p>
            <a:pPr fontAlgn="base"/>
            <a:r>
              <a:rPr lang="ru-RU" sz="6400" b="1" dirty="0" err="1">
                <a:solidFill>
                  <a:schemeClr val="tx1"/>
                </a:solidFill>
              </a:rPr>
              <a:t>Therefore</a:t>
            </a:r>
            <a:r>
              <a:rPr lang="ru-RU" sz="6400" dirty="0">
                <a:solidFill>
                  <a:schemeClr val="tx1"/>
                </a:solidFill>
              </a:rPr>
              <a:t> — следовательно, в связи с этим</a:t>
            </a:r>
          </a:p>
          <a:p>
            <a:pPr fontAlgn="base"/>
            <a:r>
              <a:rPr lang="ru-RU" sz="6400" b="1" dirty="0" err="1">
                <a:solidFill>
                  <a:schemeClr val="tx1"/>
                </a:solidFill>
              </a:rPr>
              <a:t>Consequently</a:t>
            </a:r>
            <a:r>
              <a:rPr lang="ru-RU" sz="6400" dirty="0">
                <a:solidFill>
                  <a:schemeClr val="tx1"/>
                </a:solidFill>
              </a:rPr>
              <a:t> — как следствие, в результате</a:t>
            </a:r>
          </a:p>
          <a:p>
            <a:pPr fontAlgn="base"/>
            <a:r>
              <a:rPr lang="ru-RU" sz="6400" b="1" dirty="0" err="1">
                <a:solidFill>
                  <a:schemeClr val="tx1"/>
                </a:solidFill>
              </a:rPr>
              <a:t>It</a:t>
            </a:r>
            <a:r>
              <a:rPr lang="ru-RU" sz="6400" b="1" dirty="0">
                <a:solidFill>
                  <a:schemeClr val="tx1"/>
                </a:solidFill>
              </a:rPr>
              <a:t> </a:t>
            </a:r>
            <a:r>
              <a:rPr lang="ru-RU" sz="6400" b="1" dirty="0" err="1">
                <a:solidFill>
                  <a:schemeClr val="tx1"/>
                </a:solidFill>
              </a:rPr>
              <a:t>follows</a:t>
            </a:r>
            <a:r>
              <a:rPr lang="ru-RU" sz="6400" b="1" dirty="0">
                <a:solidFill>
                  <a:schemeClr val="tx1"/>
                </a:solidFill>
              </a:rPr>
              <a:t> </a:t>
            </a:r>
            <a:r>
              <a:rPr lang="ru-RU" sz="6400" b="1" dirty="0" err="1">
                <a:solidFill>
                  <a:schemeClr val="tx1"/>
                </a:solidFill>
              </a:rPr>
              <a:t>that</a:t>
            </a:r>
            <a:r>
              <a:rPr lang="ru-RU" sz="6400" dirty="0">
                <a:solidFill>
                  <a:schemeClr val="tx1"/>
                </a:solidFill>
              </a:rPr>
              <a:t> — из этого следует, что…</a:t>
            </a:r>
          </a:p>
          <a:p>
            <a:pPr fontAlgn="base"/>
            <a:r>
              <a:rPr lang="ru-RU" sz="6400" b="1" dirty="0" err="1">
                <a:solidFill>
                  <a:schemeClr val="tx1"/>
                </a:solidFill>
              </a:rPr>
              <a:t>Thereby</a:t>
            </a:r>
            <a:r>
              <a:rPr lang="ru-RU" sz="6400" dirty="0">
                <a:solidFill>
                  <a:schemeClr val="tx1"/>
                </a:solidFill>
              </a:rPr>
              <a:t> — таким образом, в связи с этим</a:t>
            </a:r>
          </a:p>
          <a:p>
            <a:pPr fontAlgn="base"/>
            <a:r>
              <a:rPr lang="ru-RU" sz="6400" b="1" dirty="0" err="1">
                <a:solidFill>
                  <a:schemeClr val="tx1"/>
                </a:solidFill>
              </a:rPr>
              <a:t>Eventually</a:t>
            </a:r>
            <a:r>
              <a:rPr lang="ru-RU" sz="6400" dirty="0">
                <a:solidFill>
                  <a:schemeClr val="tx1"/>
                </a:solidFill>
              </a:rPr>
              <a:t> — в итоге</a:t>
            </a:r>
          </a:p>
          <a:p>
            <a:pPr fontAlgn="base"/>
            <a:r>
              <a:rPr lang="ru-RU" sz="6400" b="1" dirty="0" err="1" smtClean="0">
                <a:solidFill>
                  <a:schemeClr val="tx1"/>
                </a:solidFill>
              </a:rPr>
              <a:t>In</a:t>
            </a:r>
            <a:r>
              <a:rPr lang="ru-RU" sz="6400" b="1" dirty="0" smtClean="0">
                <a:solidFill>
                  <a:schemeClr val="tx1"/>
                </a:solidFill>
              </a:rPr>
              <a:t> </a:t>
            </a:r>
            <a:r>
              <a:rPr lang="ru-RU" sz="6400" b="1" dirty="0" err="1">
                <a:solidFill>
                  <a:schemeClr val="tx1"/>
                </a:solidFill>
              </a:rPr>
              <a:t>that</a:t>
            </a:r>
            <a:r>
              <a:rPr lang="ru-RU" sz="6400" b="1" dirty="0">
                <a:solidFill>
                  <a:schemeClr val="tx1"/>
                </a:solidFill>
              </a:rPr>
              <a:t> </a:t>
            </a:r>
            <a:r>
              <a:rPr lang="ru-RU" sz="6400" b="1" dirty="0" err="1">
                <a:solidFill>
                  <a:schemeClr val="tx1"/>
                </a:solidFill>
              </a:rPr>
              <a:t>case</a:t>
            </a:r>
            <a:r>
              <a:rPr lang="ru-RU" sz="6400" dirty="0">
                <a:solidFill>
                  <a:schemeClr val="tx1"/>
                </a:solidFill>
              </a:rPr>
              <a:t> — в этом случае</a:t>
            </a:r>
          </a:p>
          <a:p>
            <a:pPr fontAlgn="base"/>
            <a:r>
              <a:rPr lang="ru-RU" sz="6400" b="1" dirty="0" err="1">
                <a:solidFill>
                  <a:schemeClr val="tx1"/>
                </a:solidFill>
              </a:rPr>
              <a:t>Admittedly</a:t>
            </a:r>
            <a:r>
              <a:rPr lang="ru-RU" sz="6400" dirty="0">
                <a:solidFill>
                  <a:schemeClr val="tx1"/>
                </a:solidFill>
              </a:rPr>
              <a:t> — по общему признанию, следует признать</a:t>
            </a:r>
          </a:p>
          <a:p>
            <a:pPr fontAlgn="base"/>
            <a:endParaRPr lang="ru-RU" dirty="0"/>
          </a:p>
          <a:p>
            <a:endParaRPr lang="ru-RU" dirty="0"/>
          </a:p>
        </p:txBody>
      </p:sp>
      <p:sp>
        <p:nvSpPr>
          <p:cNvPr id="4" name="Объект 3"/>
          <p:cNvSpPr>
            <a:spLocks noGrp="1"/>
          </p:cNvSpPr>
          <p:nvPr>
            <p:ph sz="quarter" idx="13"/>
          </p:nvPr>
        </p:nvSpPr>
        <p:spPr/>
        <p:txBody>
          <a:bodyPr>
            <a:normAutofit fontScale="62500" lnSpcReduction="20000"/>
          </a:bodyPr>
          <a:lstStyle/>
          <a:p>
            <a:pPr fontAlgn="base">
              <a:buFont typeface="Arial"/>
              <a:buChar char="•"/>
            </a:pPr>
            <a:r>
              <a:rPr lang="en-US" b="1" dirty="0">
                <a:solidFill>
                  <a:schemeClr val="tx1"/>
                </a:solidFill>
                <a:latin typeface="Formular-Bold"/>
              </a:rPr>
              <a:t>In addition</a:t>
            </a:r>
            <a:r>
              <a:rPr lang="en-US" dirty="0">
                <a:solidFill>
                  <a:schemeClr val="tx1"/>
                </a:solidFill>
                <a:latin typeface="Formular"/>
              </a:rPr>
              <a:t> — </a:t>
            </a:r>
            <a:r>
              <a:rPr lang="ru-RU" dirty="0">
                <a:solidFill>
                  <a:schemeClr val="tx1"/>
                </a:solidFill>
                <a:latin typeface="Formular"/>
              </a:rPr>
              <a:t>в дополнение</a:t>
            </a:r>
          </a:p>
          <a:p>
            <a:pPr fontAlgn="base">
              <a:buFont typeface="Arial"/>
              <a:buChar char="•"/>
            </a:pPr>
            <a:r>
              <a:rPr lang="en-US" b="1" dirty="0">
                <a:solidFill>
                  <a:schemeClr val="tx1"/>
                </a:solidFill>
                <a:latin typeface="Formular-Bold"/>
              </a:rPr>
              <a:t>And</a:t>
            </a:r>
            <a:r>
              <a:rPr lang="en-US" dirty="0">
                <a:solidFill>
                  <a:schemeClr val="tx1"/>
                </a:solidFill>
                <a:latin typeface="Formular"/>
              </a:rPr>
              <a:t> — </a:t>
            </a:r>
            <a:r>
              <a:rPr lang="ru-RU" dirty="0">
                <a:solidFill>
                  <a:schemeClr val="tx1"/>
                </a:solidFill>
                <a:latin typeface="Formular"/>
              </a:rPr>
              <a:t>и, а</a:t>
            </a:r>
          </a:p>
          <a:p>
            <a:pPr fontAlgn="base">
              <a:buFont typeface="Arial"/>
              <a:buChar char="•"/>
            </a:pPr>
            <a:r>
              <a:rPr lang="en-US" b="1" dirty="0">
                <a:solidFill>
                  <a:schemeClr val="tx1"/>
                </a:solidFill>
                <a:latin typeface="Formular-Bold"/>
              </a:rPr>
              <a:t>Similarly</a:t>
            </a:r>
            <a:r>
              <a:rPr lang="en-US" dirty="0">
                <a:solidFill>
                  <a:schemeClr val="tx1"/>
                </a:solidFill>
                <a:latin typeface="Formular"/>
              </a:rPr>
              <a:t> — </a:t>
            </a:r>
            <a:r>
              <a:rPr lang="ru-RU" dirty="0">
                <a:solidFill>
                  <a:schemeClr val="tx1"/>
                </a:solidFill>
                <a:latin typeface="Formular"/>
              </a:rPr>
              <a:t>также, подобным образом</a:t>
            </a:r>
          </a:p>
          <a:p>
            <a:pPr fontAlgn="base">
              <a:buFont typeface="Arial"/>
              <a:buChar char="•"/>
            </a:pPr>
            <a:r>
              <a:rPr lang="en-US" b="1" dirty="0">
                <a:solidFill>
                  <a:schemeClr val="tx1"/>
                </a:solidFill>
                <a:latin typeface="Formular-Bold"/>
              </a:rPr>
              <a:t>Likewise</a:t>
            </a:r>
            <a:r>
              <a:rPr lang="en-US" dirty="0">
                <a:solidFill>
                  <a:schemeClr val="tx1"/>
                </a:solidFill>
                <a:latin typeface="Formular"/>
              </a:rPr>
              <a:t> — </a:t>
            </a:r>
            <a:r>
              <a:rPr lang="ru-RU" dirty="0">
                <a:solidFill>
                  <a:schemeClr val="tx1"/>
                </a:solidFill>
                <a:latin typeface="Formular"/>
              </a:rPr>
              <a:t>аналогично</a:t>
            </a:r>
          </a:p>
          <a:p>
            <a:pPr fontAlgn="base">
              <a:buFont typeface="Arial"/>
              <a:buChar char="•"/>
            </a:pPr>
            <a:r>
              <a:rPr lang="en-US" b="1" dirty="0">
                <a:solidFill>
                  <a:schemeClr val="tx1"/>
                </a:solidFill>
                <a:latin typeface="Formular-Bold"/>
              </a:rPr>
              <a:t>As well as</a:t>
            </a:r>
            <a:r>
              <a:rPr lang="en-US" dirty="0">
                <a:solidFill>
                  <a:schemeClr val="tx1"/>
                </a:solidFill>
                <a:latin typeface="Formular"/>
              </a:rPr>
              <a:t> — </a:t>
            </a:r>
            <a:r>
              <a:rPr lang="ru-RU" dirty="0">
                <a:solidFill>
                  <a:schemeClr val="tx1"/>
                </a:solidFill>
                <a:latin typeface="Formular"/>
              </a:rPr>
              <a:t>так же, как</a:t>
            </a:r>
          </a:p>
          <a:p>
            <a:pPr fontAlgn="base">
              <a:buFont typeface="Arial"/>
              <a:buChar char="•"/>
            </a:pPr>
            <a:r>
              <a:rPr lang="en-US" b="1" dirty="0">
                <a:solidFill>
                  <a:schemeClr val="tx1"/>
                </a:solidFill>
                <a:latin typeface="Formular-Bold"/>
              </a:rPr>
              <a:t>Besides</a:t>
            </a:r>
            <a:r>
              <a:rPr lang="en-US" dirty="0">
                <a:solidFill>
                  <a:schemeClr val="tx1"/>
                </a:solidFill>
                <a:latin typeface="Formular"/>
              </a:rPr>
              <a:t> — </a:t>
            </a:r>
            <a:r>
              <a:rPr lang="ru-RU" dirty="0">
                <a:solidFill>
                  <a:schemeClr val="tx1"/>
                </a:solidFill>
                <a:latin typeface="Formular"/>
              </a:rPr>
              <a:t>кроме того</a:t>
            </a:r>
          </a:p>
          <a:p>
            <a:pPr fontAlgn="base">
              <a:buFont typeface="Arial"/>
              <a:buChar char="•"/>
            </a:pPr>
            <a:r>
              <a:rPr lang="en-US" b="1" dirty="0">
                <a:solidFill>
                  <a:schemeClr val="tx1"/>
                </a:solidFill>
                <a:latin typeface="Formular-Bold"/>
              </a:rPr>
              <a:t>Another</a:t>
            </a:r>
            <a:r>
              <a:rPr lang="en-US" dirty="0">
                <a:solidFill>
                  <a:schemeClr val="tx1"/>
                </a:solidFill>
                <a:latin typeface="Formular"/>
              </a:rPr>
              <a:t> — </a:t>
            </a:r>
            <a:r>
              <a:rPr lang="ru-RU" dirty="0">
                <a:solidFill>
                  <a:schemeClr val="tx1"/>
                </a:solidFill>
                <a:latin typeface="Formular"/>
              </a:rPr>
              <a:t>ещё, ещё один</a:t>
            </a:r>
          </a:p>
          <a:p>
            <a:pPr fontAlgn="base">
              <a:buFont typeface="Arial"/>
              <a:buChar char="•"/>
            </a:pPr>
            <a:r>
              <a:rPr lang="en-US" b="1" dirty="0">
                <a:solidFill>
                  <a:schemeClr val="tx1"/>
                </a:solidFill>
                <a:latin typeface="Formular-Bold"/>
              </a:rPr>
              <a:t>Furthermore</a:t>
            </a:r>
            <a:r>
              <a:rPr lang="en-US" dirty="0">
                <a:solidFill>
                  <a:schemeClr val="tx1"/>
                </a:solidFill>
                <a:latin typeface="Formular"/>
              </a:rPr>
              <a:t> — </a:t>
            </a:r>
            <a:r>
              <a:rPr lang="ru-RU" dirty="0">
                <a:solidFill>
                  <a:schemeClr val="tx1"/>
                </a:solidFill>
                <a:latin typeface="Formular"/>
              </a:rPr>
              <a:t>более того</a:t>
            </a:r>
          </a:p>
          <a:p>
            <a:pPr fontAlgn="base">
              <a:buFont typeface="Arial"/>
              <a:buChar char="•"/>
            </a:pPr>
            <a:r>
              <a:rPr lang="en-US" b="1" dirty="0">
                <a:solidFill>
                  <a:schemeClr val="tx1"/>
                </a:solidFill>
                <a:latin typeface="Formular-Bold"/>
              </a:rPr>
              <a:t>Also</a:t>
            </a:r>
            <a:r>
              <a:rPr lang="en-US" dirty="0">
                <a:solidFill>
                  <a:schemeClr val="tx1"/>
                </a:solidFill>
                <a:latin typeface="Formular"/>
              </a:rPr>
              <a:t> — </a:t>
            </a:r>
            <a:r>
              <a:rPr lang="ru-RU" dirty="0">
                <a:solidFill>
                  <a:schemeClr val="tx1"/>
                </a:solidFill>
                <a:latin typeface="Formular"/>
              </a:rPr>
              <a:t>также, тоже</a:t>
            </a:r>
          </a:p>
          <a:p>
            <a:pPr fontAlgn="base">
              <a:buFont typeface="Arial"/>
              <a:buChar char="•"/>
            </a:pPr>
            <a:r>
              <a:rPr lang="en-US" b="1" dirty="0">
                <a:solidFill>
                  <a:schemeClr val="tx1"/>
                </a:solidFill>
                <a:latin typeface="Formular-Bold"/>
              </a:rPr>
              <a:t>Moreover</a:t>
            </a:r>
            <a:r>
              <a:rPr lang="en-US" dirty="0">
                <a:solidFill>
                  <a:schemeClr val="tx1"/>
                </a:solidFill>
                <a:latin typeface="Formular"/>
              </a:rPr>
              <a:t> — </a:t>
            </a:r>
            <a:r>
              <a:rPr lang="ru-RU" dirty="0">
                <a:solidFill>
                  <a:schemeClr val="tx1"/>
                </a:solidFill>
                <a:latin typeface="Formular"/>
              </a:rPr>
              <a:t>более того, кроме того</a:t>
            </a:r>
          </a:p>
          <a:p>
            <a:pPr fontAlgn="base">
              <a:buFont typeface="Arial"/>
              <a:buChar char="•"/>
            </a:pPr>
            <a:r>
              <a:rPr lang="en-US" b="1" dirty="0">
                <a:solidFill>
                  <a:schemeClr val="tx1"/>
                </a:solidFill>
                <a:latin typeface="Formular-Bold"/>
              </a:rPr>
              <a:t>And</a:t>
            </a:r>
            <a:r>
              <a:rPr lang="en-US" dirty="0">
                <a:solidFill>
                  <a:schemeClr val="tx1"/>
                </a:solidFill>
                <a:latin typeface="Formular"/>
              </a:rPr>
              <a:t> </a:t>
            </a:r>
            <a:r>
              <a:rPr lang="en-US" b="1" dirty="0">
                <a:solidFill>
                  <a:schemeClr val="tx1"/>
                </a:solidFill>
                <a:latin typeface="Formular-Bold"/>
              </a:rPr>
              <a:t>then</a:t>
            </a:r>
            <a:r>
              <a:rPr lang="en-US" dirty="0">
                <a:solidFill>
                  <a:schemeClr val="tx1"/>
                </a:solidFill>
                <a:latin typeface="Formular"/>
              </a:rPr>
              <a:t> — </a:t>
            </a:r>
            <a:r>
              <a:rPr lang="ru-RU" dirty="0">
                <a:solidFill>
                  <a:schemeClr val="tx1"/>
                </a:solidFill>
                <a:latin typeface="Formular"/>
              </a:rPr>
              <a:t>помимо того, кроме того</a:t>
            </a:r>
          </a:p>
          <a:p>
            <a:pPr fontAlgn="base">
              <a:buFont typeface="Arial"/>
              <a:buChar char="•"/>
            </a:pPr>
            <a:r>
              <a:rPr lang="en-US" b="1" dirty="0">
                <a:solidFill>
                  <a:schemeClr val="tx1"/>
                </a:solidFill>
                <a:latin typeface="Formular-Bold"/>
              </a:rPr>
              <a:t>Too</a:t>
            </a:r>
            <a:r>
              <a:rPr lang="en-US" dirty="0">
                <a:solidFill>
                  <a:schemeClr val="tx1"/>
                </a:solidFill>
                <a:latin typeface="Formular"/>
              </a:rPr>
              <a:t> — </a:t>
            </a:r>
            <a:r>
              <a:rPr lang="ru-RU" dirty="0">
                <a:solidFill>
                  <a:schemeClr val="tx1"/>
                </a:solidFill>
                <a:latin typeface="Formular"/>
              </a:rPr>
              <a:t>тоже, также</a:t>
            </a:r>
          </a:p>
          <a:p>
            <a:pPr fontAlgn="base">
              <a:buFont typeface="Arial"/>
              <a:buChar char="•"/>
            </a:pPr>
            <a:r>
              <a:rPr lang="en-US" b="1" dirty="0">
                <a:solidFill>
                  <a:schemeClr val="tx1"/>
                </a:solidFill>
                <a:latin typeface="Formular-Bold"/>
              </a:rPr>
              <a:t>Not only … but also</a:t>
            </a:r>
            <a:r>
              <a:rPr lang="en-US" dirty="0">
                <a:solidFill>
                  <a:schemeClr val="tx1"/>
                </a:solidFill>
                <a:latin typeface="Formular"/>
              </a:rPr>
              <a:t> — </a:t>
            </a:r>
            <a:r>
              <a:rPr lang="ru-RU" dirty="0">
                <a:solidFill>
                  <a:schemeClr val="tx1"/>
                </a:solidFill>
                <a:latin typeface="Formular"/>
              </a:rPr>
              <a:t>не только…, но и</a:t>
            </a:r>
          </a:p>
          <a:p>
            <a:pPr fontAlgn="base">
              <a:buFont typeface="Arial"/>
              <a:buChar char="•"/>
            </a:pPr>
            <a:r>
              <a:rPr lang="en-US" b="1" dirty="0">
                <a:solidFill>
                  <a:schemeClr val="tx1"/>
                </a:solidFill>
                <a:latin typeface="Formular-Bold"/>
              </a:rPr>
              <a:t>Even</a:t>
            </a:r>
            <a:r>
              <a:rPr lang="en-US" dirty="0">
                <a:solidFill>
                  <a:schemeClr val="tx1"/>
                </a:solidFill>
                <a:latin typeface="Formular"/>
              </a:rPr>
              <a:t> — </a:t>
            </a:r>
            <a:r>
              <a:rPr lang="ru-RU" dirty="0">
                <a:solidFill>
                  <a:schemeClr val="tx1"/>
                </a:solidFill>
                <a:latin typeface="Formular"/>
              </a:rPr>
              <a:t>даже</a:t>
            </a:r>
          </a:p>
          <a:p>
            <a:pPr fontAlgn="base">
              <a:buFont typeface="Arial"/>
              <a:buChar char="•"/>
            </a:pPr>
            <a:r>
              <a:rPr lang="en-US" b="1" dirty="0">
                <a:solidFill>
                  <a:schemeClr val="tx1"/>
                </a:solidFill>
                <a:latin typeface="Formular-Bold"/>
              </a:rPr>
              <a:t>Besides this</a:t>
            </a:r>
            <a:r>
              <a:rPr lang="en-US" dirty="0">
                <a:solidFill>
                  <a:schemeClr val="tx1"/>
                </a:solidFill>
                <a:latin typeface="Formular"/>
              </a:rPr>
              <a:t> — </a:t>
            </a:r>
            <a:r>
              <a:rPr lang="ru-RU" dirty="0">
                <a:solidFill>
                  <a:schemeClr val="tx1"/>
                </a:solidFill>
                <a:latin typeface="Formular"/>
              </a:rPr>
              <a:t>помимо этого</a:t>
            </a:r>
          </a:p>
          <a:p>
            <a:pPr fontAlgn="base">
              <a:buFont typeface="Arial"/>
              <a:buChar char="•"/>
            </a:pPr>
            <a:r>
              <a:rPr lang="en-US" b="1" dirty="0">
                <a:solidFill>
                  <a:schemeClr val="tx1"/>
                </a:solidFill>
                <a:latin typeface="Formular-Bold"/>
              </a:rPr>
              <a:t>In the same way</a:t>
            </a:r>
            <a:r>
              <a:rPr lang="en-US" dirty="0">
                <a:solidFill>
                  <a:schemeClr val="tx1"/>
                </a:solidFill>
                <a:latin typeface="Formular"/>
              </a:rPr>
              <a:t> — </a:t>
            </a:r>
            <a:r>
              <a:rPr lang="ru-RU" dirty="0">
                <a:solidFill>
                  <a:schemeClr val="tx1"/>
                </a:solidFill>
                <a:latin typeface="Formular"/>
              </a:rPr>
              <a:t>таким же образом</a:t>
            </a:r>
          </a:p>
          <a:p>
            <a:endParaRPr lang="ru-RU" dirty="0"/>
          </a:p>
        </p:txBody>
      </p:sp>
    </p:spTree>
    <p:extLst>
      <p:ext uri="{BB962C8B-B14F-4D97-AF65-F5344CB8AC3E}">
        <p14:creationId xmlns:p14="http://schemas.microsoft.com/office/powerpoint/2010/main" val="131153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692696"/>
            <a:ext cx="8229600" cy="1123528"/>
          </a:xfrm>
        </p:spPr>
        <p:txBody>
          <a:bodyPr/>
          <a:lstStyle/>
          <a:p>
            <a:r>
              <a:rPr lang="en-US" sz="3200" dirty="0" smtClean="0"/>
              <a:t>WHAT KINDS OF BOOKS DO MODERN TEENAGERS ENJOY READING </a:t>
            </a:r>
            <a:endParaRPr lang="ru-RU" sz="3200" dirty="0"/>
          </a:p>
        </p:txBody>
      </p:sp>
      <p:sp>
        <p:nvSpPr>
          <p:cNvPr id="6" name="Объект 5"/>
          <p:cNvSpPr>
            <a:spLocks noGrp="1"/>
          </p:cNvSpPr>
          <p:nvPr>
            <p:ph idx="1"/>
          </p:nvPr>
        </p:nvSpPr>
        <p:spPr>
          <a:xfrm>
            <a:off x="457200" y="2276872"/>
            <a:ext cx="8229600" cy="3849291"/>
          </a:xfrm>
        </p:spPr>
        <p:txBody>
          <a:bodyPr>
            <a:normAutofit lnSpcReduction="10000"/>
          </a:bodyPr>
          <a:lstStyle/>
          <a:p>
            <a:r>
              <a:rPr lang="en-US" i="1" dirty="0" smtClean="0">
                <a:solidFill>
                  <a:schemeClr val="tx2">
                    <a:lumMod val="50000"/>
                  </a:schemeClr>
                </a:solidFill>
              </a:rPr>
              <a:t>Now I`m going to give a talk about reading books.</a:t>
            </a:r>
          </a:p>
          <a:p>
            <a:pPr marL="0" indent="0">
              <a:buNone/>
            </a:pPr>
            <a:r>
              <a:rPr lang="en-US" i="1" dirty="0">
                <a:solidFill>
                  <a:srgbClr val="00B050"/>
                </a:solidFill>
              </a:rPr>
              <a:t>Reading is an exercise for the mind. It helps </a:t>
            </a:r>
            <a:r>
              <a:rPr lang="en-US" i="1" dirty="0" smtClean="0">
                <a:solidFill>
                  <a:srgbClr val="00B050"/>
                </a:solidFill>
              </a:rPr>
              <a:t>teens </a:t>
            </a:r>
            <a:r>
              <a:rPr lang="en-US" i="1" dirty="0">
                <a:solidFill>
                  <a:srgbClr val="00B050"/>
                </a:solidFill>
              </a:rPr>
              <a:t>calm down and relax, opening doors of new </a:t>
            </a:r>
            <a:r>
              <a:rPr lang="en-US" i="1" dirty="0" smtClean="0">
                <a:solidFill>
                  <a:srgbClr val="00B050"/>
                </a:solidFill>
              </a:rPr>
              <a:t>knowledge. </a:t>
            </a:r>
          </a:p>
          <a:p>
            <a:pPr marL="0" indent="0" algn="just">
              <a:buNone/>
            </a:pPr>
            <a:r>
              <a:rPr lang="en-US" dirty="0" smtClean="0">
                <a:solidFill>
                  <a:schemeClr val="tx2">
                    <a:lumMod val="50000"/>
                  </a:schemeClr>
                </a:solidFill>
              </a:rPr>
              <a:t>   I </a:t>
            </a:r>
            <a:r>
              <a:rPr lang="en-US" dirty="0">
                <a:solidFill>
                  <a:schemeClr val="tx2">
                    <a:lumMod val="50000"/>
                  </a:schemeClr>
                </a:solidFill>
              </a:rPr>
              <a:t>suppose that modern teenagers like reading </a:t>
            </a:r>
            <a:r>
              <a:rPr lang="en-US" dirty="0" smtClean="0">
                <a:solidFill>
                  <a:schemeClr val="tx2">
                    <a:lumMod val="50000"/>
                  </a:schemeClr>
                </a:solidFill>
              </a:rPr>
              <a:t>fantasy or science-fiction </a:t>
            </a:r>
            <a:r>
              <a:rPr lang="en-US" dirty="0">
                <a:solidFill>
                  <a:schemeClr val="tx2">
                    <a:lumMod val="50000"/>
                  </a:schemeClr>
                </a:solidFill>
              </a:rPr>
              <a:t>books. I love reading detectives and adventure books and my friends are interested in these types of books too. Of course, teenagers are different and their tastes in </a:t>
            </a:r>
            <a:r>
              <a:rPr lang="en-US" dirty="0" smtClean="0">
                <a:solidFill>
                  <a:schemeClr val="tx2">
                    <a:lumMod val="50000"/>
                  </a:schemeClr>
                </a:solidFill>
              </a:rPr>
              <a:t>reading, too.</a:t>
            </a:r>
            <a:endParaRPr lang="ru-RU" dirty="0">
              <a:solidFill>
                <a:schemeClr val="tx2">
                  <a:lumMod val="50000"/>
                </a:schemeClr>
              </a:solidFill>
            </a:endParaRPr>
          </a:p>
        </p:txBody>
      </p:sp>
    </p:spTree>
    <p:extLst>
      <p:ext uri="{BB962C8B-B14F-4D97-AF65-F5344CB8AC3E}">
        <p14:creationId xmlns:p14="http://schemas.microsoft.com/office/powerpoint/2010/main" val="4230720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692696"/>
            <a:ext cx="8229600" cy="1123528"/>
          </a:xfrm>
        </p:spPr>
        <p:txBody>
          <a:bodyPr/>
          <a:lstStyle/>
          <a:p>
            <a:r>
              <a:rPr lang="en-US" sz="3200" dirty="0" smtClean="0"/>
              <a:t>WHETHER LIBRIRIES ARE NESSESARY NOWDAYS OR NOT AND</a:t>
            </a:r>
            <a:r>
              <a:rPr lang="en-US" sz="3200" dirty="0" smtClean="0">
                <a:solidFill>
                  <a:srgbClr val="C00000"/>
                </a:solidFill>
              </a:rPr>
              <a:t> WHY </a:t>
            </a:r>
            <a:endParaRPr lang="ru-RU" sz="3200" dirty="0">
              <a:solidFill>
                <a:srgbClr val="C00000"/>
              </a:solidFill>
            </a:endParaRPr>
          </a:p>
        </p:txBody>
      </p:sp>
      <p:sp>
        <p:nvSpPr>
          <p:cNvPr id="6" name="Объект 5"/>
          <p:cNvSpPr>
            <a:spLocks noGrp="1"/>
          </p:cNvSpPr>
          <p:nvPr>
            <p:ph idx="1"/>
          </p:nvPr>
        </p:nvSpPr>
        <p:spPr>
          <a:xfrm>
            <a:off x="457200" y="2276872"/>
            <a:ext cx="8229600" cy="3849291"/>
          </a:xfrm>
        </p:spPr>
        <p:txBody>
          <a:bodyPr>
            <a:normAutofit/>
          </a:bodyPr>
          <a:lstStyle/>
          <a:p>
            <a:pPr marL="0" indent="0" algn="just">
              <a:buNone/>
            </a:pPr>
            <a:r>
              <a:rPr lang="en-US" b="1" dirty="0" smtClean="0">
                <a:solidFill>
                  <a:schemeClr val="tx1"/>
                </a:solidFill>
                <a:latin typeface="Formular-Bold"/>
              </a:rPr>
              <a:t>	</a:t>
            </a:r>
            <a:r>
              <a:rPr lang="en-US" b="1" dirty="0" smtClean="0">
                <a:solidFill>
                  <a:schemeClr val="tx2">
                    <a:lumMod val="50000"/>
                  </a:schemeClr>
                </a:solidFill>
                <a:latin typeface="Formular-Bold"/>
              </a:rPr>
              <a:t>Moreover</a:t>
            </a:r>
            <a:r>
              <a:rPr lang="en-US" dirty="0" smtClean="0">
                <a:solidFill>
                  <a:schemeClr val="tx2">
                    <a:lumMod val="50000"/>
                  </a:schemeClr>
                </a:solidFill>
                <a:latin typeface="Formular"/>
              </a:rPr>
              <a:t>, l</a:t>
            </a:r>
            <a:r>
              <a:rPr lang="en-US" dirty="0" smtClean="0">
                <a:solidFill>
                  <a:schemeClr val="tx2">
                    <a:lumMod val="50000"/>
                  </a:schemeClr>
                </a:solidFill>
              </a:rPr>
              <a:t>ibraries </a:t>
            </a:r>
            <a:r>
              <a:rPr lang="en-US" dirty="0">
                <a:solidFill>
                  <a:schemeClr val="tx2">
                    <a:lumMod val="50000"/>
                  </a:schemeClr>
                </a:solidFill>
              </a:rPr>
              <a:t>are not necessary now, I think. Every book we can download or read online in the Internet. Probably, it’s not a bad idea to keep libraries only for course books </a:t>
            </a:r>
            <a:r>
              <a:rPr lang="en-US" dirty="0" smtClean="0">
                <a:solidFill>
                  <a:schemeClr val="tx2">
                    <a:lumMod val="50000"/>
                  </a:schemeClr>
                </a:solidFill>
              </a:rPr>
              <a:t>at schools</a:t>
            </a:r>
            <a:r>
              <a:rPr lang="en-US" dirty="0">
                <a:solidFill>
                  <a:schemeClr val="tx2">
                    <a:lumMod val="50000"/>
                  </a:schemeClr>
                </a:solidFill>
              </a:rPr>
              <a:t>.</a:t>
            </a:r>
            <a:endParaRPr lang="ru-RU" dirty="0">
              <a:solidFill>
                <a:schemeClr val="tx2">
                  <a:lumMod val="50000"/>
                </a:schemeClr>
              </a:solidFill>
            </a:endParaRPr>
          </a:p>
        </p:txBody>
      </p:sp>
    </p:spTree>
    <p:extLst>
      <p:ext uri="{BB962C8B-B14F-4D97-AF65-F5344CB8AC3E}">
        <p14:creationId xmlns:p14="http://schemas.microsoft.com/office/powerpoint/2010/main" val="1289847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692696"/>
            <a:ext cx="8229600" cy="1123528"/>
          </a:xfrm>
        </p:spPr>
        <p:txBody>
          <a:bodyPr/>
          <a:lstStyle/>
          <a:p>
            <a:r>
              <a:rPr lang="en-US" sz="3200" dirty="0" smtClean="0"/>
              <a:t>WHAT BOOK HAVE YOU READ RECENTLY AND WHAT WAS IT ABOUT</a:t>
            </a:r>
            <a:endParaRPr lang="ru-RU" sz="3200" dirty="0">
              <a:solidFill>
                <a:srgbClr val="C00000"/>
              </a:solidFill>
            </a:endParaRPr>
          </a:p>
        </p:txBody>
      </p:sp>
      <p:sp>
        <p:nvSpPr>
          <p:cNvPr id="6" name="Объект 5"/>
          <p:cNvSpPr>
            <a:spLocks noGrp="1"/>
          </p:cNvSpPr>
          <p:nvPr>
            <p:ph idx="1"/>
          </p:nvPr>
        </p:nvSpPr>
        <p:spPr>
          <a:xfrm>
            <a:off x="457200" y="2276872"/>
            <a:ext cx="8229600" cy="3849291"/>
          </a:xfrm>
        </p:spPr>
        <p:txBody>
          <a:bodyPr>
            <a:normAutofit/>
          </a:bodyPr>
          <a:lstStyle/>
          <a:p>
            <a:pPr marL="0" indent="0" algn="just">
              <a:buNone/>
            </a:pPr>
            <a:r>
              <a:rPr lang="en-US" dirty="0" smtClean="0">
                <a:solidFill>
                  <a:schemeClr val="accent1">
                    <a:lumMod val="50000"/>
                  </a:schemeClr>
                </a:solidFill>
                <a:latin typeface="Formular-Bold"/>
              </a:rPr>
              <a:t>I have just finished an adventure </a:t>
            </a:r>
            <a:r>
              <a:rPr lang="en-US" dirty="0">
                <a:solidFill>
                  <a:schemeClr val="accent1">
                    <a:lumMod val="50000"/>
                  </a:schemeClr>
                </a:solidFill>
                <a:latin typeface="Formular-Bold"/>
              </a:rPr>
              <a:t>novel The Count of Monte Cristo by Alexandre </a:t>
            </a:r>
            <a:r>
              <a:rPr lang="en-US" dirty="0" smtClean="0">
                <a:solidFill>
                  <a:schemeClr val="accent1">
                    <a:lumMod val="50000"/>
                  </a:schemeClr>
                </a:solidFill>
                <a:latin typeface="Formular-Bold"/>
              </a:rPr>
              <a:t>Dumas. It is a story about young solder who was arrested. In the prison he met a wise priest who told him about secret treasure. The plot is exciting. </a:t>
            </a:r>
            <a:endParaRPr lang="ru-RU" dirty="0">
              <a:solidFill>
                <a:schemeClr val="accent1">
                  <a:lumMod val="50000"/>
                </a:schemeClr>
              </a:solidFill>
            </a:endParaRPr>
          </a:p>
        </p:txBody>
      </p:sp>
    </p:spTree>
    <p:extLst>
      <p:ext uri="{BB962C8B-B14F-4D97-AF65-F5344CB8AC3E}">
        <p14:creationId xmlns:p14="http://schemas.microsoft.com/office/powerpoint/2010/main" val="2113167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55576" y="764704"/>
            <a:ext cx="8229600" cy="1123528"/>
          </a:xfrm>
        </p:spPr>
        <p:txBody>
          <a:bodyPr/>
          <a:lstStyle/>
          <a:p>
            <a:r>
              <a:rPr lang="en-US" sz="3200" dirty="0" smtClean="0"/>
              <a:t>WHAT IS YOUR ATTIDUTE TO READING </a:t>
            </a:r>
            <a:endParaRPr lang="ru-RU" sz="3200" dirty="0">
              <a:solidFill>
                <a:srgbClr val="C00000"/>
              </a:solidFill>
            </a:endParaRPr>
          </a:p>
        </p:txBody>
      </p:sp>
      <p:sp>
        <p:nvSpPr>
          <p:cNvPr id="6" name="Объект 5"/>
          <p:cNvSpPr>
            <a:spLocks noGrp="1"/>
          </p:cNvSpPr>
          <p:nvPr>
            <p:ph idx="1"/>
          </p:nvPr>
        </p:nvSpPr>
        <p:spPr>
          <a:xfrm>
            <a:off x="457200" y="2276872"/>
            <a:ext cx="8229600" cy="3849291"/>
          </a:xfrm>
        </p:spPr>
        <p:txBody>
          <a:bodyPr>
            <a:normAutofit/>
          </a:bodyPr>
          <a:lstStyle/>
          <a:p>
            <a:pPr marL="0" indent="0" algn="just">
              <a:buNone/>
            </a:pPr>
            <a:r>
              <a:rPr lang="en-US" dirty="0" smtClean="0">
                <a:solidFill>
                  <a:schemeClr val="accent1">
                    <a:lumMod val="50000"/>
                  </a:schemeClr>
                </a:solidFill>
              </a:rPr>
              <a:t>	As for me, I enjoy reading, it helps me to relax and develops my imagination. </a:t>
            </a:r>
          </a:p>
          <a:p>
            <a:pPr marL="0" indent="0" algn="just">
              <a:buNone/>
            </a:pPr>
            <a:r>
              <a:rPr lang="en-US" dirty="0">
                <a:solidFill>
                  <a:schemeClr val="accent1">
                    <a:lumMod val="50000"/>
                  </a:schemeClr>
                </a:solidFill>
              </a:rPr>
              <a:t> </a:t>
            </a:r>
            <a:r>
              <a:rPr lang="en-US" dirty="0">
                <a:solidFill>
                  <a:srgbClr val="00B050"/>
                </a:solidFill>
              </a:rPr>
              <a:t>To sum up, , I believe that reading is important for people of all ages. Not only is reading fun and enjoyable, but it also allows us  to learn about any subject and improve our analytical and creative skills</a:t>
            </a:r>
            <a:r>
              <a:rPr lang="en-US" dirty="0">
                <a:solidFill>
                  <a:schemeClr val="accent1">
                    <a:lumMod val="50000"/>
                  </a:schemeClr>
                </a:solidFill>
              </a:rPr>
              <a:t>. </a:t>
            </a:r>
            <a:endParaRPr lang="ru-RU" dirty="0">
              <a:solidFill>
                <a:schemeClr val="accent1">
                  <a:lumMod val="50000"/>
                </a:schemeClr>
              </a:solidFill>
            </a:endParaRPr>
          </a:p>
        </p:txBody>
      </p:sp>
    </p:spTree>
    <p:extLst>
      <p:ext uri="{BB962C8B-B14F-4D97-AF65-F5344CB8AC3E}">
        <p14:creationId xmlns:p14="http://schemas.microsoft.com/office/powerpoint/2010/main" val="372292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подготовки</a:t>
            </a:r>
            <a:endParaRPr lang="ru-RU" dirty="0"/>
          </a:p>
        </p:txBody>
      </p:sp>
      <p:sp>
        <p:nvSpPr>
          <p:cNvPr id="3" name="Объект 2"/>
          <p:cNvSpPr>
            <a:spLocks noGrp="1"/>
          </p:cNvSpPr>
          <p:nvPr>
            <p:ph idx="1"/>
          </p:nvPr>
        </p:nvSpPr>
        <p:spPr/>
        <p:txBody>
          <a:bodyPr/>
          <a:lstStyle/>
          <a:p>
            <a:pPr marL="457200" indent="-457200">
              <a:buAutoNum type="arabicPeriod"/>
            </a:pPr>
            <a:r>
              <a:rPr lang="ru-RU" dirty="0" smtClean="0"/>
              <a:t>Письменно фиксировать ответ</a:t>
            </a:r>
          </a:p>
          <a:p>
            <a:pPr marL="457200" indent="-457200">
              <a:buAutoNum type="arabicPeriod"/>
            </a:pPr>
            <a:r>
              <a:rPr lang="ru-RU" dirty="0" smtClean="0"/>
              <a:t>Записывать на диктофон ответ</a:t>
            </a:r>
          </a:p>
          <a:p>
            <a:pPr marL="457200" indent="-457200">
              <a:buAutoNum type="arabicPeriod"/>
            </a:pPr>
            <a:r>
              <a:rPr lang="ru-RU" dirty="0" smtClean="0"/>
              <a:t>Разбирать ответ по критериям</a:t>
            </a:r>
          </a:p>
          <a:p>
            <a:pPr marL="457200" indent="-457200">
              <a:buAutoNum type="arabicPeriod"/>
            </a:pPr>
            <a:r>
              <a:rPr lang="ru-RU" dirty="0" smtClean="0"/>
              <a:t>Монологическое высказывание с опорой на план, строгий учет времени высказывания по таймеру</a:t>
            </a:r>
          </a:p>
          <a:p>
            <a:pPr marL="457200" indent="-457200">
              <a:buAutoNum type="arabicPeriod"/>
            </a:pPr>
            <a:r>
              <a:rPr lang="ru-RU" dirty="0" smtClean="0"/>
              <a:t>Итоговое монологическое высказывание (таймер, диктофон)</a:t>
            </a:r>
          </a:p>
          <a:p>
            <a:pPr marL="457200" indent="-457200">
              <a:buAutoNum type="arabicPeriod"/>
            </a:pPr>
            <a:endParaRPr lang="ru-RU" dirty="0"/>
          </a:p>
        </p:txBody>
      </p:sp>
    </p:spTree>
    <p:extLst>
      <p:ext uri="{BB962C8B-B14F-4D97-AF65-F5344CB8AC3E}">
        <p14:creationId xmlns:p14="http://schemas.microsoft.com/office/powerpoint/2010/main" val="2913459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600200"/>
          </a:xfrm>
        </p:spPr>
        <p:txBody>
          <a:bodyPr/>
          <a:lstStyle/>
          <a:p>
            <a:r>
              <a:rPr lang="ru-RU" sz="3600" b="1" dirty="0"/>
              <a:t>Задание 3 (тематическое монологическое высказывание)</a:t>
            </a:r>
            <a:endParaRPr lang="ru-RU"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774952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64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11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92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73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16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008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733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205</TotalTime>
  <Words>230</Words>
  <Application>Microsoft Office PowerPoint</Application>
  <PresentationFormat>Экран (4:3)</PresentationFormat>
  <Paragraphs>53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Исполнительная</vt:lpstr>
      <vt:lpstr>ТРЕНАЖЕР ПО УСТНОЙ ЧАСТИ ОГЭ</vt:lpstr>
      <vt:lpstr>Этапы подготовки</vt:lpstr>
      <vt:lpstr>Задание 3 (тематическое монологическое высказывание)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Этапы подготовки </vt:lpstr>
      <vt:lpstr>WHAT KINDS OF BOOKS DO MODERN TEENAGERS ENJOY READING </vt:lpstr>
      <vt:lpstr>WHETHER LIBRIRIES ARE NESSESARY NOWDAYS OR NOT AND WHY </vt:lpstr>
      <vt:lpstr>WHAT BOOK HAVE YOU READ RECENTLY AND WHAT WAS IT ABOUT</vt:lpstr>
      <vt:lpstr>WHAT IS YOUR ATTIDUTE TO READING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ТРЕНАЖЕР ПО УСНОЙ ЧАСТИ ОГЭ</dc:title>
  <dc:creator>Дзюба Мария Александровна</dc:creator>
  <cp:lastModifiedBy>СЦРО</cp:lastModifiedBy>
  <cp:revision>27</cp:revision>
  <dcterms:created xsi:type="dcterms:W3CDTF">2023-10-16T05:49:07Z</dcterms:created>
  <dcterms:modified xsi:type="dcterms:W3CDTF">2023-10-17T07:10:01Z</dcterms:modified>
</cp:coreProperties>
</file>