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1" r:id="rId3"/>
    <p:sldId id="292" r:id="rId4"/>
    <p:sldId id="293" r:id="rId5"/>
    <p:sldId id="294" r:id="rId6"/>
    <p:sldId id="256" r:id="rId7"/>
    <p:sldId id="257" r:id="rId8"/>
    <p:sldId id="261" r:id="rId9"/>
    <p:sldId id="260" r:id="rId10"/>
    <p:sldId id="258" r:id="rId11"/>
    <p:sldId id="265" r:id="rId12"/>
    <p:sldId id="264" r:id="rId13"/>
    <p:sldId id="262" r:id="rId14"/>
    <p:sldId id="272" r:id="rId15"/>
    <p:sldId id="271" r:id="rId16"/>
    <p:sldId id="270" r:id="rId17"/>
    <p:sldId id="269" r:id="rId18"/>
    <p:sldId id="281" r:id="rId19"/>
    <p:sldId id="284" r:id="rId20"/>
    <p:sldId id="285" r:id="rId21"/>
    <p:sldId id="286" r:id="rId22"/>
    <p:sldId id="288" r:id="rId23"/>
    <p:sldId id="289" r:id="rId24"/>
    <p:sldId id="287" r:id="rId25"/>
    <p:sldId id="283" r:id="rId26"/>
    <p:sldId id="282" r:id="rId27"/>
    <p:sldId id="268" r:id="rId28"/>
    <p:sldId id="267" r:id="rId29"/>
    <p:sldId id="266" r:id="rId30"/>
    <p:sldId id="273" r:id="rId31"/>
    <p:sldId id="274" r:id="rId32"/>
    <p:sldId id="275" r:id="rId33"/>
    <p:sldId id="276" r:id="rId34"/>
    <p:sldId id="277" r:id="rId35"/>
    <p:sldId id="259" r:id="rId36"/>
    <p:sldId id="280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3D8ECF8-8554-4D34-84FE-28D0EE7B022D}">
          <p14:sldIdLst>
            <p14:sldId id="278"/>
            <p14:sldId id="291"/>
            <p14:sldId id="292"/>
            <p14:sldId id="293"/>
            <p14:sldId id="294"/>
            <p14:sldId id="256"/>
            <p14:sldId id="257"/>
            <p14:sldId id="261"/>
            <p14:sldId id="260"/>
            <p14:sldId id="258"/>
            <p14:sldId id="265"/>
            <p14:sldId id="264"/>
            <p14:sldId id="262"/>
            <p14:sldId id="272"/>
            <p14:sldId id="271"/>
            <p14:sldId id="270"/>
            <p14:sldId id="269"/>
            <p14:sldId id="281"/>
            <p14:sldId id="284"/>
            <p14:sldId id="285"/>
            <p14:sldId id="286"/>
            <p14:sldId id="288"/>
            <p14:sldId id="289"/>
            <p14:sldId id="287"/>
            <p14:sldId id="283"/>
            <p14:sldId id="282"/>
            <p14:sldId id="268"/>
            <p14:sldId id="267"/>
            <p14:sldId id="266"/>
            <p14:sldId id="273"/>
            <p14:sldId id="274"/>
            <p14:sldId id="275"/>
            <p14:sldId id="276"/>
            <p14:sldId id="277"/>
            <p14:sldId id="25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2F21-2BDE-4974-9219-2DFF6C6CDA53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DBA8-BE06-4C9A-A357-A02332254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3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2F21-2BDE-4974-9219-2DFF6C6CDA53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DBA8-BE06-4C9A-A357-A02332254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6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2F21-2BDE-4974-9219-2DFF6C6CDA53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DBA8-BE06-4C9A-A357-A02332254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5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2F21-2BDE-4974-9219-2DFF6C6CDA53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DBA8-BE06-4C9A-A357-A02332254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2F21-2BDE-4974-9219-2DFF6C6CDA53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DBA8-BE06-4C9A-A357-A02332254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1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2F21-2BDE-4974-9219-2DFF6C6CDA53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DBA8-BE06-4C9A-A357-A02332254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9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2F21-2BDE-4974-9219-2DFF6C6CDA53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DBA8-BE06-4C9A-A357-A02332254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1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2F21-2BDE-4974-9219-2DFF6C6CDA53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DBA8-BE06-4C9A-A357-A02332254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5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2F21-2BDE-4974-9219-2DFF6C6CDA53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DBA8-BE06-4C9A-A357-A02332254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1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2F21-2BDE-4974-9219-2DFF6C6CDA53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DBA8-BE06-4C9A-A357-A02332254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5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2F21-2BDE-4974-9219-2DFF6C6CDA53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DBA8-BE06-4C9A-A357-A02332254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2F21-2BDE-4974-9219-2DFF6C6CDA53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EDBA8-BE06-4C9A-A357-A02332254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программа по учебному предмету «Биология»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045" r="1281" b="29948"/>
          <a:stretch/>
        </p:blipFill>
        <p:spPr>
          <a:xfrm>
            <a:off x="838200" y="1690688"/>
            <a:ext cx="10515600" cy="42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этапа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Организация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школьников, направленных на решение проблем и достижение целей урока: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Устное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по готовым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чертежам, схемам, рисункам, текстам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Фронтальный опрос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Беседа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Работа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учебником.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5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845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достижения положительных результатов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45659"/>
            <a:ext cx="10515600" cy="3931304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было понятным, ученикам необходимо напомнить предыдущий изученный материал, на базе какого будут усваиваться новые знания;</a:t>
            </a:r>
          </a:p>
          <a:p>
            <a:pPr marL="0" lv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не должно быть большим, чтобы, с одной стороны, не рассеивать внимание детей, а с другой - не затягивать данный этап: его продолжительность не должна превышать 5-7 минут.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6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Отбор учебного содержания для актуализации должен обеспечивать полноту тех способов действий, которые используются при построении нового знания;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 этап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учебно-проблемной ситуации, вводящей учащихся в предмет изучения предстоящей темы (раздела) программы.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 может быть создана учителем разными приемами: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остановкой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учащимися задачи, решение которой возможно лишь на основе изучения данной темы;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Формулировка основной учебной задачи.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3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Самоконтроль и самооценка возможностей предстоящей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изучению данной темы. </a:t>
            </a:r>
          </a:p>
        </p:txBody>
      </p:sp>
    </p:spTree>
    <p:extLst>
      <p:ext uri="{BB962C8B-B14F-4D97-AF65-F5344CB8AC3E}">
        <p14:creationId xmlns:p14="http://schemas.microsoft.com/office/powerpoint/2010/main" val="37348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проблемной ситуации на основе высказываний или фактов: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Великий русский ученый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М.В.Ломоносов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«Умеренное употребление пищи – мать здоровья». Верно ли это утверждение?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Древнегреческий философ Аристотель говорил: «Ничто так сильно не разрушает человека, как продолжительное безделье». Обосновать данное высказывание с научной  точки зрения.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приемы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“Цепочка признаков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“Я беру тебя с собой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«Ромашка вопросов»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«Согласен – Не согласен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»\ Верное-неверное утверждение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«Свиток» 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«Продолжи ряд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т.д.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91999" cy="685859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Жокей и лошадь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 Стебель»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628776"/>
            <a:ext cx="4038600" cy="4525963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Слой клеток, по которым вода и минеральные соли передвигаются вверх.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Слой клеток, по которым продукты фотосинтеза передвигаются в стебле.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Слой клеток, обеспечивающий рост клеток в толщину.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Слой клеток, в которых могут откладываться запасные вещества.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6700043" y="1675935"/>
            <a:ext cx="5181600" cy="4486275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Древесина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Луб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Камбий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Сердцевина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слово</a:t>
            </a: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 Эволюция пищеварительной системы животных»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ru-RU" altLang="ru-RU" dirty="0"/>
              <a:t>				</a:t>
            </a:r>
            <a:r>
              <a:rPr lang="ru-RU" alt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- - </a:t>
            </a:r>
            <a:endParaRPr lang="ru-RU" alt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-и---о </a:t>
            </a:r>
            <a:endParaRPr lang="ru-RU" alt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--л--</a:t>
            </a:r>
            <a:r>
              <a:rPr lang="ru-RU" alt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--ч--ь </a:t>
            </a:r>
            <a:endParaRPr lang="ru-RU" alt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к-ш----к </a:t>
            </a:r>
            <a:endParaRPr lang="ru-RU" alt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ru-RU" alt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478" t="24705" r="28811" b="6833"/>
          <a:stretch/>
        </p:blipFill>
        <p:spPr>
          <a:xfrm>
            <a:off x="2637279" y="0"/>
            <a:ext cx="6426038" cy="65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 dirty="0">
                <a:latin typeface="Times New Roman" panose="02020603050405020304" pitchFamily="18" charset="0"/>
              </a:rPr>
              <a:t> Найди ошибки в тексте</a:t>
            </a:r>
            <a:r>
              <a:rPr lang="ru-RU" altLang="ru-RU" sz="4000" dirty="0">
                <a:latin typeface="Times New Roman" panose="02020603050405020304" pitchFamily="18" charset="0"/>
              </a:rPr>
              <a:t/>
            </a:r>
            <a:br>
              <a:rPr lang="ru-RU" altLang="ru-RU" sz="4000" dirty="0">
                <a:latin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</a:rPr>
              <a:t>Тема « Плоские черви»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548281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FontTx/>
              <a:buNone/>
            </a:pPr>
            <a:r>
              <a:rPr lang="ru-RU" altLang="ru-RU" dirty="0"/>
              <a:t>	</a:t>
            </a:r>
            <a:r>
              <a:rPr lang="ru-RU" altLang="ru-RU" sz="3000" dirty="0"/>
              <a:t> </a:t>
            </a:r>
            <a:r>
              <a:rPr lang="ru-RU" altLang="ru-RU" sz="3000" dirty="0">
                <a:latin typeface="Times New Roman" panose="02020603050405020304" pitchFamily="18" charset="0"/>
              </a:rPr>
              <a:t>«Лето нынче было жаркое. Я целыми днями просиживал в пруду. По дну ползали огромные, до 10 метров, плоские черви желтого цвета. Они особыми крючками и присосками цеплялись мне за ноги, а однажды один даже заполз на грудь и посмотрел на меня добрыми умными глазами. Я очень испугался и, едва оторвав от себя этого червя, бросился на берег. Со страху мне очень захотелось есть, я схватил булку и быстро проглотил. К вечеру у меня очень сильно заболел живот. Мама сказала, что это от того, что я трогал червя, а потом кушал и заразился бычьим цепнем, а это уже навсегда.</a:t>
            </a:r>
          </a:p>
        </p:txBody>
      </p:sp>
    </p:spTree>
    <p:extLst>
      <p:ext uri="{BB962C8B-B14F-4D97-AF65-F5344CB8AC3E}">
        <p14:creationId xmlns:p14="http://schemas.microsoft.com/office/powerpoint/2010/main" val="29109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рассказ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 Биология-наука о живых организмах»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dirty="0"/>
              <a:t>	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доске записаны слова: </a:t>
            </a:r>
          </a:p>
          <a:p>
            <a:pPr>
              <a:buFontTx/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о живом, царства живых организмов, биология, растения, питание, природа, обмен веществ, животные, рост, грибы, размножение, бактерии, клеточное строение, дыхание, биосфера, питание, животные.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том, что изучает наука биология, используя эти слова.  </a:t>
            </a:r>
          </a:p>
        </p:txBody>
      </p:sp>
    </p:spTree>
    <p:extLst>
      <p:ext uri="{BB962C8B-B14F-4D97-AF65-F5344CB8AC3E}">
        <p14:creationId xmlns:p14="http://schemas.microsoft.com/office/powerpoint/2010/main" val="34744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«Третий лишний»</a:t>
            </a:r>
            <a:b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1361043770_nekrasivye_zhivotnye_2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844676"/>
            <a:ext cx="3455987" cy="224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8" descr="tiger-shark_197368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1844676"/>
            <a:ext cx="35274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i?id=17c4f5b313b8e4b1ed5e10ae1defab98&amp;n=33&amp;h=215&amp;w=3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221164"/>
            <a:ext cx="367188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подведение к формулировке названия темы)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он из морей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давай, ответь скорей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– не воды стакан,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огромный …………..  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      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					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конца и края лужа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				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Не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страшна ей злая стужа.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				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Луже ходят корабли,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				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Далеко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до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земли……..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долга и коротка,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один одному не верит;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Всяк сам по себе мерит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</a:t>
            </a:r>
          </a:p>
        </p:txBody>
      </p:sp>
    </p:spTree>
    <p:extLst>
      <p:ext uri="{BB962C8B-B14F-4D97-AF65-F5344CB8AC3E}">
        <p14:creationId xmlns:p14="http://schemas.microsoft.com/office/powerpoint/2010/main" val="24550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</a:t>
            </a:r>
            <a:b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 Тип Моллюски»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682751"/>
          </a:xfrm>
        </p:spPr>
        <p:txBody>
          <a:bodyPr>
            <a:normAutofit lnSpcReduction="10000"/>
          </a:bodyPr>
          <a:lstStyle/>
          <a:p>
            <a:pPr marL="609600" indent="-609600" algn="ctr">
              <a:buNone/>
            </a:pPr>
            <a:r>
              <a:rPr lang="ru-RU" altLang="ru-RU" dirty="0"/>
              <a:t> </a:t>
            </a:r>
            <a:endParaRPr lang="ru-RU" altLang="ru-RU" dirty="0" smtClean="0"/>
          </a:p>
          <a:p>
            <a:pPr marL="609600" indent="-609600" algn="ctr">
              <a:buNone/>
            </a:pPr>
            <a:r>
              <a:rPr lang="ru-RU" altLang="ru-RU" dirty="0" smtClean="0"/>
              <a:t> </a:t>
            </a: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Улитка, улитка, высуни рога, дам тебе улитка, пирога</a:t>
            </a:r>
            <a:r>
              <a:rPr lang="ru-RU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609600" indent="-609600" algn="ctr">
              <a:buNone/>
            </a:pPr>
            <a:endParaRPr lang="ru-RU" alt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Есть ли у улитки рога?</a:t>
            </a:r>
          </a:p>
          <a:p>
            <a:pPr marL="609600" indent="-609600">
              <a:buNone/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Чем питаются улитки?	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ru-RU" altLang="ru-RU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468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Ассоциативное солнышко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09800" lvl="4" indent="-381000">
              <a:buNone/>
            </a:pPr>
            <a:r>
              <a:rPr lang="ru-RU" altLang="ru-RU" dirty="0"/>
              <a:t>		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1.Бактерии</a:t>
            </a:r>
          </a:p>
          <a:p>
            <a:pPr marL="2209800" lvl="4" indent="-381000">
              <a:buNone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2. Грибы</a:t>
            </a:r>
          </a:p>
          <a:p>
            <a:pPr marL="2209800" lvl="4" indent="-381000">
              <a:buNone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3. Вирусы</a:t>
            </a:r>
          </a:p>
          <a:p>
            <a:pPr marL="2209800" lvl="4" indent="-381000">
              <a:buNone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4. Клетка</a:t>
            </a:r>
          </a:p>
          <a:p>
            <a:pPr marL="2209800" lvl="4" indent="-381000">
              <a:buNone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5. Среды жизни</a:t>
            </a:r>
          </a:p>
          <a:p>
            <a:pPr marL="2209800" lvl="4" indent="-381000">
              <a:buNone/>
            </a:pPr>
            <a:endParaRPr lang="ru-RU" altLang="ru-RU" sz="2800" dirty="0"/>
          </a:p>
          <a:p>
            <a:pPr marL="2209800" lvl="4" indent="-381000">
              <a:buNone/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7840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Вопросительные слова</a:t>
            </a:r>
            <a:b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ТРКМ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 Семейства класса Двудольных»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marL="533400" indent="-53340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Как?</a:t>
            </a:r>
          </a:p>
          <a:p>
            <a:pPr marL="533400" indent="-53340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Где?</a:t>
            </a:r>
          </a:p>
          <a:p>
            <a:pPr marL="533400" indent="-53340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Сколько?</a:t>
            </a:r>
          </a:p>
          <a:p>
            <a:pPr marL="533400" indent="-53340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Какой?</a:t>
            </a:r>
          </a:p>
          <a:p>
            <a:pPr marL="533400" indent="-53340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Что?</a:t>
            </a:r>
          </a:p>
          <a:p>
            <a:pPr marL="533400" indent="-53340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Почему?</a:t>
            </a:r>
          </a:p>
          <a:p>
            <a:pPr marL="533400" indent="-53340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Откуда?</a:t>
            </a:r>
          </a:p>
          <a:p>
            <a:pPr marL="533400" indent="-53340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Зачем?</a:t>
            </a:r>
          </a:p>
          <a:p>
            <a:pPr marL="533400" indent="-53340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Каким образом?</a:t>
            </a:r>
          </a:p>
          <a:p>
            <a:pPr marL="533400" indent="-53340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10.Какая взаимосвязь?</a:t>
            </a:r>
          </a:p>
          <a:p>
            <a:pPr marL="533400" indent="-53340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Из чего состоит?</a:t>
            </a:r>
          </a:p>
          <a:p>
            <a:pPr marL="533400" indent="-53340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Каково значение?</a:t>
            </a:r>
          </a:p>
          <a:p>
            <a:pPr marL="533400" indent="-533400"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457200" indent="-457200">
              <a:buNone/>
            </a:pPr>
            <a:r>
              <a:rPr lang="ru-RU" altLang="ru-RU" dirty="0"/>
              <a:t>1. Как человек использует растения семейства Сложноцветные?</a:t>
            </a:r>
          </a:p>
          <a:p>
            <a:pPr marL="457200" indent="-457200">
              <a:buNone/>
            </a:pPr>
            <a:r>
              <a:rPr lang="ru-RU" altLang="ru-RU" dirty="0"/>
              <a:t>2. Где распространены растения семейства крестоцветные? </a:t>
            </a:r>
          </a:p>
          <a:p>
            <a:pPr marL="457200" indent="-457200">
              <a:buNone/>
            </a:pPr>
            <a:r>
              <a:rPr lang="ru-RU" altLang="ru-RU" dirty="0"/>
              <a:t>3. Сколько пестиков в цветке семейства Паслёновые?</a:t>
            </a:r>
          </a:p>
          <a:p>
            <a:pPr marL="457200" indent="-457200">
              <a:buNone/>
            </a:pPr>
            <a:r>
              <a:rPr lang="ru-RU" altLang="ru-RU" dirty="0"/>
              <a:t>4. Какой тип плода у растений семейства Мотыльковые?</a:t>
            </a:r>
          </a:p>
          <a:p>
            <a:pPr marL="457200" indent="-457200">
              <a:buNone/>
            </a:pPr>
            <a:r>
              <a:rPr lang="ru-RU" altLang="ru-RU" dirty="0"/>
              <a:t>5. Каково значение растений семейства Розоцветные?</a:t>
            </a:r>
          </a:p>
        </p:txBody>
      </p:sp>
    </p:spTree>
    <p:extLst>
      <p:ext uri="{BB962C8B-B14F-4D97-AF65-F5344CB8AC3E}">
        <p14:creationId xmlns:p14="http://schemas.microsoft.com/office/powerpoint/2010/main" val="34802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2"/>
            <a:ext cx="10515600" cy="121023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 задача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9894"/>
            <a:ext cx="10515600" cy="5298141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романов Ф. Купера мы знаем, что индейцы, прячась от врагов в водоемах, дышали при этом при помощи пустотелых стеблей камыша. Однако дышать таким способом, находясь под водой, можно тогда, когда глубина погружения не превышает 1,5 м. С какими особенностями дыхания связано такое ограничение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 выделяют тепло при разложении органики. Предложите варианты использования этого свойства бактерий.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на даче поймал лягушку и принёс показать подружке. Она потребовала сейчас же выбросить из рук лягушку, так как её бабушка считает, что от них появляются бородавки на коже. Права ли бабушка?</a:t>
            </a:r>
            <a:endParaRPr lang="ru-RU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2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Домашний эксперимент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8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65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«Организмы — тела живой природы»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«Бактерии»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Охарактеризуйте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формы строения бактериальных клеток, изображенные на рисунках, используя только прилагательные.</a:t>
            </a:r>
            <a:endParaRPr lang="ru-RU" sz="3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/>
            </a:endParaRPr>
          </a:p>
          <a:p>
            <a:endParaRPr lang="ru-RU" dirty="0"/>
          </a:p>
        </p:txBody>
      </p:sp>
      <p:pic>
        <p:nvPicPr>
          <p:cNvPr id="9" name="Рисунок 8" descr="форм бак 1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7916" r="5836" b="15833"/>
          <a:stretch>
            <a:fillRect/>
          </a:stretch>
        </p:blipFill>
        <p:spPr bwMode="auto">
          <a:xfrm>
            <a:off x="1592976" y="3438865"/>
            <a:ext cx="4037178" cy="273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форм бак 2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804" r="17157" b="14285"/>
          <a:stretch>
            <a:fillRect/>
          </a:stretch>
        </p:blipFill>
        <p:spPr bwMode="auto">
          <a:xfrm>
            <a:off x="6602824" y="3438865"/>
            <a:ext cx="2641866" cy="2745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3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51684"/>
            <a:ext cx="10515600" cy="5706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рабочая программа по биологии на уровне основного общего образования составлена на основе Требований к результатам освоения основной образовательной программы основного общего образования, представленных в Федеральном государственном образовательном стандарте основного общего образования, а также Примерной программы воспитания.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3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Какие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являются неблагоприятными для бактерий?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Изобразите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этикетку антибактериального мыла с указанием символов этих условий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7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881412"/>
              </p:ext>
            </p:extLst>
          </p:nvPr>
        </p:nvGraphicFramePr>
        <p:xfrm>
          <a:off x="2163337" y="2230244"/>
          <a:ext cx="8742556" cy="3053985"/>
        </p:xfrm>
        <a:graphic>
          <a:graphicData uri="http://schemas.openxmlformats.org/drawingml/2006/table">
            <a:tbl>
              <a:tblPr firstRow="1" firstCol="1" bandRow="1"/>
              <a:tblGrid>
                <a:gridCol w="4320821">
                  <a:extLst>
                    <a:ext uri="{9D8B030D-6E8A-4147-A177-3AD203B41FA5}">
                      <a16:colId xmlns:a16="http://schemas.microsoft.com/office/drawing/2014/main" val="1919677625"/>
                    </a:ext>
                  </a:extLst>
                </a:gridCol>
                <a:gridCol w="4421735">
                  <a:extLst>
                    <a:ext uri="{9D8B030D-6E8A-4147-A177-3AD203B41FA5}">
                      <a16:colId xmlns:a16="http://schemas.microsoft.com/office/drawing/2014/main" val="3756532483"/>
                    </a:ext>
                  </a:extLst>
                </a:gridCol>
              </a:tblGrid>
              <a:tr h="702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5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094433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653841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61118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324595"/>
                  </a:ext>
                </a:extLst>
              </a:tr>
            </a:tbl>
          </a:graphicData>
        </a:graphic>
      </p:graphicFrame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11886" y="427742"/>
            <a:ext cx="61682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alt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бактерий</a:t>
            </a:r>
            <a:endParaRPr kumimoji="0" lang="ru-RU" alt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://img-fotki.yandex.ru/get/3100/z5418.0/0_12bb_c87cb301_XL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7151"/>
            <a:ext cx="3912220" cy="325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careercurve.com/blog/wp-content/uploads/2011/03/Rotten-apple-smal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4747" r="32465" b="8228"/>
          <a:stretch>
            <a:fillRect/>
          </a:stretch>
        </p:blipFill>
        <p:spPr bwMode="auto">
          <a:xfrm>
            <a:off x="5600700" y="2297151"/>
            <a:ext cx="3744022" cy="3256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9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1238"/>
            <a:ext cx="10515600" cy="4905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предложенных букв составьте слова. Дайте определения полученным понятиям :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ИМСИБОЗ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АБЫЛИЛЦ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ОРПАРИЫТО</a:t>
            </a:r>
          </a:p>
          <a:p>
            <a:pPr marL="0" indent="0">
              <a:buNone/>
            </a:pPr>
            <a:r>
              <a:rPr lang="ru-RU" dirty="0" smtClean="0"/>
              <a:t>1. _________________ - это ____________________________</a:t>
            </a:r>
          </a:p>
          <a:p>
            <a:pPr marL="0" indent="0">
              <a:buNone/>
            </a:pPr>
            <a:r>
              <a:rPr lang="ru-RU" dirty="0" smtClean="0"/>
              <a:t>2. _________________ - это ____________________________</a:t>
            </a:r>
          </a:p>
          <a:p>
            <a:pPr marL="0" indent="0">
              <a:buNone/>
            </a:pPr>
            <a:r>
              <a:rPr lang="ru-RU" dirty="0" smtClean="0"/>
              <a:t>3. _________________ - это ____________________________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5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Применение </a:t>
            </a:r>
            <a:r>
              <a:rPr lang="ru-RU" alt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ЭОР</a:t>
            </a:r>
            <a:br>
              <a:rPr lang="ru-RU" alt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7356"/>
            <a:ext cx="10870580" cy="4749607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None/>
            </a:pPr>
            <a:endParaRPr lang="ru-RU" altLang="ru-RU" sz="3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alt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</a:t>
            </a:r>
            <a:endParaRPr lang="ru-RU" altLang="ru-RU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познавательную активность обучающихся</a:t>
            </a:r>
          </a:p>
          <a:p>
            <a:pPr>
              <a:lnSpc>
                <a:spcPct val="80000"/>
              </a:lnSpc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представлять учебный материал</a:t>
            </a:r>
          </a:p>
          <a:p>
            <a:pPr>
              <a:lnSpc>
                <a:spcPct val="80000"/>
              </a:lnSpc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контролировать и оценивать знания учащихся</a:t>
            </a:r>
          </a:p>
          <a:p>
            <a:pPr>
              <a:lnSpc>
                <a:spcPct val="80000"/>
              </a:lnSpc>
            </a:pPr>
            <a:endParaRPr lang="ru-RU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alt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Ученику</a:t>
            </a:r>
          </a:p>
          <a:p>
            <a:pPr>
              <a:lnSpc>
                <a:spcPct val="80000"/>
              </a:lnSpc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урок более интересным</a:t>
            </a:r>
          </a:p>
          <a:p>
            <a:pPr>
              <a:lnSpc>
                <a:spcPct val="80000"/>
              </a:lnSpc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подсказку или помощь</a:t>
            </a:r>
          </a:p>
          <a:p>
            <a:pPr>
              <a:lnSpc>
                <a:spcPct val="80000"/>
              </a:lnSpc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представлять учебный материал</a:t>
            </a:r>
          </a:p>
          <a:p>
            <a:pPr>
              <a:lnSpc>
                <a:spcPct val="80000"/>
              </a:lnSpc>
            </a:pPr>
            <a:endParaRPr lang="ru-RU" alt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5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811" y="175839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не должна научить </a:t>
            </a:r>
          </a:p>
          <a:p>
            <a:pPr marL="0" indent="0" algn="ctr">
              <a:buNone/>
            </a:pPr>
            <a:r>
              <a:rPr lang="ru-RU" alt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всю жизнь,</a:t>
            </a:r>
          </a:p>
          <a:p>
            <a:pPr marL="0" indent="0" algn="ctr">
              <a:buNone/>
            </a:pPr>
            <a:r>
              <a:rPr lang="ru-RU" alt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alt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научить </a:t>
            </a:r>
          </a:p>
          <a:p>
            <a:pPr marL="0" indent="0" algn="ctr">
              <a:buNone/>
            </a:pPr>
            <a:r>
              <a:rPr lang="ru-RU" alt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всю жизнь</a:t>
            </a:r>
            <a:endParaRPr lang="ru-RU" altLang="ru-RU" sz="6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pic>
        <p:nvPicPr>
          <p:cNvPr id="5" name="Picture 5" descr="1238109026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6" y="2685787"/>
            <a:ext cx="500062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2683" y="1360224"/>
            <a:ext cx="9413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519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62318"/>
            <a:ext cx="10515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Учебный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«Биология» развивает представления о познаваемости живой природы и методах её познания, он позволяет сформировать систему научных знаний о живых системах, умения их получать, присваивать и применять в жизненных ситуациях.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Биологическая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обеспечивает понимание обучающимися научных принципов человеческой деятельности в природе, закладывает основы экологической культуры, здорового образа жизни.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4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671" y="1048871"/>
            <a:ext cx="10515600" cy="776754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УЧЕБНОГО ПРЕДМЕТА «БИОЛОГИЯ» В УЧЕБНОМ ПЛАНЕ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9001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соответствии с ФГОС ООО биология является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предметом на уровне основного общего образования.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предусматривает изучение биологии в объёме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238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за пять лет обучения: из расчёта с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 —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в неделю, 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8—9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классах —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в неделю.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тематическом планировании для каждого класса предлагается резерв времени, который учитель может использовать по своему усмотрению, в том числе для контрольных, самостоятельных работ и обобщающих уроков.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4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811966" y="1232446"/>
            <a:ext cx="69342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 eaLnBrk="1" hangingPunct="1"/>
            <a:r>
              <a:rPr lang="ru-RU" alt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предметных знаний и умений по биологии</a:t>
            </a:r>
            <a:endParaRPr lang="ru-RU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37395"/>
            <a:ext cx="10515600" cy="12266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к современному уроку в условиях введения ФГОС можно выделить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актуализации знаний.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54713"/>
            <a:ext cx="10515600" cy="33222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с целью подготовки к изучению новой темы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знаний  с целью подготовки к контрольному уроку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54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знаний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dirty="0" smtClean="0"/>
              <a:t>          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урока, на котором планируется воспроизведение учащимися знаний умений и навыков, необходимых для «открытия» нового знания.</a:t>
            </a:r>
          </a:p>
        </p:txBody>
      </p:sp>
    </p:spTree>
    <p:extLst>
      <p:ext uri="{BB962C8B-B14F-4D97-AF65-F5344CB8AC3E}">
        <p14:creationId xmlns:p14="http://schemas.microsoft.com/office/powerpoint/2010/main" val="10600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АКТУАЛИЗАЦИИ ЗНАНИЙ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прежние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навыки и умения непосредственно связанные с темой урока;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к работе на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8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888</Words>
  <Application>Microsoft Office PowerPoint</Application>
  <PresentationFormat>Широкоэкранный</PresentationFormat>
  <Paragraphs>148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Times New Roman</vt:lpstr>
      <vt:lpstr>Тема Office</vt:lpstr>
      <vt:lpstr>Примерная программа по учебному предмету «Биология»</vt:lpstr>
      <vt:lpstr>Презентация PowerPoint</vt:lpstr>
      <vt:lpstr>Презентация PowerPoint</vt:lpstr>
      <vt:lpstr>Презентация PowerPoint</vt:lpstr>
      <vt:lpstr>МЕСТО УЧЕБНОГО ПРЕДМЕТА «БИОЛОГИЯ» В УЧЕБНОМ ПЛАНЕ  </vt:lpstr>
      <vt:lpstr>Презентация PowerPoint</vt:lpstr>
      <vt:lpstr>    Согласно требованиям к современному уроку в условиях введения ФГОС можно выделить  2 вида актуализации знаний. </vt:lpstr>
      <vt:lpstr>Актуализация знаний</vt:lpstr>
      <vt:lpstr>Задача АКТУАЛИЗАЦИИ ЗНАНИЙ </vt:lpstr>
      <vt:lpstr>Содержание этапа </vt:lpstr>
      <vt:lpstr>Условия достижения положительных результатов </vt:lpstr>
      <vt:lpstr>Презентация PowerPoint</vt:lpstr>
      <vt:lpstr>Мотивационный этап</vt:lpstr>
      <vt:lpstr>Презентация PowerPoint</vt:lpstr>
      <vt:lpstr>Презентация PowerPoint</vt:lpstr>
      <vt:lpstr>Приемы</vt:lpstr>
      <vt:lpstr>Игровые приемы</vt:lpstr>
      <vt:lpstr>Жокей и лошадь Тема « Стебель»</vt:lpstr>
      <vt:lpstr>Угадай слово Тема « Эволюция пищеварительной системы животных»</vt:lpstr>
      <vt:lpstr> Найди ошибки в тексте Тема « Плоские черви»</vt:lpstr>
      <vt:lpstr>Составь рассказ Тема: « Биология-наука о живых организмах»</vt:lpstr>
      <vt:lpstr>«Третий лишний» </vt:lpstr>
      <vt:lpstr>Загадки ( подведение к формулировке названия темы) </vt:lpstr>
      <vt:lpstr>Проблемный вопрос Тема: « Тип Моллюски»</vt:lpstr>
      <vt:lpstr>Ассоциативное солнышко</vt:lpstr>
      <vt:lpstr>Вопросительные слова ТРКМ Тема « Семейства класса Двудольных»</vt:lpstr>
      <vt:lpstr>Биологическая задача</vt:lpstr>
      <vt:lpstr>Домашний эксперимент </vt:lpstr>
      <vt:lpstr>«Организмы — тела живой природы» Тема «Бактерии» </vt:lpstr>
      <vt:lpstr>Творческое задание</vt:lpstr>
      <vt:lpstr>Значение бактерий </vt:lpstr>
      <vt:lpstr>Презентация PowerPoint</vt:lpstr>
      <vt:lpstr>Презентация PowerPoint</vt:lpstr>
      <vt:lpstr>Применение ЭОР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Лёва</dc:creator>
  <cp:lastModifiedBy>Лёва</cp:lastModifiedBy>
  <cp:revision>17</cp:revision>
  <dcterms:created xsi:type="dcterms:W3CDTF">2022-10-31T16:10:06Z</dcterms:created>
  <dcterms:modified xsi:type="dcterms:W3CDTF">2022-10-31T19:47:25Z</dcterms:modified>
</cp:coreProperties>
</file>