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287" r:id="rId3"/>
    <p:sldId id="265" r:id="rId4"/>
    <p:sldId id="268" r:id="rId5"/>
    <p:sldId id="270" r:id="rId6"/>
    <p:sldId id="269" r:id="rId7"/>
    <p:sldId id="277" r:id="rId8"/>
    <p:sldId id="273" r:id="rId9"/>
    <p:sldId id="291" r:id="rId10"/>
    <p:sldId id="292" r:id="rId11"/>
    <p:sldId id="293" r:id="rId12"/>
    <p:sldId id="296" r:id="rId13"/>
    <p:sldId id="295" r:id="rId14"/>
    <p:sldId id="297" r:id="rId15"/>
    <p:sldId id="298" r:id="rId16"/>
    <p:sldId id="29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50" d="100"/>
          <a:sy n="50" d="100"/>
        </p:scale>
        <p:origin x="-1998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3C1C2-5E5E-4F3D-9475-8E045CB87D6C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147D7-9FD1-4D34-B826-66A2E36DE0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5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B10B5C-5029-4218-BABB-600E702F6B35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266625-77F2-43A2-9D83-DAC2A1A5A6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1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_________Microsoft_Word2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_________Microsoft_Word3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apkpro.ru/cours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6015"/>
          </a:xfrm>
          <a:prstGeom prst="rect">
            <a:avLst/>
          </a:prstGeom>
        </p:spPr>
      </p:pic>
      <p:sp>
        <p:nvSpPr>
          <p:cNvPr id="12" name="Подзаголовок 11">
            <a:extLst>
              <a:ext uri="{FF2B5EF4-FFF2-40B4-BE49-F238E27FC236}">
                <a16:creationId xmlns:a16="http://schemas.microsoft.com/office/drawing/2014/main" xmlns="" id="{007EE1B2-CCEF-4CF3-84B6-4DAC96B67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5314741"/>
            <a:ext cx="6394704" cy="1671275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latin typeface="Georgia" pitchFamily="18" charset="0"/>
              </a:rPr>
              <a:t>Боброва Т.А.,</a:t>
            </a:r>
          </a:p>
          <a:p>
            <a:pPr algn="r"/>
            <a:r>
              <a:rPr lang="ru-RU" sz="2000" dirty="0" smtClean="0">
                <a:latin typeface="Georgia" pitchFamily="18" charset="0"/>
              </a:rPr>
              <a:t>начальник отдела МКУ СЦРО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457433-6480-46CF-A6D9-2900C7E04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440" y="325593"/>
            <a:ext cx="11137120" cy="8364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182880" indent="0" algn="r">
              <a:buNone/>
            </a:pPr>
            <a:r>
              <a:rPr lang="ru-RU" sz="3200" b="1" dirty="0">
                <a:solidFill>
                  <a:srgbClr val="CC0066"/>
                </a:solidFill>
                <a:latin typeface="Georgia" panose="02040502050405020303" pitchFamily="18" charset="0"/>
              </a:rPr>
              <a:t>Проблемно-аналитический семинар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5488" y="3244334"/>
            <a:ext cx="105521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C0066"/>
                </a:solidFill>
                <a:latin typeface="Georgia" panose="02040502050405020303" pitchFamily="18" charset="0"/>
              </a:rPr>
              <a:t>Система учительского роста «Просто о </a:t>
            </a:r>
            <a:r>
              <a:rPr lang="ru-RU" sz="4800" b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главном»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064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2" name="Объект 11"/>
          <p:cNvSpPr>
            <a:spLocks noGrp="1"/>
          </p:cNvSpPr>
          <p:nvPr>
            <p:ph sz="half" idx="4294967295"/>
          </p:nvPr>
        </p:nvSpPr>
        <p:spPr>
          <a:xfrm>
            <a:off x="1274763" y="1524000"/>
            <a:ext cx="10917237" cy="48053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676541"/>
              </p:ext>
            </p:extLst>
          </p:nvPr>
        </p:nvGraphicFramePr>
        <p:xfrm>
          <a:off x="609577" y="421481"/>
          <a:ext cx="10972845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Документ" r:id="rId4" imgW="9410265" imgH="3950329" progId="Word.Document.12">
                  <p:embed/>
                </p:oleObj>
              </mc:Choice>
              <mc:Fallback>
                <p:oleObj name="Документ" r:id="rId4" imgW="9410265" imgH="39503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577" y="421481"/>
                        <a:ext cx="10972845" cy="601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2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FF"/>
                </a:solidFill>
              </a:rPr>
              <a:t/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dirty="0" smtClean="0">
                <a:solidFill>
                  <a:srgbClr val="FF00FF"/>
                </a:solidFill>
              </a:rPr>
              <a:t/>
            </a:r>
            <a:br>
              <a:rPr lang="ru-RU" sz="2800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dirty="0" smtClean="0">
                <a:solidFill>
                  <a:srgbClr val="FF00FF"/>
                </a:solidFill>
              </a:rPr>
              <a:t/>
            </a:r>
            <a:br>
              <a:rPr lang="ru-RU" sz="2800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b="1" dirty="0" smtClean="0">
                <a:solidFill>
                  <a:srgbClr val="FF00FF"/>
                </a:solidFill>
              </a:rPr>
              <a:t>Сформированность </a:t>
            </a:r>
            <a:r>
              <a:rPr lang="ru-RU" sz="2800" b="1" dirty="0">
                <a:solidFill>
                  <a:srgbClr val="FF00FF"/>
                </a:solidFill>
              </a:rPr>
              <a:t>проверяемых </a:t>
            </a:r>
            <a:r>
              <a:rPr lang="ru-RU" sz="2800" b="1" dirty="0" smtClean="0">
                <a:solidFill>
                  <a:srgbClr val="FF00FF"/>
                </a:solidFill>
              </a:rPr>
              <a:t>ИКТ-компетенций</a:t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b="1" dirty="0">
                <a:solidFill>
                  <a:srgbClr val="FF00FF"/>
                </a:solidFill>
              </a:rPr>
              <a:t/>
            </a:r>
            <a:br>
              <a:rPr lang="ru-RU" sz="2800" b="1" dirty="0">
                <a:solidFill>
                  <a:srgbClr val="FF00FF"/>
                </a:solidFill>
              </a:rPr>
            </a:br>
            <a:r>
              <a:rPr lang="ru-RU" sz="2800" b="1" dirty="0" smtClean="0">
                <a:solidFill>
                  <a:srgbClr val="FF00FF"/>
                </a:solidFill>
              </a:rPr>
              <a:t>общепедагогические  </a:t>
            </a:r>
            <a:r>
              <a:rPr lang="ru-RU" sz="2800" b="1" dirty="0">
                <a:solidFill>
                  <a:srgbClr val="FF00FF"/>
                </a:solidFill>
              </a:rPr>
              <a:t>ИКТ-компетенции</a:t>
            </a:r>
            <a:br>
              <a:rPr lang="ru-RU" sz="2800" b="1" dirty="0">
                <a:solidFill>
                  <a:srgbClr val="FF00FF"/>
                </a:solidFill>
              </a:rPr>
            </a:br>
            <a:endParaRPr lang="ru-RU" sz="2800" b="1" dirty="0">
              <a:solidFill>
                <a:srgbClr val="FF00FF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4294967295"/>
          </p:nvPr>
        </p:nvSpPr>
        <p:spPr>
          <a:xfrm>
            <a:off x="284163" y="609600"/>
            <a:ext cx="11907837" cy="57197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787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rgbClr val="FF00FF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4294967295"/>
          </p:nvPr>
        </p:nvSpPr>
        <p:spPr>
          <a:xfrm>
            <a:off x="-134938" y="742950"/>
            <a:ext cx="12326938" cy="55864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063398"/>
              </p:ext>
            </p:extLst>
          </p:nvPr>
        </p:nvGraphicFramePr>
        <p:xfrm>
          <a:off x="552449" y="387350"/>
          <a:ext cx="11091435" cy="605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Документ" r:id="rId4" imgW="9410265" imgH="4212487" progId="Word.Document.12">
                  <p:embed/>
                </p:oleObj>
              </mc:Choice>
              <mc:Fallback>
                <p:oleObj name="Документ" r:id="rId4" imgW="9410265" imgH="42124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449" y="387350"/>
                        <a:ext cx="11091435" cy="605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1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FF"/>
                </a:solidFill>
              </a:rPr>
              <a:t/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dirty="0" smtClean="0">
                <a:solidFill>
                  <a:srgbClr val="FF00FF"/>
                </a:solidFill>
              </a:rPr>
              <a:t/>
            </a:r>
            <a:br>
              <a:rPr lang="ru-RU" sz="2800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dirty="0" smtClean="0">
                <a:solidFill>
                  <a:srgbClr val="FF00FF"/>
                </a:solidFill>
              </a:rPr>
              <a:t/>
            </a:r>
            <a:br>
              <a:rPr lang="ru-RU" sz="2800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b="1" dirty="0" err="1" smtClean="0">
                <a:solidFill>
                  <a:srgbClr val="FF00FF"/>
                </a:solidFill>
              </a:rPr>
              <a:t>Сформированность</a:t>
            </a:r>
            <a:r>
              <a:rPr lang="ru-RU" sz="2800" b="1" dirty="0" smtClean="0">
                <a:solidFill>
                  <a:srgbClr val="FF00FF"/>
                </a:solidFill>
              </a:rPr>
              <a:t> </a:t>
            </a:r>
            <a:r>
              <a:rPr lang="ru-RU" sz="2800" b="1" dirty="0">
                <a:solidFill>
                  <a:srgbClr val="FF00FF"/>
                </a:solidFill>
              </a:rPr>
              <a:t>проверяемых ИКТ-компетенций</a:t>
            </a:r>
            <a:br>
              <a:rPr lang="ru-RU" sz="2800" b="1" dirty="0">
                <a:solidFill>
                  <a:srgbClr val="FF00FF"/>
                </a:solidFill>
              </a:rPr>
            </a:br>
            <a:r>
              <a:rPr lang="ru-RU" sz="2800" b="1" dirty="0" smtClean="0">
                <a:solidFill>
                  <a:srgbClr val="FF00FF"/>
                </a:solidFill>
              </a:rPr>
              <a:t>предметно-педагогические  </a:t>
            </a:r>
            <a:r>
              <a:rPr lang="ru-RU" sz="2800" b="1" dirty="0">
                <a:solidFill>
                  <a:srgbClr val="FF00FF"/>
                </a:solidFill>
              </a:rPr>
              <a:t>ИКТ-компетенции</a:t>
            </a:r>
            <a:br>
              <a:rPr lang="ru-RU" sz="2800" b="1" dirty="0">
                <a:solidFill>
                  <a:srgbClr val="FF00FF"/>
                </a:solidFill>
              </a:rPr>
            </a:br>
            <a:endParaRPr lang="ru-RU" sz="2800" b="1" dirty="0">
              <a:solidFill>
                <a:srgbClr val="FF00FF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4294967295"/>
          </p:nvPr>
        </p:nvSpPr>
        <p:spPr>
          <a:xfrm>
            <a:off x="1" y="1200150"/>
            <a:ext cx="12192000" cy="51292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28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626150"/>
              </p:ext>
            </p:extLst>
          </p:nvPr>
        </p:nvGraphicFramePr>
        <p:xfrm>
          <a:off x="495299" y="425450"/>
          <a:ext cx="11440069" cy="614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Документ" r:id="rId4" imgW="9410265" imgH="3003327" progId="Word.Document.12">
                  <p:embed/>
                </p:oleObj>
              </mc:Choice>
              <mc:Fallback>
                <p:oleObj name="Документ" r:id="rId4" imgW="9410265" imgH="30033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299" y="425450"/>
                        <a:ext cx="11440069" cy="614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6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495300"/>
            <a:ext cx="1080135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FF"/>
                </a:solidFill>
              </a:rPr>
              <a:t>П</a:t>
            </a:r>
            <a:r>
              <a:rPr lang="ru-RU" sz="2800" dirty="0" smtClean="0">
                <a:solidFill>
                  <a:srgbClr val="FF00FF"/>
                </a:solidFill>
              </a:rPr>
              <a:t>рофессиональные </a:t>
            </a:r>
            <a:r>
              <a:rPr lang="ru-RU" sz="2800" dirty="0">
                <a:solidFill>
                  <a:srgbClr val="FF00FF"/>
                </a:solidFill>
              </a:rPr>
              <a:t>дефициты у учителей информатики наблюдаются в следующих компетенциях</a:t>
            </a:r>
            <a:r>
              <a:rPr lang="ru-RU" sz="2800" dirty="0" smtClean="0">
                <a:solidFill>
                  <a:srgbClr val="FF00FF"/>
                </a:solidFill>
              </a:rPr>
              <a:t>:</a:t>
            </a:r>
          </a:p>
          <a:p>
            <a:r>
              <a:rPr lang="ru-RU" sz="2400" dirty="0">
                <a:solidFill>
                  <a:srgbClr val="FF00FF"/>
                </a:solidFill>
              </a:rPr>
              <a:t/>
            </a:r>
            <a:br>
              <a:rPr lang="ru-RU" sz="2400" dirty="0">
                <a:solidFill>
                  <a:srgbClr val="FF00FF"/>
                </a:solidFill>
              </a:rPr>
            </a:br>
            <a:r>
              <a:rPr lang="ru-RU" sz="2800" dirty="0"/>
              <a:t>– </a:t>
            </a:r>
            <a:r>
              <a:rPr lang="ru-RU" sz="2800" dirty="0" smtClean="0"/>
              <a:t> умение </a:t>
            </a:r>
            <a:r>
              <a:rPr lang="ru-RU" sz="2800" dirty="0"/>
              <a:t>применять технологии электронного обучения и </a:t>
            </a:r>
            <a:r>
              <a:rPr lang="ru-RU" sz="2800" dirty="0" smtClean="0"/>
              <a:t>дистанционные образовательные </a:t>
            </a:r>
            <a:r>
              <a:rPr lang="ru-RU" sz="2800" dirty="0"/>
              <a:t>технологии в учебном процессе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–  </a:t>
            </a:r>
            <a:r>
              <a:rPr lang="ru-RU" sz="2800" dirty="0"/>
              <a:t>организация проведение онлайн-тестирования, ведение </a:t>
            </a:r>
            <a:r>
              <a:rPr lang="ru-RU" sz="2800" dirty="0" smtClean="0"/>
              <a:t>электронных форм </a:t>
            </a:r>
            <a:r>
              <a:rPr lang="ru-RU" sz="2800" dirty="0"/>
              <a:t>документации, в том числе электронного журнала и дневников обучающихся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– </a:t>
            </a:r>
            <a:r>
              <a:rPr lang="ru-RU" sz="2800" dirty="0" smtClean="0"/>
              <a:t> знание </a:t>
            </a:r>
            <a:r>
              <a:rPr lang="ru-RU" sz="2800" dirty="0"/>
              <a:t>сквозных технологий НТИ – ключевых </a:t>
            </a:r>
            <a:r>
              <a:rPr lang="ru-RU" sz="2800" dirty="0" smtClean="0"/>
              <a:t>научно-технических направлений</a:t>
            </a:r>
            <a:r>
              <a:rPr lang="ru-RU" sz="2800" dirty="0"/>
              <a:t>, которые оказывают наиболее существенное влияние на </a:t>
            </a:r>
            <a:r>
              <a:rPr lang="ru-RU" sz="2800" dirty="0" smtClean="0"/>
              <a:t>развитие рынков </a:t>
            </a:r>
            <a:r>
              <a:rPr lang="ru-RU" sz="2800" dirty="0"/>
              <a:t>НТИ</a:t>
            </a:r>
          </a:p>
        </p:txBody>
      </p:sp>
    </p:spTree>
    <p:extLst>
      <p:ext uri="{BB962C8B-B14F-4D97-AF65-F5344CB8AC3E}">
        <p14:creationId xmlns:p14="http://schemas.microsoft.com/office/powerpoint/2010/main" val="12621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495300"/>
            <a:ext cx="1114425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FF"/>
                </a:solidFill>
              </a:rPr>
              <a:t>Рабочая тема ПДС:</a:t>
            </a:r>
          </a:p>
          <a:p>
            <a:pPr algn="ctr"/>
            <a:r>
              <a:rPr lang="ru-RU" sz="2800" dirty="0" smtClean="0">
                <a:solidFill>
                  <a:srgbClr val="FF00FF"/>
                </a:solidFill>
              </a:rPr>
              <a:t>«Современный урок учителя информатики»</a:t>
            </a:r>
            <a:endParaRPr lang="ru-RU" sz="2800" dirty="0" smtClean="0">
              <a:solidFill>
                <a:srgbClr val="FF00FF"/>
              </a:solidFill>
            </a:endParaRPr>
          </a:p>
          <a:p>
            <a:r>
              <a:rPr lang="ru-RU" sz="2400" dirty="0">
                <a:solidFill>
                  <a:srgbClr val="FF00FF"/>
                </a:solidFill>
              </a:rPr>
              <a:t/>
            </a:r>
            <a:br>
              <a:rPr lang="ru-RU" sz="2400" dirty="0">
                <a:solidFill>
                  <a:srgbClr val="FF00FF"/>
                </a:solidFill>
              </a:rPr>
            </a:br>
            <a:r>
              <a:rPr lang="ru-RU" sz="2800" dirty="0"/>
              <a:t>1. </a:t>
            </a:r>
            <a:r>
              <a:rPr lang="ru-RU" sz="2800" dirty="0" smtClean="0"/>
              <a:t>Тема </a:t>
            </a:r>
            <a:r>
              <a:rPr lang="ru-RU" sz="2800" dirty="0"/>
              <a:t>«Реализация образовательных программ  по информатике с применением электронного обучения»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2. Тема </a:t>
            </a:r>
            <a:r>
              <a:rPr lang="ru-RU" sz="2800" dirty="0" smtClean="0"/>
              <a:t>«Диагностика </a:t>
            </a:r>
            <a:r>
              <a:rPr lang="ru-RU" sz="2800" dirty="0"/>
              <a:t>предметных результатов обучающихся по информатике с помощью инструментов цифровой образовательной </a:t>
            </a:r>
            <a:r>
              <a:rPr lang="ru-RU" sz="2800" dirty="0" smtClean="0"/>
              <a:t>среды»</a:t>
            </a:r>
          </a:p>
          <a:p>
            <a:endParaRPr lang="ru-RU" sz="2800" dirty="0"/>
          </a:p>
          <a:p>
            <a:r>
              <a:rPr lang="ru-RU" sz="2800" dirty="0" smtClean="0"/>
              <a:t>3. Тема </a:t>
            </a:r>
            <a:r>
              <a:rPr lang="ru-RU" sz="2800" dirty="0"/>
              <a:t>«Организация проектной деятельности обучающихся с использованием информационных ресурсов и сервисов»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93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601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62175" y="276418"/>
            <a:ext cx="868334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Направления профессионального роста педагогических работников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2959606"/>
            <a:ext cx="464820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524000" y="1771650"/>
            <a:ext cx="33337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Владение информационно-коммуникационными технологиями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58150" y="1790700"/>
            <a:ext cx="28575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Самообразование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0050" y="33528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Участие в конкурсах, проектах, экспертных комиссиях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" y="4724400"/>
            <a:ext cx="3028950" cy="1390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Повышение квалификации (ИРО, ЦНППМПР, Академия Минпросвещения России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7750" y="4514850"/>
            <a:ext cx="3638550" cy="2190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Владение современными образовательными технологиями, методическими приемами, педагогическими средствами и их постоянное совершенствование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334500" y="3181350"/>
            <a:ext cx="2533650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Участие в семинарах, конференциях, мастер-классах и т.д.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01150" y="5067300"/>
            <a:ext cx="24003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Аттестация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9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-152400"/>
            <a:ext cx="121920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1" y="209550"/>
            <a:ext cx="10934699" cy="2020888"/>
          </a:xfrm>
        </p:spPr>
        <p:txBody>
          <a:bodyPr>
            <a:no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ru-RU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ФЕДАРАЛЬНОГО ПРОЕКТА</a:t>
            </a:r>
            <a:r>
              <a:rPr lang="ru-RU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«СОВРЕМЕННАЯ ШКОЛА</a:t>
            </a:r>
            <a:r>
              <a:rPr lang="ru-RU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Краснодарском крае</a:t>
            </a:r>
            <a:br>
              <a:rPr lang="ru-RU" sz="2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2020-2024</a:t>
            </a:r>
            <a:endParaRPr lang="ru-RU" sz="24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232" y="2229853"/>
            <a:ext cx="1077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ru-RU" dirty="0"/>
          </a:p>
          <a:p>
            <a:pPr fontAlgn="t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2598003"/>
            <a:ext cx="109347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обучение по дополнительной профессиональной программе </a:t>
            </a:r>
            <a:endParaRPr lang="ru-RU" sz="2800" dirty="0" smtClean="0"/>
          </a:p>
          <a:p>
            <a:pPr algn="ctr"/>
            <a:r>
              <a:rPr lang="ru-RU" sz="2800" dirty="0" smtClean="0"/>
              <a:t>«</a:t>
            </a:r>
            <a:r>
              <a:rPr lang="ru-RU" sz="2800" dirty="0"/>
              <a:t>Школа современного учителя»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</a:t>
            </a:r>
            <a:r>
              <a:rPr lang="ru-RU" sz="2800" u="sng" dirty="0" smtClean="0">
                <a:hlinkClick r:id="rId3"/>
              </a:rPr>
              <a:t>https</a:t>
            </a:r>
            <a:r>
              <a:rPr lang="ru-RU" sz="2800" u="sng" dirty="0">
                <a:hlinkClick r:id="rId3"/>
              </a:rPr>
              <a:t>://education.apkpro.ru/courses</a:t>
            </a:r>
            <a:r>
              <a:rPr lang="ru-RU" sz="2800" dirty="0"/>
              <a:t> </a:t>
            </a:r>
            <a:r>
              <a:rPr lang="ru-RU" sz="2800" dirty="0" smtClean="0"/>
              <a:t>    </a:t>
            </a:r>
          </a:p>
          <a:p>
            <a:pPr algn="ctr"/>
            <a:r>
              <a:rPr lang="ru-RU" sz="2800" dirty="0" smtClean="0"/>
              <a:t>     </a:t>
            </a:r>
            <a:endParaRPr lang="ru-RU" sz="2800" dirty="0" smtClean="0"/>
          </a:p>
          <a:p>
            <a:pPr algn="ctr"/>
            <a:r>
              <a:rPr lang="ru-RU" sz="2800" dirty="0" smtClean="0"/>
              <a:t>Цифровая </a:t>
            </a:r>
            <a:r>
              <a:rPr lang="ru-RU" sz="2800" dirty="0"/>
              <a:t>экосистема </a:t>
            </a:r>
            <a:r>
              <a:rPr lang="ru-RU" sz="2800" dirty="0" smtClean="0"/>
              <a:t>ДПО</a:t>
            </a:r>
          </a:p>
          <a:p>
            <a:pPr algn="ctr"/>
            <a:r>
              <a:rPr lang="ru-RU" sz="2800" dirty="0" smtClean="0"/>
              <a:t>на базе ФГАОУ  ДПО «Академии Минпросвещения России»</a:t>
            </a:r>
          </a:p>
          <a:p>
            <a:pPr algn="ctr"/>
            <a:r>
              <a:rPr lang="ru-RU" sz="2800" dirty="0"/>
              <a:t>дистанционные курсы повышения квалификации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851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57803" y="4981768"/>
            <a:ext cx="868334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FF00FF"/>
                </a:solidFill>
              </a:rPr>
              <a:t>2</a:t>
            </a:r>
            <a:r>
              <a:rPr lang="ru-RU" sz="3200" b="1" dirty="0" smtClean="0">
                <a:solidFill>
                  <a:srgbClr val="FF00FF"/>
                </a:solidFill>
              </a:rPr>
              <a:t>9 марта 2022 года</a:t>
            </a:r>
            <a:br>
              <a:rPr lang="ru-RU" sz="3200" b="1" dirty="0" smtClean="0">
                <a:solidFill>
                  <a:srgbClr val="FF00FF"/>
                </a:solidFill>
              </a:rPr>
            </a:br>
            <a:r>
              <a:rPr lang="ru-RU" sz="3200" dirty="0" smtClean="0">
                <a:solidFill>
                  <a:srgbClr val="FF00FF"/>
                </a:solidFill>
              </a:rPr>
              <a:t>апробация </a:t>
            </a:r>
            <a:r>
              <a:rPr lang="ru-RU" sz="3200" dirty="0">
                <a:solidFill>
                  <a:srgbClr val="FF00FF"/>
                </a:solidFill>
              </a:rPr>
              <a:t>модели оценки ИКТ-компетенций </a:t>
            </a:r>
            <a:r>
              <a:rPr lang="ru-RU" sz="3200" dirty="0" smtClean="0">
                <a:solidFill>
                  <a:srgbClr val="FF00FF"/>
                </a:solidFill>
              </a:rPr>
              <a:t>учителей</a:t>
            </a:r>
            <a:endParaRPr lang="ru-RU" sz="3200" b="1" dirty="0">
              <a:solidFill>
                <a:srgbClr val="FF00FF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343" y="1979636"/>
            <a:ext cx="4401058" cy="289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>
          <a:xfrm>
            <a:off x="4953000" y="511175"/>
            <a:ext cx="680085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/>
              <a:t>Инициатором мероприятия является Федеральная служба по надзору в сфере образования и науки (</a:t>
            </a:r>
            <a:r>
              <a:rPr lang="ru-RU" sz="3200" dirty="0" err="1"/>
              <a:t>Рособрнадзор</a:t>
            </a:r>
            <a:r>
              <a:rPr lang="ru-RU" sz="3200" dirty="0"/>
              <a:t>).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Всего </a:t>
            </a:r>
            <a:r>
              <a:rPr lang="ru-RU" sz="3200" dirty="0"/>
              <a:t>было задействовано в данном мероприятии 5 198 учителей из 78 регионов </a:t>
            </a:r>
            <a:r>
              <a:rPr lang="ru-RU" sz="3200" dirty="0" smtClean="0"/>
              <a:t>России.</a:t>
            </a:r>
          </a:p>
          <a:p>
            <a:pPr marL="0" indent="0">
              <a:buNone/>
            </a:pPr>
            <a:r>
              <a:rPr lang="ru-RU" sz="3200" dirty="0"/>
              <a:t>в оценке ИКТ-компетенций приняли участие 12 учителей</a:t>
            </a:r>
          </a:p>
          <a:p>
            <a:pPr marL="0" indent="0">
              <a:buNone/>
            </a:pPr>
            <a:r>
              <a:rPr lang="ru-RU" sz="3200" dirty="0"/>
              <a:t>(история, математика, информатика, биология)</a:t>
            </a:r>
          </a:p>
        </p:txBody>
      </p:sp>
    </p:spTree>
    <p:extLst>
      <p:ext uri="{BB962C8B-B14F-4D97-AF65-F5344CB8AC3E}">
        <p14:creationId xmlns:p14="http://schemas.microsoft.com/office/powerpoint/2010/main" val="41731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09600" y="228601"/>
            <a:ext cx="11068050" cy="1462088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0" dirty="0">
                <a:solidFill>
                  <a:srgbClr val="FF00FF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rPr>
              <a:t>Одна из задач апробации - выявление профессиональных дефицитов и сильных сторон учителя, связанных с использованием ИКТ в образовательной деятельности.</a:t>
            </a:r>
            <a:r>
              <a:rPr lang="ru-RU" sz="2800" dirty="0">
                <a:solidFill>
                  <a:srgbClr val="FF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>
                <a:solidFill>
                  <a:srgbClr val="FF00FF"/>
                </a:solidFill>
                <a:latin typeface="+mn-lt"/>
                <a:ea typeface="+mn-ea"/>
                <a:cs typeface="+mn-cs"/>
              </a:rPr>
            </a:br>
            <a:endParaRPr lang="ru-RU" sz="2800" dirty="0">
              <a:solidFill>
                <a:srgbClr val="FF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13"/>
          </p:nvPr>
        </p:nvSpPr>
        <p:spPr>
          <a:xfrm>
            <a:off x="470916" y="1705947"/>
            <a:ext cx="11250168" cy="4852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Диагностическая работа предназначена для оценки ИКТ-компетенций учителей и позволяет:</a:t>
            </a:r>
            <a:br>
              <a:rPr lang="ru-RU" sz="3200" dirty="0"/>
            </a:br>
            <a:r>
              <a:rPr lang="ru-RU" sz="3200" dirty="0"/>
              <a:t>- установить уровень владения учителем ИКТ – компетенций;</a:t>
            </a:r>
            <a:br>
              <a:rPr lang="ru-RU" sz="3200" dirty="0"/>
            </a:br>
            <a:r>
              <a:rPr lang="ru-RU" sz="3200" dirty="0"/>
              <a:t>- выявить профессиональные дефициты и сильные стороны учителя, связанные с использованием ИКТ в профессиональной деятельности;</a:t>
            </a:r>
            <a:br>
              <a:rPr lang="ru-RU" sz="3200" dirty="0"/>
            </a:br>
            <a:r>
              <a:rPr lang="ru-RU" sz="3200" dirty="0"/>
              <a:t>- определить образовательные потребности профессионального </a:t>
            </a:r>
            <a:r>
              <a:rPr lang="ru-RU" sz="3200" dirty="0" smtClean="0"/>
              <a:t>развития учителя </a:t>
            </a:r>
            <a:r>
              <a:rPr lang="ru-RU" sz="3200" dirty="0"/>
              <a:t>в части совершенствования ИКТ - компетенций. </a:t>
            </a:r>
            <a:br>
              <a:rPr lang="ru-RU" sz="3200" dirty="0"/>
            </a:b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5496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FF"/>
                </a:solidFill>
              </a:rPr>
              <a:t>Характеристика диагностической работы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3"/>
          </p:nvPr>
        </p:nvSpPr>
        <p:spPr>
          <a:xfrm>
            <a:off x="512064" y="1349115"/>
            <a:ext cx="10917936" cy="48278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15 </a:t>
            </a:r>
            <a:r>
              <a:rPr lang="ru-RU" sz="3600" dirty="0"/>
              <a:t>заданий по 5 заданий из 3-ёх </a:t>
            </a:r>
            <a:r>
              <a:rPr lang="ru-RU" sz="3600" dirty="0" smtClean="0"/>
              <a:t>блоков: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общепользовательский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общепедагогический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предметно-педагогический. </a:t>
            </a:r>
          </a:p>
          <a:p>
            <a:pPr marL="0" indent="0">
              <a:buNone/>
            </a:pPr>
            <a:r>
              <a:rPr lang="ru-RU" sz="3600" dirty="0" smtClean="0"/>
              <a:t>Продолжительность </a:t>
            </a:r>
            <a:r>
              <a:rPr lang="ru-RU" sz="3600" dirty="0"/>
              <a:t>работы 1 час 30 минут.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54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err="1"/>
              <a:t>Сформированность</a:t>
            </a:r>
            <a:r>
              <a:rPr lang="ru-RU" sz="3200" b="1" dirty="0"/>
              <a:t> проверяемых ИКТ-компетенций</a:t>
            </a:r>
            <a:br>
              <a:rPr lang="ru-RU" sz="3200" b="1" dirty="0"/>
            </a:br>
            <a:r>
              <a:rPr lang="ru-RU" sz="3200" b="1" dirty="0" smtClean="0"/>
              <a:t>в разрезе отдельных предметов </a:t>
            </a:r>
            <a:r>
              <a:rPr lang="ru-RU" sz="3200" dirty="0" smtClean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  <p:pic>
        <p:nvPicPr>
          <p:cNvPr id="5" name="Объект 4"/>
          <p:cNvPicPr>
            <a:picLocks noGrp="1"/>
          </p:cNvPicPr>
          <p:nvPr>
            <p:ph sz="quarter" idx="13"/>
          </p:nvPr>
        </p:nvPicPr>
        <p:blipFill rotWithShape="1">
          <a:blip r:embed="rId3"/>
          <a:srcRect l="23696" t="19559" r="13117" b="21515"/>
          <a:stretch/>
        </p:blipFill>
        <p:spPr bwMode="auto">
          <a:xfrm>
            <a:off x="933450" y="685800"/>
            <a:ext cx="10401299" cy="54911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13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Выявленные группы профессиональных дефицитов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half" idx="4294967295"/>
          </p:nvPr>
        </p:nvSpPr>
        <p:spPr>
          <a:xfrm>
            <a:off x="0" y="1349375"/>
            <a:ext cx="10917238" cy="48275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3"/>
          <a:srcRect l="17489" t="12788" r="6911" b="14243"/>
          <a:stretch/>
        </p:blipFill>
        <p:spPr bwMode="auto">
          <a:xfrm>
            <a:off x="762000" y="495300"/>
            <a:ext cx="10763250" cy="598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27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7BC20AC-3490-4C52-BA9E-FF3C935B2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12" name="Объект 11"/>
          <p:cNvSpPr>
            <a:spLocks noGrp="1"/>
          </p:cNvSpPr>
          <p:nvPr>
            <p:ph sz="half" idx="4294967295"/>
          </p:nvPr>
        </p:nvSpPr>
        <p:spPr>
          <a:xfrm>
            <a:off x="0" y="1349375"/>
            <a:ext cx="10917238" cy="48275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sz="20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209550" y="365125"/>
            <a:ext cx="11734800" cy="49688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FF"/>
                </a:solidFill>
              </a:rPr>
              <a:t/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dirty="0" smtClean="0">
                <a:solidFill>
                  <a:srgbClr val="FF00FF"/>
                </a:solidFill>
              </a:rPr>
              <a:t/>
            </a:r>
            <a:br>
              <a:rPr lang="ru-RU" sz="2800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dirty="0" smtClean="0">
                <a:solidFill>
                  <a:srgbClr val="FF00FF"/>
                </a:solidFill>
              </a:rPr>
              <a:t/>
            </a:r>
            <a:br>
              <a:rPr lang="ru-RU" sz="2800" dirty="0" smtClean="0">
                <a:solidFill>
                  <a:srgbClr val="FF00FF"/>
                </a:solidFill>
              </a:rPr>
            </a:br>
            <a:r>
              <a:rPr lang="ru-RU" sz="2800" dirty="0">
                <a:solidFill>
                  <a:srgbClr val="FF00FF"/>
                </a:solidFill>
              </a:rPr>
              <a:t/>
            </a:r>
            <a:br>
              <a:rPr lang="ru-RU" sz="2800" dirty="0">
                <a:solidFill>
                  <a:srgbClr val="FF00FF"/>
                </a:solidFill>
              </a:rPr>
            </a:br>
            <a:r>
              <a:rPr lang="ru-RU" sz="2800" b="1" dirty="0" smtClean="0">
                <a:solidFill>
                  <a:srgbClr val="FF00FF"/>
                </a:solidFill>
              </a:rPr>
              <a:t>Сформированность </a:t>
            </a:r>
            <a:r>
              <a:rPr lang="ru-RU" sz="2800" b="1" dirty="0">
                <a:solidFill>
                  <a:srgbClr val="FF00FF"/>
                </a:solidFill>
              </a:rPr>
              <a:t>проверяемых </a:t>
            </a:r>
            <a:r>
              <a:rPr lang="ru-RU" sz="2800" b="1" dirty="0" smtClean="0">
                <a:solidFill>
                  <a:srgbClr val="FF00FF"/>
                </a:solidFill>
              </a:rPr>
              <a:t>ИКТ-компетенций</a:t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b="1" dirty="0">
                <a:solidFill>
                  <a:srgbClr val="FF00FF"/>
                </a:solidFill>
              </a:rPr>
              <a:t/>
            </a:r>
            <a:br>
              <a:rPr lang="ru-RU" sz="2800" b="1" dirty="0">
                <a:solidFill>
                  <a:srgbClr val="FF00FF"/>
                </a:solidFill>
              </a:rPr>
            </a:br>
            <a:r>
              <a:rPr lang="ru-RU" sz="2800" b="1" dirty="0" err="1" smtClean="0">
                <a:solidFill>
                  <a:srgbClr val="FF00FF"/>
                </a:solidFill>
              </a:rPr>
              <a:t>общепользовательские</a:t>
            </a:r>
            <a:r>
              <a:rPr lang="ru-RU" sz="2800" b="1" dirty="0" smtClean="0">
                <a:solidFill>
                  <a:srgbClr val="FF00FF"/>
                </a:solidFill>
              </a:rPr>
              <a:t>  </a:t>
            </a:r>
            <a:r>
              <a:rPr lang="ru-RU" sz="2800" b="1" dirty="0">
                <a:solidFill>
                  <a:srgbClr val="FF00FF"/>
                </a:solidFill>
              </a:rPr>
              <a:t>ИКТ-компетенции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15787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7008</TotalTime>
  <Words>191</Words>
  <Application>Microsoft Office PowerPoint</Application>
  <PresentationFormat>Произвольный</PresentationFormat>
  <Paragraphs>62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Воздушный поток</vt:lpstr>
      <vt:lpstr>Документ</vt:lpstr>
      <vt:lpstr>Проблемно-аналитический семинар</vt:lpstr>
      <vt:lpstr>Направления профессионального роста педагогических работников </vt:lpstr>
      <vt:lpstr>РЕАЛИЗАЦИЯ ФЕДАРАЛЬНОГО ПРОЕКТА «СОВРЕМЕННАЯ ШКОЛА»  в Краснодарском крае сроки реализации 2020-2024</vt:lpstr>
      <vt:lpstr>29 марта 2022 года апробация модели оценки ИКТ-компетенций учителей</vt:lpstr>
      <vt:lpstr>Одна из задач апробации - выявление профессиональных дефицитов и сильных сторон учителя, связанных с использованием ИКТ в образовательной деятельности. </vt:lpstr>
      <vt:lpstr>Характеристика диагностической работы</vt:lpstr>
      <vt:lpstr>Сформированность проверяемых ИКТ-компетенций в разрезе отдельных предметов   </vt:lpstr>
      <vt:lpstr>Выявленные группы профессиональных дефицитов</vt:lpstr>
      <vt:lpstr>      Сформированность проверяемых ИКТ-компетенций  общепользовательские  ИКТ-компетенции</vt:lpstr>
      <vt:lpstr>Презентация PowerPoint</vt:lpstr>
      <vt:lpstr>      Сформированность проверяемых ИКТ-компетенций  общепедагогические  ИКТ-компетенции </vt:lpstr>
      <vt:lpstr>Презентация PowerPoint</vt:lpstr>
      <vt:lpstr>      Сформированность проверяемых ИКТ-компетенций предметно-педагогические  ИКТ-компетенции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Ю. Митрофанова</dc:creator>
  <cp:lastModifiedBy>СЦРО</cp:lastModifiedBy>
  <cp:revision>105</cp:revision>
  <dcterms:created xsi:type="dcterms:W3CDTF">2021-06-01T10:24:17Z</dcterms:created>
  <dcterms:modified xsi:type="dcterms:W3CDTF">2022-08-25T14:25:45Z</dcterms:modified>
</cp:coreProperties>
</file>