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7" r:id="rId4"/>
    <p:sldId id="258" r:id="rId5"/>
    <p:sldId id="259" r:id="rId6"/>
    <p:sldId id="273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189" autoAdjust="0"/>
  </p:normalViewPr>
  <p:slideViewPr>
    <p:cSldViewPr>
      <p:cViewPr varScale="1">
        <p:scale>
          <a:sx n="82" d="100"/>
          <a:sy n="82" d="100"/>
        </p:scale>
        <p:origin x="-12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EF27-15B3-4251-8A52-DB9686E36EF9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B1746-BEC6-4A83-AB26-E3C580EB74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EF27-15B3-4251-8A52-DB9686E36EF9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B1746-BEC6-4A83-AB26-E3C580EB74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EF27-15B3-4251-8A52-DB9686E36EF9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B1746-BEC6-4A83-AB26-E3C580EB7438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EF27-15B3-4251-8A52-DB9686E36EF9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B1746-BEC6-4A83-AB26-E3C580EB743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EF27-15B3-4251-8A52-DB9686E36EF9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B1746-BEC6-4A83-AB26-E3C580EB74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EF27-15B3-4251-8A52-DB9686E36EF9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B1746-BEC6-4A83-AB26-E3C580EB743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EF27-15B3-4251-8A52-DB9686E36EF9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B1746-BEC6-4A83-AB26-E3C580EB74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EF27-15B3-4251-8A52-DB9686E36EF9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B1746-BEC6-4A83-AB26-E3C580EB74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EF27-15B3-4251-8A52-DB9686E36EF9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B1746-BEC6-4A83-AB26-E3C580EB74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EF27-15B3-4251-8A52-DB9686E36EF9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B1746-BEC6-4A83-AB26-E3C580EB7438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EF27-15B3-4251-8A52-DB9686E36EF9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B1746-BEC6-4A83-AB26-E3C580EB743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603EF27-15B3-4251-8A52-DB9686E36EF9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7BB1746-BEC6-4A83-AB26-E3C580EB743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КРИТЕРИАЛЬНОЕ ОЦЕНИВАНИЕ УЧЕБНЫХ ДОСТИЖЕНИЙ </a:t>
            </a:r>
            <a:r>
              <a:rPr lang="ru-RU" dirty="0" smtClean="0"/>
              <a:t>ОБУЧАЮЩИХСЯ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Объективность оценки качества знаний учащихся на современном этапе развития образования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8486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636912"/>
            <a:ext cx="7408333" cy="3450696"/>
          </a:xfrm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pPr marL="0" indent="0">
              <a:buNone/>
            </a:pPr>
            <a:r>
              <a:rPr lang="ru-RU" sz="2900" b="1" dirty="0" smtClean="0"/>
              <a:t>Учащимся: </a:t>
            </a:r>
          </a:p>
          <a:p>
            <a:r>
              <a:rPr lang="ru-RU" sz="2900" dirty="0" smtClean="0"/>
              <a:t>Использовать многообразие стилей обучения, типов мыслительной деятельности и способностей для выражения своего понимания; </a:t>
            </a:r>
          </a:p>
          <a:p>
            <a:r>
              <a:rPr lang="ru-RU" sz="2900" dirty="0" smtClean="0"/>
              <a:t>Знать и понимать критерии оценивания для прогнозирования результата, осознавать критерии успеха;</a:t>
            </a:r>
          </a:p>
          <a:p>
            <a:r>
              <a:rPr lang="ru-RU" sz="2900" dirty="0" smtClean="0"/>
              <a:t>Участвовать в рефлексии, оценивая себя и своих сверстников;</a:t>
            </a:r>
          </a:p>
          <a:p>
            <a:r>
              <a:rPr lang="ru-RU" sz="2900" dirty="0" smtClean="0"/>
              <a:t>Использовать знания для решения реальных задач, выражать разные точки зрения, критически мыслить. </a:t>
            </a:r>
          </a:p>
          <a:p>
            <a:pPr marL="0" indent="0">
              <a:buNone/>
            </a:pPr>
            <a:r>
              <a:rPr lang="ru-RU" sz="2900" b="1" dirty="0" smtClean="0"/>
              <a:t>Родителям: </a:t>
            </a:r>
          </a:p>
          <a:p>
            <a:r>
              <a:rPr lang="ru-RU" sz="2900" dirty="0" smtClean="0"/>
              <a:t>Получать доказательства уровня </a:t>
            </a:r>
            <a:r>
              <a:rPr lang="ru-RU" sz="2900" dirty="0" err="1" smtClean="0"/>
              <a:t>обученности</a:t>
            </a:r>
            <a:r>
              <a:rPr lang="ru-RU" sz="2900" dirty="0" smtClean="0"/>
              <a:t> ребенка; </a:t>
            </a:r>
          </a:p>
          <a:p>
            <a:r>
              <a:rPr lang="ru-RU" sz="2900" dirty="0" smtClean="0"/>
              <a:t>Отслеживать прогресс в обучении ребенка; </a:t>
            </a:r>
          </a:p>
          <a:p>
            <a:r>
              <a:rPr lang="ru-RU" sz="2900" dirty="0" smtClean="0"/>
              <a:t>Обеспечивать ребенку поддержку в процессе обучения.</a:t>
            </a:r>
            <a:endParaRPr lang="ru-RU" sz="29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Критериальное</a:t>
            </a:r>
            <a:r>
              <a:rPr lang="ru-RU" dirty="0" smtClean="0"/>
              <a:t> оценивание позволяет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674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/>
          </a:bodyPr>
          <a:lstStyle/>
          <a:p>
            <a:endParaRPr lang="ru-RU" i="1" dirty="0" smtClean="0"/>
          </a:p>
          <a:p>
            <a:r>
              <a:rPr lang="ru-RU" i="1" dirty="0" smtClean="0"/>
              <a:t>- </a:t>
            </a:r>
            <a:r>
              <a:rPr lang="ru-RU" sz="3200" b="1" i="1" dirty="0" smtClean="0"/>
              <a:t>учебные задания</a:t>
            </a:r>
          </a:p>
          <a:p>
            <a:r>
              <a:rPr lang="ru-RU" sz="3200" b="1" i="1" dirty="0" smtClean="0"/>
              <a:t> - системы заданий, которые предъявляются учащимся в виде тестов, контрольных и практических диагностических работ, компьютерного моделирования</a:t>
            </a:r>
          </a:p>
          <a:p>
            <a:endParaRPr lang="ru-RU" sz="3200" b="1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Инструментами измерения при оценке учебных достижений учащихся являются: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1360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9102"/>
            <a:ext cx="8568952" cy="11430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Матрица- руководство для разработки заданий-измерителей для определения различных уровней учебных достижений учащихся</a:t>
            </a:r>
            <a:endParaRPr lang="ru-RU" sz="2400" b="1" dirty="0"/>
          </a:p>
        </p:txBody>
      </p:sp>
      <p:pic>
        <p:nvPicPr>
          <p:cNvPr id="3074" name="Picture 2" descr="C:\Users\user\Desktop\Снимок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8496944" cy="535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3371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85950" y="4005064"/>
            <a:ext cx="5494362" cy="212109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8640"/>
            <a:ext cx="7590711" cy="3095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 descr="C:\Users\user\Desktop\Снимок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283" y="3284324"/>
            <a:ext cx="7590711" cy="295068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0725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09" y="167478"/>
            <a:ext cx="9011249" cy="6617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63947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0"/>
            <a:ext cx="8352928" cy="6881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86386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9"/>
            <a:ext cx="8352927" cy="648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41362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i="1" dirty="0" smtClean="0"/>
              <a:t>- личностно-ориентированный подход</a:t>
            </a:r>
          </a:p>
          <a:p>
            <a:r>
              <a:rPr lang="ru-RU" b="1" i="1" dirty="0" smtClean="0"/>
              <a:t>- </a:t>
            </a:r>
            <a:r>
              <a:rPr lang="ru-RU" b="1" i="1" dirty="0" err="1" smtClean="0"/>
              <a:t>деятельностный</a:t>
            </a:r>
            <a:r>
              <a:rPr lang="ru-RU" b="1" i="1" dirty="0" smtClean="0"/>
              <a:t> подход </a:t>
            </a:r>
          </a:p>
          <a:p>
            <a:r>
              <a:rPr lang="ru-RU" b="1" i="1" dirty="0" smtClean="0"/>
              <a:t>- </a:t>
            </a:r>
            <a:r>
              <a:rPr lang="ru-RU" b="1" i="1" dirty="0" err="1" smtClean="0"/>
              <a:t>здоровьесберегающий</a:t>
            </a:r>
            <a:r>
              <a:rPr lang="ru-RU" b="1" i="1" dirty="0" smtClean="0"/>
              <a:t> подход</a:t>
            </a:r>
          </a:p>
          <a:p>
            <a:pPr marL="0" indent="0">
              <a:buNone/>
            </a:pPr>
            <a:endParaRPr lang="ru-RU" sz="1900" dirty="0" smtClean="0"/>
          </a:p>
          <a:p>
            <a:pPr marL="0" indent="0">
              <a:buNone/>
            </a:pPr>
            <a:r>
              <a:rPr lang="ru-RU" sz="2100" b="1" dirty="0" smtClean="0"/>
              <a:t>Педагогические условия, реализующие названные подходы, включают такие аспекты как: </a:t>
            </a:r>
          </a:p>
          <a:p>
            <a:pPr>
              <a:buFontTx/>
              <a:buChar char="-"/>
            </a:pPr>
            <a:r>
              <a:rPr lang="ru-RU" sz="1900" i="1" dirty="0" smtClean="0"/>
              <a:t>использование для оценивания учебных достижений объективных и личностно-значимых критериев, устанавливаемых по доступным и понятным учащимся показателям, описанным в </a:t>
            </a:r>
            <a:r>
              <a:rPr lang="ru-RU" sz="1900" i="1" dirty="0" err="1" smtClean="0"/>
              <a:t>деятельностной</a:t>
            </a:r>
            <a:r>
              <a:rPr lang="ru-RU" sz="1900" i="1" dirty="0" smtClean="0"/>
              <a:t> форме;</a:t>
            </a:r>
          </a:p>
          <a:p>
            <a:pPr>
              <a:buFontTx/>
              <a:buChar char="-"/>
            </a:pPr>
            <a:r>
              <a:rPr lang="ru-RU" sz="1900" i="1" dirty="0" smtClean="0"/>
              <a:t> - применение в процессе оценки заданий разных уровней и типов, соответствующих выделенным показателям; </a:t>
            </a:r>
          </a:p>
          <a:p>
            <a:pPr>
              <a:buFontTx/>
              <a:buChar char="-"/>
            </a:pPr>
            <a:r>
              <a:rPr lang="ru-RU" sz="1900" i="1" dirty="0" smtClean="0"/>
              <a:t>- обеспечение реального выбора индивидуального уровня учебных достижений. </a:t>
            </a:r>
            <a:endParaRPr lang="ru-RU" sz="1900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Система оценивания учебных достижений реализует следующие основные подходы к решению проблемы: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1091086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Реализация названных условий при оценивании способствует раскрепощению обучающегося, повышению уровня его познавательной активности, учебной мотивации, сохранению эмоциональной уравновешенности и уверенности в собственных возможностях.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01820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«В педагогическом мастерстве учителей сердцевину образует их способность точно оценивать прогресс учеников»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 </a:t>
            </a:r>
            <a:r>
              <a:rPr lang="ru-RU" dirty="0" err="1" smtClean="0"/>
              <a:t>М.Барбер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4757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Контролирующая </a:t>
            </a:r>
          </a:p>
          <a:p>
            <a:r>
              <a:rPr lang="ru-RU" sz="3600" dirty="0" smtClean="0"/>
              <a:t>Учебная</a:t>
            </a:r>
          </a:p>
          <a:p>
            <a:r>
              <a:rPr lang="ru-RU" sz="3600" dirty="0" err="1" smtClean="0"/>
              <a:t>Диагностико</a:t>
            </a:r>
            <a:r>
              <a:rPr lang="ru-RU" sz="3600" dirty="0" smtClean="0"/>
              <a:t>-корректирующая </a:t>
            </a:r>
          </a:p>
          <a:p>
            <a:r>
              <a:rPr lang="ru-RU" sz="3600" dirty="0" err="1" smtClean="0"/>
              <a:t>Стимулирующе</a:t>
            </a:r>
            <a:r>
              <a:rPr lang="ru-RU" sz="3600" dirty="0" smtClean="0"/>
              <a:t>-мотивационная </a:t>
            </a:r>
          </a:p>
          <a:p>
            <a:r>
              <a:rPr lang="ru-RU" sz="3600" dirty="0" smtClean="0"/>
              <a:t>Воспитательная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функциями оценивания знаний учащихся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8303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Анализ достижения учащимися краткосрочных целей и результатов обучения в соответствии с учебной программой;</a:t>
            </a:r>
          </a:p>
          <a:p>
            <a:r>
              <a:rPr lang="ru-RU" dirty="0" smtClean="0"/>
              <a:t> Установление оперативной взаимосвязи между учителем и учеником для выявления особенностей организации учебного процесса и усвоения учебного материала;</a:t>
            </a:r>
          </a:p>
          <a:p>
            <a:r>
              <a:rPr lang="ru-RU" dirty="0" smtClean="0"/>
              <a:t> Внесение корректив в организацию учебного процесса.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оценивания: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4930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Снимок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231683"/>
            <a:ext cx="8496944" cy="586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3640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– </a:t>
            </a:r>
            <a:r>
              <a:rPr lang="ru-RU" dirty="0"/>
              <a:t>это процесс, основанный на сравнении учебных достижений учащихся </a:t>
            </a:r>
            <a:r>
              <a:rPr lang="ru-RU" dirty="0">
                <a:solidFill>
                  <a:srgbClr val="FF0000"/>
                </a:solidFill>
              </a:rPr>
              <a:t>с четко определенными</a:t>
            </a:r>
            <a:r>
              <a:rPr lang="ru-RU" dirty="0"/>
              <a:t>, коллективно выработанными, </a:t>
            </a:r>
            <a:r>
              <a:rPr lang="ru-RU" dirty="0">
                <a:solidFill>
                  <a:srgbClr val="FF0000"/>
                </a:solidFill>
              </a:rPr>
              <a:t>заранее известными всем участникам процесса критериями</a:t>
            </a:r>
            <a:r>
              <a:rPr lang="ru-RU" dirty="0"/>
              <a:t>, соответствующими целям и содержанию образования, способствующими формированию учебно-познавательной компетентности учащихся.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Критериальное</a:t>
            </a:r>
            <a:r>
              <a:rPr lang="ru-RU" dirty="0"/>
              <a:t> оценивание–</a:t>
            </a:r>
          </a:p>
        </p:txBody>
      </p:sp>
    </p:spTree>
    <p:extLst>
      <p:ext uri="{BB962C8B-B14F-4D97-AF65-F5344CB8AC3E}">
        <p14:creationId xmlns:p14="http://schemas.microsoft.com/office/powerpoint/2010/main" val="3390123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Снимок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9"/>
            <a:ext cx="8315275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4691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Оценивается только работа учащегося; </a:t>
            </a:r>
          </a:p>
          <a:p>
            <a:r>
              <a:rPr lang="ru-RU" dirty="0" smtClean="0"/>
              <a:t>Работа учащегося сравнивается с образцом (эталоном) правильно выполненной работы, который известен учащимся заранее; </a:t>
            </a:r>
          </a:p>
          <a:p>
            <a:r>
              <a:rPr lang="ru-RU" dirty="0" smtClean="0"/>
              <a:t>Учащемуся известен четкий алгоритм выведения оценки, по которому он сам может определить уровень своей работы и информировать родителей; </a:t>
            </a:r>
          </a:p>
          <a:p>
            <a:r>
              <a:rPr lang="ru-RU" dirty="0" smtClean="0"/>
              <a:t>Оценивают у учащихся только то, чему учили, так как критерий оценивания представляет конкретное выражение учебных целей.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Практическая значимость </a:t>
            </a:r>
            <a:r>
              <a:rPr lang="ru-RU" dirty="0" err="1" smtClean="0"/>
              <a:t>критериального</a:t>
            </a:r>
            <a:r>
              <a:rPr lang="ru-RU" dirty="0" smtClean="0"/>
              <a:t> оценивания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881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dirty="0" smtClean="0"/>
              <a:t>Учителям: </a:t>
            </a:r>
          </a:p>
          <a:p>
            <a:r>
              <a:rPr lang="ru-RU" dirty="0" smtClean="0"/>
              <a:t>Разработать критерии, способствующие получению качественных результатов обучения;</a:t>
            </a:r>
          </a:p>
          <a:p>
            <a:r>
              <a:rPr lang="ru-RU" dirty="0" smtClean="0"/>
              <a:t>Иметь оперативную информацию для анализа и планирования своей деятельности; </a:t>
            </a:r>
          </a:p>
          <a:p>
            <a:r>
              <a:rPr lang="ru-RU" dirty="0" smtClean="0"/>
              <a:t>Улучшить качество преподавания; </a:t>
            </a:r>
          </a:p>
          <a:p>
            <a:r>
              <a:rPr lang="ru-RU" dirty="0" smtClean="0"/>
              <a:t>Выстраивать индивидуальную траекторию обучения каждого ученика с учетом его индивидуальных особенностей; </a:t>
            </a:r>
          </a:p>
          <a:p>
            <a:r>
              <a:rPr lang="ru-RU" dirty="0" smtClean="0"/>
              <a:t>Использовать разнообразные подходы и инструменты оценивания; </a:t>
            </a:r>
          </a:p>
          <a:p>
            <a:r>
              <a:rPr lang="ru-RU" dirty="0" smtClean="0"/>
              <a:t>Вносить предложения по совершенствованию содержания учебной программы.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Критериальное</a:t>
            </a:r>
            <a:r>
              <a:rPr lang="ru-RU" dirty="0" smtClean="0"/>
              <a:t> оценивание позволяет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231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141</TotalTime>
  <Words>477</Words>
  <Application>Microsoft Office PowerPoint</Application>
  <PresentationFormat>Экран (4:3)</PresentationFormat>
  <Paragraphs>56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Волна</vt:lpstr>
      <vt:lpstr>КРИТЕРИАЛЬНОЕ ОЦЕНИВАНИЕ УЧЕБНЫХ ДОСТИЖЕНИЙ ОБУЧАЮЩИХСЯ</vt:lpstr>
      <vt:lpstr>Презентация PowerPoint</vt:lpstr>
      <vt:lpstr>Основные функциями оценивания знаний учащихся</vt:lpstr>
      <vt:lpstr>Цели оценивания:</vt:lpstr>
      <vt:lpstr>Презентация PowerPoint</vt:lpstr>
      <vt:lpstr>Критериальное оценивание–</vt:lpstr>
      <vt:lpstr>Презентация PowerPoint</vt:lpstr>
      <vt:lpstr>Практическая значимость критериального оценивания</vt:lpstr>
      <vt:lpstr>Критериальное оценивание позволяет</vt:lpstr>
      <vt:lpstr>Критериальное оценивание позволяет</vt:lpstr>
      <vt:lpstr>Инструментами измерения при оценке учебных достижений учащихся являются:</vt:lpstr>
      <vt:lpstr>Матрица- руководство для разработки заданий-измерителей для определения различных уровней учебных достижений учащихся</vt:lpstr>
      <vt:lpstr>Презентация PowerPoint</vt:lpstr>
      <vt:lpstr>Презентация PowerPoint</vt:lpstr>
      <vt:lpstr>Презентация PowerPoint</vt:lpstr>
      <vt:lpstr>Презентация PowerPoint</vt:lpstr>
      <vt:lpstr>Система оценивания учебных достижений реализует следующие основные подходы к решению проблемы: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КРИТЕРИАЛЬНОЕ ОЦЕНИВАНИЕ УЧЕБНЫХ ДОСТИЖЕНИЙ ШКОЛЬНИКОВ</dc:title>
  <dc:creator>user</dc:creator>
  <cp:lastModifiedBy>СЦРО</cp:lastModifiedBy>
  <cp:revision>15</cp:revision>
  <dcterms:created xsi:type="dcterms:W3CDTF">2022-02-05T12:32:42Z</dcterms:created>
  <dcterms:modified xsi:type="dcterms:W3CDTF">2022-02-11T13:45:56Z</dcterms:modified>
</cp:coreProperties>
</file>