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62" r:id="rId2"/>
    <p:sldId id="261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A0C7-D290-4902-9804-2215C65CD4B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4805D9-8200-4018-BC78-678B717990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A0C7-D290-4902-9804-2215C65CD4B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05D9-8200-4018-BC78-678B717990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A0C7-D290-4902-9804-2215C65CD4B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05D9-8200-4018-BC78-678B717990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A0C7-D290-4902-9804-2215C65CD4B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05D9-8200-4018-BC78-678B717990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A0C7-D290-4902-9804-2215C65CD4B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4805D9-8200-4018-BC78-678B7179908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A0C7-D290-4902-9804-2215C65CD4B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05D9-8200-4018-BC78-678B717990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A0C7-D290-4902-9804-2215C65CD4B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05D9-8200-4018-BC78-678B717990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A0C7-D290-4902-9804-2215C65CD4B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05D9-8200-4018-BC78-678B717990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A0C7-D290-4902-9804-2215C65CD4B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05D9-8200-4018-BC78-678B717990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A0C7-D290-4902-9804-2215C65CD4B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05D9-8200-4018-BC78-678B717990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A0C7-D290-4902-9804-2215C65CD4B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4805D9-8200-4018-BC78-678B717990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EBCA0C7-D290-4902-9804-2215C65CD4BA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4805D9-8200-4018-BC78-678B7179908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>
            <a:normAutofit/>
          </a:bodyPr>
          <a:lstStyle/>
          <a:p>
            <a:r>
              <a:rPr lang="ru-RU" sz="2800" dirty="0"/>
              <a:t>МЕТОДИЧЕСКОЕ ОБЪЕДИНЕНИЕ УЧИТЕЛЕЙ ИНОСТРАННЫХ ЯЗЫКОВ</a:t>
            </a:r>
          </a:p>
        </p:txBody>
      </p:sp>
      <p:pic>
        <p:nvPicPr>
          <p:cNvPr id="6" name="Picture 2" descr="C:\Users\СЦРО\Desktop\мо_иняз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491" y="1752600"/>
            <a:ext cx="5831417" cy="437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539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 в школе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 в школе на современном этапе приобрела особую значимость. От образовательного уровня, квалификации, профессионализма учителя зависит решение задач, стоящих перед школой. Методическое объединение имеет большие возможности для повышения профессионального уровня и результатов труда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18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>
            <a:normAutofit/>
          </a:bodyPr>
          <a:lstStyle/>
          <a:p>
            <a:r>
              <a:rPr lang="ru-RU" sz="3200" dirty="0"/>
              <a:t>План работы должен иметь следующие разделы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7620000" cy="4373563"/>
          </a:xfrm>
        </p:spPr>
        <p:txBody>
          <a:bodyPr>
            <a:normAutofit fontScale="62500" lnSpcReduction="20000"/>
          </a:bodyPr>
          <a:lstStyle/>
          <a:p>
            <a:r>
              <a:rPr lang="ru-RU" b="0" dirty="0"/>
              <a:t>1.Задачи </a:t>
            </a:r>
            <a:r>
              <a:rPr lang="ru-RU" b="0" dirty="0" smtClean="0"/>
              <a:t>ШМО </a:t>
            </a:r>
            <a:r>
              <a:rPr lang="ru-RU" b="0" dirty="0"/>
              <a:t>на новый учебный год.</a:t>
            </a:r>
          </a:p>
          <a:p>
            <a:r>
              <a:rPr lang="ru-RU" b="0" dirty="0"/>
              <a:t>2.Методическая тема, над которой работает </a:t>
            </a:r>
            <a:r>
              <a:rPr lang="ru-RU" b="0" dirty="0" smtClean="0"/>
              <a:t>ШМО </a:t>
            </a:r>
            <a:r>
              <a:rPr lang="ru-RU" b="0" dirty="0"/>
              <a:t>(постановка проблемы ШМО вытекает из проблемы школы).</a:t>
            </a:r>
          </a:p>
          <a:p>
            <a:r>
              <a:rPr lang="ru-RU" b="0" dirty="0"/>
              <a:t>3.Программно - методическое сопровождение предмета.</a:t>
            </a:r>
          </a:p>
          <a:p>
            <a:r>
              <a:rPr lang="ru-RU" b="0" dirty="0"/>
              <a:t>4.Знакомство учителей с новыми педагогическими технологиями.</a:t>
            </a:r>
          </a:p>
          <a:p>
            <a:r>
              <a:rPr lang="ru-RU" b="0" dirty="0"/>
              <a:t>5.Проведение открытых уроков, творческих отчётов.</a:t>
            </a:r>
          </a:p>
          <a:p>
            <a:r>
              <a:rPr lang="ru-RU" b="0" dirty="0"/>
              <a:t>6. Изучение передового педагогического опыта учителей.</a:t>
            </a:r>
          </a:p>
          <a:p>
            <a:r>
              <a:rPr lang="ru-RU" b="0" dirty="0"/>
              <a:t>7. Изучение состояния преподавания учителей и качества знаний учащихся.</a:t>
            </a:r>
          </a:p>
          <a:p>
            <a:r>
              <a:rPr lang="ru-RU" b="0" dirty="0"/>
              <a:t>8.Диагностика и мониторинг качества методической работы.</a:t>
            </a:r>
          </a:p>
          <a:p>
            <a:r>
              <a:rPr lang="ru-RU" b="0" dirty="0"/>
              <a:t>9.Издательская деятельность.</a:t>
            </a:r>
          </a:p>
          <a:p>
            <a:r>
              <a:rPr lang="ru-RU" b="0" dirty="0"/>
              <a:t>10.Тематическое консультирование членов методического объединения.</a:t>
            </a:r>
          </a:p>
          <a:p>
            <a:r>
              <a:rPr lang="ru-RU" b="0" dirty="0"/>
              <a:t>11.Участие в </a:t>
            </a:r>
            <a:r>
              <a:rPr lang="ru-RU" b="0" dirty="0" smtClean="0"/>
              <a:t>разработке, </a:t>
            </a:r>
            <a:r>
              <a:rPr lang="ru-RU" b="0" dirty="0"/>
              <a:t>авторских программ, методических рекомендаций.</a:t>
            </a:r>
          </a:p>
          <a:p>
            <a:r>
              <a:rPr lang="ru-RU" b="0" dirty="0"/>
              <a:t>12.Участие в </a:t>
            </a:r>
            <a:r>
              <a:rPr lang="ru-RU" b="0" dirty="0" smtClean="0"/>
              <a:t>городских (муниципальных), краевых мероприятиях</a:t>
            </a:r>
            <a:r>
              <a:rPr lang="ru-RU" b="0" dirty="0"/>
              <a:t>.</a:t>
            </a:r>
          </a:p>
          <a:p>
            <a:r>
              <a:rPr lang="ru-RU" b="0" dirty="0"/>
              <a:t>13.График или текстовой вариант системы повышения квалификации учителей </a:t>
            </a:r>
            <a:r>
              <a:rPr lang="ru-RU" b="0" dirty="0" smtClean="0"/>
              <a:t>ШМО</a:t>
            </a:r>
            <a:r>
              <a:rPr lang="ru-RU" b="0" dirty="0"/>
              <a:t>.</a:t>
            </a:r>
          </a:p>
          <a:p>
            <a:r>
              <a:rPr lang="ru-RU" b="0" dirty="0"/>
              <a:t>14</a:t>
            </a:r>
            <a:r>
              <a:rPr lang="ru-RU" dirty="0"/>
              <a:t>.</a:t>
            </a:r>
            <a:r>
              <a:rPr lang="ru-RU" b="0" dirty="0"/>
              <a:t>Самообразование учителей (отчёты учителей по теме самообразования)</a:t>
            </a:r>
          </a:p>
          <a:p>
            <a:r>
              <a:rPr lang="ru-RU" b="0" dirty="0"/>
              <a:t>15.Заседания ШМО с указанием тематики.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092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 работы должен иметь следующие разделы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0" dirty="0"/>
              <a:t>16.Графики </a:t>
            </a:r>
            <a:r>
              <a:rPr lang="ru-RU" b="0" dirty="0" err="1"/>
              <a:t>взаимопосещения</a:t>
            </a:r>
            <a:r>
              <a:rPr lang="ru-RU" b="0" dirty="0"/>
              <a:t> уроков.</a:t>
            </a:r>
          </a:p>
          <a:p>
            <a:r>
              <a:rPr lang="ru-RU" b="0" dirty="0"/>
              <a:t>17.Графики открытых уроков.</a:t>
            </a:r>
          </a:p>
          <a:p>
            <a:r>
              <a:rPr lang="ru-RU" b="0" dirty="0" smtClean="0"/>
              <a:t>18.Теория </a:t>
            </a:r>
            <a:r>
              <a:rPr lang="ru-RU" b="0" dirty="0"/>
              <a:t>и </a:t>
            </a:r>
            <a:r>
              <a:rPr lang="ru-RU" b="0" dirty="0" smtClean="0"/>
              <a:t>методика </a:t>
            </a:r>
            <a:r>
              <a:rPr lang="ru-RU" b="0" dirty="0"/>
              <a:t>преподавания предмета (выступления).</a:t>
            </a:r>
          </a:p>
          <a:p>
            <a:r>
              <a:rPr lang="ru-RU" b="0" dirty="0"/>
              <a:t>19.Обзор методической и педагогической литературы.</a:t>
            </a:r>
          </a:p>
          <a:p>
            <a:r>
              <a:rPr lang="ru-RU" b="0" dirty="0"/>
              <a:t>20.Изучение нормативных документов.</a:t>
            </a:r>
          </a:p>
          <a:p>
            <a:r>
              <a:rPr lang="ru-RU" b="0" dirty="0"/>
              <a:t>21.Изучение новых программ и учебников.</a:t>
            </a:r>
          </a:p>
          <a:p>
            <a:r>
              <a:rPr lang="ru-RU" b="0" dirty="0" smtClean="0"/>
              <a:t>22.Разработка </a:t>
            </a:r>
            <a:r>
              <a:rPr lang="ru-RU" b="0" dirty="0"/>
              <a:t>рекомендаций, памяток, наглядных пособий.</a:t>
            </a:r>
          </a:p>
          <a:p>
            <a:r>
              <a:rPr lang="ru-RU" b="0" dirty="0" smtClean="0"/>
              <a:t>23.Проверка </a:t>
            </a:r>
            <a:r>
              <a:rPr lang="ru-RU" b="0" dirty="0"/>
              <a:t>словарей и тетрадей.</a:t>
            </a:r>
          </a:p>
          <a:p>
            <a:r>
              <a:rPr lang="ru-RU" b="0" dirty="0" smtClean="0"/>
              <a:t>24.Организация </a:t>
            </a:r>
            <a:r>
              <a:rPr lang="ru-RU" b="0" dirty="0"/>
              <a:t>наставничества в работе с молодыми специалистами.</a:t>
            </a:r>
          </a:p>
          <a:p>
            <a:r>
              <a:rPr lang="ru-RU" b="0" dirty="0" smtClean="0"/>
              <a:t>25.Подготовка </a:t>
            </a:r>
            <a:r>
              <a:rPr lang="ru-RU" b="0" dirty="0"/>
              <a:t>экзаменационного материала.</a:t>
            </a:r>
          </a:p>
          <a:p>
            <a:r>
              <a:rPr lang="ru-RU" b="0" dirty="0"/>
              <a:t>26.Сообщения учителей, посещающих предметные курсы, семинары, консультации.</a:t>
            </a:r>
          </a:p>
          <a:p>
            <a:r>
              <a:rPr lang="ru-RU" b="0" dirty="0"/>
              <a:t>27.Внеклассные мероприятия по предмету (предметные олимпиады, олимпиады, конкурсы).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572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04856" cy="11521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ЗАСЕДАНИЙ ШМО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152766"/>
              </p:ext>
            </p:extLst>
          </p:nvPr>
        </p:nvGraphicFramePr>
        <p:xfrm>
          <a:off x="1078547" y="2086197"/>
          <a:ext cx="6377305" cy="3741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7477"/>
                <a:gridCol w="4439862"/>
                <a:gridCol w="1109966"/>
              </a:tblGrid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Тема заседания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Формы работы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</a:tr>
              <a:tr h="2070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Август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Заседание ШМО №1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Рассмотрение плана работы МО на 2021-2022 учебный год.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Рассмотрение рабочих программ.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Составление графика предметной недели.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Утверждение тем самообразования учителей МО.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Утверждение плана работы с одарёнными детьми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демоверсий ЕГЭ и ОГЭ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Участие </a:t>
                      </a:r>
                      <a:r>
                        <a:rPr lang="ru-RU" sz="1400" dirty="0">
                          <a:effectLst/>
                        </a:rPr>
                        <a:t>в первом этапе Всероссийской олимпиады школьников по </a:t>
                      </a:r>
                      <a:r>
                        <a:rPr lang="ru-RU" sz="1400" dirty="0" smtClean="0">
                          <a:effectLst/>
                        </a:rPr>
                        <a:t>иностранному</a:t>
                      </a:r>
                      <a:r>
                        <a:rPr lang="ru-RU" sz="1400" baseline="0" dirty="0" smtClean="0">
                          <a:effectLst/>
                        </a:rPr>
                        <a:t> языку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Круглый стол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7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ЗАСЕДАНИЙ ШМО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437974"/>
              </p:ext>
            </p:extLst>
          </p:nvPr>
        </p:nvGraphicFramePr>
        <p:xfrm>
          <a:off x="1089660" y="2592356"/>
          <a:ext cx="6377305" cy="2834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7477"/>
                <a:gridCol w="4439862"/>
                <a:gridCol w="1109966"/>
              </a:tblGrid>
              <a:tr h="1879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Ноябрь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Заседание ШМО №2 «Новые методы и технологии в обучении иностранным языкам».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Использование ЦОР на уроке.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Проверка подготовки учащихся 9,11 классов к итоговой аттестации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Организация и проведение 2 этапа Всероссийской олимпиады по </a:t>
                      </a:r>
                      <a:r>
                        <a:rPr lang="ru-RU" sz="1400" dirty="0" smtClean="0">
                          <a:effectLst/>
                        </a:rPr>
                        <a:t>иностранному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языку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Подготовка к международному конкурсу «Британский бульдог».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Творческий отчет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692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ЗАСЕДАНИЙ ШМО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449121"/>
              </p:ext>
            </p:extLst>
          </p:nvPr>
        </p:nvGraphicFramePr>
        <p:xfrm>
          <a:off x="1078547" y="3139789"/>
          <a:ext cx="6377305" cy="1583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7477"/>
                <a:gridCol w="4439862"/>
                <a:gridCol w="1109966"/>
              </a:tblGrid>
              <a:tr h="1231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Декабрь- январь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Заседание ШМО № 3 «Работа над лингвострановедческим материалом с использованием компьютерных презентаций»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Уточнение и утверждение плана проведения НЕДЕЛИ </a:t>
                      </a:r>
                      <a:r>
                        <a:rPr lang="ru-RU" sz="1400" dirty="0" smtClean="0">
                          <a:effectLst/>
                        </a:rPr>
                        <a:t>иностранного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языка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Отчет учителей по теме самообразования.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Семинар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439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3152" cy="13716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ЗАСЕДАНИЙ ШМО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936511"/>
              </p:ext>
            </p:extLst>
          </p:nvPr>
        </p:nvGraphicFramePr>
        <p:xfrm>
          <a:off x="1078547" y="3076289"/>
          <a:ext cx="6377305" cy="2216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7477"/>
                <a:gridCol w="4439862"/>
                <a:gridCol w="1109966"/>
              </a:tblGrid>
              <a:tr h="1231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Февраль -март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Заседание ШМО № 4 «Обсуждение экзаменационных материалов для 9-11 классов ГИА».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Проверка готовности выпускников к сдаче ОГЭ и ЕГЭ.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Изучение</a:t>
                      </a:r>
                      <a:r>
                        <a:rPr lang="ru-RU" sz="1400" baseline="0" dirty="0" smtClean="0">
                          <a:effectLst/>
                        </a:rPr>
                        <a:t> ФГОС нового поколения (НОО, ООО)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Подготовка к экзаменам.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Совещание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99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39136" cy="13716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ЗАСЕДАНИЙ ШМО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654115"/>
              </p:ext>
            </p:extLst>
          </p:nvPr>
        </p:nvGraphicFramePr>
        <p:xfrm>
          <a:off x="1078547" y="2830925"/>
          <a:ext cx="6377305" cy="2216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7477"/>
                <a:gridCol w="4439862"/>
                <a:gridCol w="1109966"/>
              </a:tblGrid>
              <a:tr h="125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Апрель - май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Заседание № 5 «Анализ работы за год».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Утверждение материалов итоговых контрольных работ.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Анализ итогов успеваемости учащихся и выполнения практической части рабочих программ.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Составление плана работы </a:t>
                      </a:r>
                      <a:r>
                        <a:rPr lang="ru-RU" sz="1400" dirty="0" smtClean="0">
                          <a:effectLst/>
                        </a:rPr>
                        <a:t>ШМО </a:t>
                      </a:r>
                      <a:r>
                        <a:rPr lang="ru-RU" sz="1400" dirty="0">
                          <a:effectLst/>
                        </a:rPr>
                        <a:t>на 2022-2023 учебный год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Совещание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702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3152" cy="1371600"/>
          </a:xfrm>
        </p:spPr>
        <p:txBody>
          <a:bodyPr/>
          <a:lstStyle/>
          <a:p>
            <a:r>
              <a:rPr lang="ru-RU" b="1" dirty="0"/>
              <a:t>ПЛАН РАБОТЫ ШМО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662890"/>
              </p:ext>
            </p:extLst>
          </p:nvPr>
        </p:nvGraphicFramePr>
        <p:xfrm>
          <a:off x="827584" y="1752600"/>
          <a:ext cx="6696744" cy="4373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772"/>
                <a:gridCol w="2291949"/>
                <a:gridCol w="1203343"/>
                <a:gridCol w="1497182"/>
                <a:gridCol w="1284498"/>
              </a:tblGrid>
              <a:tr h="257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№ п/п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Содержание мероприятий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Срок выполнения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Ответственный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Реализация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</a:tr>
              <a:tr h="1929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ПОДГОТОВКА К НОВОМУ УЧЕБНОМУ ГОДУ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5053" marR="45053" marT="0" marB="0"/>
                </a:tc>
              </a:tr>
              <a:tr h="514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Изучение учебных программ, проверка наличия учебно-методического обеспечения по предмету(УПО)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Август - сентябрь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Руководитель ШМО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Справка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</a:tr>
              <a:tr h="385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Уточнение недельной нагрузки учителей МО и выявление вакансий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Август - сентябрь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Руководитель ШМО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</a:tr>
              <a:tr h="385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Уточнение списков учителей записавшихся на курсы повышения квалификации.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Август - сентябрь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Руководитель ШМО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Списки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</a:tr>
              <a:tr h="385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Подготовка кабинетов ШМО иностранных языков к началу учебного года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Август - сентябрь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Учителя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</a:tr>
              <a:tr h="257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Участие в педагогическом совете.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Август - сентябрь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Учителя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Протокол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</a:tr>
              <a:tr h="257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Корректировка плана работы ШМО на новый учебный год.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Август - сентябрь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3" marR="450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620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r>
              <a:rPr lang="ru-RU" b="1" dirty="0"/>
              <a:t>ПЛАН РАБОТЫ ШМО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435729"/>
              </p:ext>
            </p:extLst>
          </p:nvPr>
        </p:nvGraphicFramePr>
        <p:xfrm>
          <a:off x="611559" y="1484784"/>
          <a:ext cx="7560840" cy="5070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935"/>
                <a:gridCol w="2587684"/>
                <a:gridCol w="1358613"/>
                <a:gridCol w="1690368"/>
                <a:gridCol w="1450240"/>
              </a:tblGrid>
              <a:tr h="2075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ОБЩЕШКОЛЬНЫЕ МЕРОПРИЯТИЯ И ЗАСЕДАНИЯ МО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dirty="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dirty="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</a:tr>
              <a:tr h="98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</a:tr>
              <a:tr h="106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Методические советы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По плану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Зам.по УВР (МР)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Протокол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</a:tr>
              <a:tr h="209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Заседания ШМО (прилагается)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Раз в два месяца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Председатель ШМО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Протоколы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</a:tr>
              <a:tr h="42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Уточнение календарно-тематических планов по предметам ШМО (по полугодиям)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учителя</a:t>
                      </a:r>
                      <a:endParaRPr lang="ru-RU" sz="5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Календарно-тематические планы(КТП)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</a:tr>
              <a:tr h="249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Участие в конкурсе «Мой лучший урок»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Сентябрь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Руководитель МО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Разработка урока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</a:tr>
              <a:tr h="12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Участие в конкурсах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Весь период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Учителя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Разработки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</a:tr>
              <a:tr h="213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Подготовка и проведение олимпиад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Весь период </a:t>
                      </a:r>
                      <a:endParaRPr lang="ru-RU" sz="5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учителя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Справка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</a:tr>
              <a:tr h="499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Проведение школьного этапа Всероссийской олимпиады школьников по английскому языку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Сентябрь Октябрь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Руководитель ШМО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Отчёт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</a:tr>
              <a:tr h="213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Неделя </a:t>
                      </a:r>
                      <a:r>
                        <a:rPr lang="ru-RU" sz="600" baseline="0" dirty="0" smtClean="0">
                          <a:effectLst/>
                        </a:rPr>
                        <a:t> иностранного </a:t>
                      </a:r>
                      <a:r>
                        <a:rPr lang="ru-RU" sz="600" dirty="0" smtClean="0">
                          <a:effectLst/>
                        </a:rPr>
                        <a:t>языка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r>
                        <a:rPr lang="ru-RU" sz="700">
                          <a:effectLst/>
                        </a:rPr>
                        <a:t>Март-апрель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Руководитель ШМО, учителя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Отчёт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</a:tr>
              <a:tr h="425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Отчёты учителей по успеваемости учащихся и прохождению учебных программ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 конец четверти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Учителя ШМО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Справка-отчёт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</a:tr>
              <a:tr h="427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effectLst/>
                        <a:latin typeface="Calibri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Проведение итоговой аттестации выпускных классов. Составление информационно-аналитических справок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Руководитель ШМО</a:t>
                      </a:r>
                      <a:endParaRPr lang="ru-RU" sz="5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Справки</a:t>
                      </a:r>
                      <a:endParaRPr lang="ru-RU" sz="5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99" marR="3639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65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2243"/>
            <a:ext cx="7787208" cy="1371600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ПДС «Школьное методическое объединение учителей иностранного языка как          ресурс профессионального развития педагогов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СЦРО\Desktop\tr-zdjec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258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55160" cy="1371600"/>
          </a:xfrm>
        </p:spPr>
        <p:txBody>
          <a:bodyPr/>
          <a:lstStyle/>
          <a:p>
            <a:r>
              <a:rPr lang="ru-RU" b="1" dirty="0"/>
              <a:t>ПЛАН РАБОТЫ ШМО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874608"/>
              </p:ext>
            </p:extLst>
          </p:nvPr>
        </p:nvGraphicFramePr>
        <p:xfrm>
          <a:off x="539551" y="1700808"/>
          <a:ext cx="7200800" cy="4539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367"/>
                <a:gridCol w="2464461"/>
                <a:gridCol w="1293917"/>
                <a:gridCol w="1609874"/>
                <a:gridCol w="1381181"/>
              </a:tblGrid>
              <a:tr h="1327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МЕТОДИЧЕСКАЯ РАБОТА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60" marR="51060" marT="0" marB="0"/>
                </a:tc>
              </a:tr>
              <a:tr h="294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Проведение совещаний ШМО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По отдельному плану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Руководитель ШМО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Протокол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</a:tr>
              <a:tr h="558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Составление графика проведения семинаров, круглых столов открытых уроков и т.д.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Сентябрь, январь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Руководитель ШМО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График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</a:tr>
              <a:tr h="442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Оформление документов и подача заявлений на повышение квалификационной категории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Весь период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учителя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Заявления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</a:tr>
              <a:tr h="589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Составление списков учителей, желающих повысить свою квалификацию в новом учебном году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Весь период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Руководитель ШМО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Список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</a:tr>
              <a:tr h="442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Предварительное распределение нагрузки на следующий учебный год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май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Руководитель ШМО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</a:tr>
              <a:tr h="294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Планирование работы ШМО на следующий учебный год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май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Руководитель ШМО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</a:tr>
              <a:tr h="442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Творческие отчёты учителей, посещавших курсы повышения квалификации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Весь период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Руководитель ШМО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Протокол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</a:tr>
              <a:tr h="147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Отчет-анализ работы ШМО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Январь, май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Руководитель ШМО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Отчет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60" marR="510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636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344816" cy="1371600"/>
          </a:xfrm>
        </p:spPr>
        <p:txBody>
          <a:bodyPr/>
          <a:lstStyle/>
          <a:p>
            <a:r>
              <a:rPr lang="ru-RU" b="1" dirty="0"/>
              <a:t>ПЛАН РАБОТЫ ШМО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59045"/>
              </p:ext>
            </p:extLst>
          </p:nvPr>
        </p:nvGraphicFramePr>
        <p:xfrm>
          <a:off x="395536" y="1628800"/>
          <a:ext cx="7632847" cy="4497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449"/>
                <a:gridCol w="2612329"/>
                <a:gridCol w="1371551"/>
                <a:gridCol w="1706466"/>
                <a:gridCol w="1464052"/>
              </a:tblGrid>
              <a:tr h="3331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СОВЕРШЕНСТВОВАНИЕ УЧЕБНО – МЕТОДИЧЕСКОЙ БАЗЫ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33" marR="56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6733" marR="56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6733" marR="56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6733" marR="56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6733" marR="56733" marT="0" marB="0"/>
                </a:tc>
              </a:tr>
              <a:tr h="166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6733" marR="56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Подготовка кабинетов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33" marR="56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Весь период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33" marR="56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Зав. кабинетами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33" marR="56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33" marR="56733" marT="0" marB="0"/>
                </a:tc>
              </a:tr>
              <a:tr h="499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6733" marR="56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Подача заявок для заполнения бланка заказа на учебную и методическую литературу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33" marR="56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Март 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33" marR="56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учителя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33" marR="56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Заявки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33" marR="56733" marT="0" marB="0"/>
                </a:tc>
              </a:tr>
              <a:tr h="499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6733" marR="56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Подготовка проверочных контрольных материалов и стенда «Готовься к экзаменам»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33" marR="56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Весь период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33" marR="56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учителя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33" marR="56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Экзаменационный материал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33" marR="567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757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ru-RU" sz="2000" b="1" dirty="0"/>
              <a:t>СВЕДЕНИЯ О ТЕМАХ САМООБРАЗОВАНИЯ УЧИТЕЛЕЙ ШМО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1824010" y="1336771"/>
          <a:ext cx="4886380" cy="5836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94"/>
                <a:gridCol w="659255"/>
                <a:gridCol w="1005906"/>
                <a:gridCol w="1522786"/>
                <a:gridCol w="1521239"/>
              </a:tblGrid>
              <a:tr h="301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Тема самообразования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Цель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Задачи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21" marR="52821" marT="0" marB="0"/>
                </a:tc>
              </a:tr>
              <a:tr h="603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Игровые технологии на уроках английского языка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Повысить интерес учащихся к английскому языку, учить общению на иностранном языке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Развивать коммуникационные навыки через игровые технологии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21" marR="52821" marT="0" marB="0"/>
                </a:tc>
              </a:tr>
              <a:tr h="754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49178" marR="491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Использование грамматических упражнений на уроках английского языка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Повысить интерес учащихся к английскому языку, учить общению на иностранном языке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Улучшить навыки письма и коммуникации у учащихся, путем отработки грамматических предложений.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/>
                </a:tc>
              </a:tr>
              <a:tr h="603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Нетрадиционные формы и методы преподавания английского языка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Повысить интерес учащихся к иностранному  языку, учить общению на иностранном языке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Развивать и поддерживать интерес учащихся к изучению английского языка.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21" marR="52821" marT="0" marB="0"/>
                </a:tc>
              </a:tr>
              <a:tr h="754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49178" marR="491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Использование грамматических упражнений на уроках английского языка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Совершенствование языкового уровня учащихся через использование грамматических структур.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Формирование лингвистических способностей и автоматизация языковых и речевых действий учащихся.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/>
                </a:tc>
              </a:tr>
              <a:tr h="1357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Использование ЦОР на уроках иностранного языка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Совершенствование языкового уровня при помощи информационно – коммуникационных технологий как средство повышения мотивации в изучении иностранного языка.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21" marR="5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Формирование системного мышления, формирование лингвистических способностей, создание коммуникативных ситуаций и автоматизация языковых и речевых действий. 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Общекультурное развитие учащихся.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21" marR="528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169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560840" cy="1371600"/>
          </a:xfrm>
        </p:spPr>
        <p:txBody>
          <a:bodyPr>
            <a:normAutofit/>
          </a:bodyPr>
          <a:lstStyle/>
          <a:p>
            <a:r>
              <a:rPr lang="ru-RU" sz="2000" b="1" dirty="0"/>
              <a:t>ПЕРСПЕКТИВНЫЙ ПЛАН АТТЕСТАЦИИ УЧИТЕЛЕЙ ШМО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78547" y="2887567"/>
          <a:ext cx="6377305" cy="2103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320"/>
                <a:gridCol w="1958567"/>
                <a:gridCol w="2464444"/>
                <a:gridCol w="1685974"/>
              </a:tblGrid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Год аттестации (когда аттестовался)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Год будущей аттестации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 anchor="ctr"/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607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32848" cy="1371600"/>
          </a:xfrm>
        </p:spPr>
        <p:txBody>
          <a:bodyPr>
            <a:normAutofit/>
          </a:bodyPr>
          <a:lstStyle/>
          <a:p>
            <a:r>
              <a:rPr lang="ru-RU" sz="2000" b="1" dirty="0"/>
              <a:t>График прохождения АТТЕСТАЦИИ УЧИТЕЛЕЙ ШМО на текущий 2021-2022 учебный год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543309"/>
          <a:ext cx="7620000" cy="2792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958"/>
                <a:gridCol w="2073027"/>
                <a:gridCol w="717468"/>
                <a:gridCol w="652524"/>
                <a:gridCol w="587581"/>
                <a:gridCol w="645308"/>
                <a:gridCol w="577273"/>
                <a:gridCol w="657679"/>
                <a:gridCol w="457695"/>
                <a:gridCol w="589643"/>
                <a:gridCol w="395844"/>
              </a:tblGrid>
              <a:tr h="725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Даты аттестации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/>
                </a:tc>
              </a:tr>
              <a:tr h="483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Сентябрь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Октябрь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Февраль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Март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Апрель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31" marR="72631" marT="0" marB="0" anchor="ctr"/>
                </a:tc>
              </a:tr>
              <a:tr h="313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</a:tr>
              <a:tr h="313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</a:tr>
              <a:tr h="313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</a:tr>
              <a:tr h="313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</a:tr>
              <a:tr h="313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72631" marR="72631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543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График прохождения АТТЕСТАЦИИ УЧИТЕЛЕЙ ШМО на текущий 2021-2022 учебный год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34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>
            <a:noAutofit/>
          </a:bodyPr>
          <a:lstStyle/>
          <a:p>
            <a:r>
              <a:rPr lang="ru-RU" sz="2000" b="1" dirty="0"/>
              <a:t>Перспективный план повышения квалификации учителей ШМО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78547" y="2642203"/>
          <a:ext cx="6377305" cy="2594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820"/>
                <a:gridCol w="1131903"/>
                <a:gridCol w="1607267"/>
                <a:gridCol w="1409702"/>
                <a:gridCol w="2013613"/>
              </a:tblGrid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Год прохождения курсовой переподготовки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Место прохождения курсов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Предполагаемый год будущих курсов повышения квалификации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 anchor="ctr"/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046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>
            <a:normAutofit/>
          </a:bodyPr>
          <a:lstStyle/>
          <a:p>
            <a:r>
              <a:rPr lang="ru-RU" sz="2000" b="1" dirty="0"/>
              <a:t>График повышения квалификации учителей ШМО на текущий год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368292"/>
          <a:ext cx="7619999" cy="3342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958"/>
                <a:gridCol w="2073028"/>
                <a:gridCol w="717467"/>
                <a:gridCol w="652524"/>
                <a:gridCol w="587581"/>
                <a:gridCol w="645308"/>
                <a:gridCol w="577273"/>
                <a:gridCol w="657678"/>
                <a:gridCol w="457695"/>
                <a:gridCol w="589643"/>
                <a:gridCol w="395844"/>
              </a:tblGrid>
              <a:tr h="116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ФИО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Даты повышения квалицикации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/>
                </a:tc>
              </a:tr>
              <a:tr h="466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Сентябрь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Октябрь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Ноябрь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Декабрь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Январь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Февраль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Март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Апрель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Май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030" marR="70030" marT="0" marB="0" anchor="ctr"/>
                </a:tc>
              </a:tr>
              <a:tr h="301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</a:tr>
              <a:tr h="301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</a:tr>
              <a:tr h="301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</a:tr>
              <a:tr h="301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</a:tr>
              <a:tr h="301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70030" marR="7003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1699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/>
              <a:t>График проведения открытых уроков и внеклассных мероприятий по предмету учителями ШМО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78547" y="1806035"/>
          <a:ext cx="6377305" cy="4266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771"/>
                <a:gridCol w="1331876"/>
                <a:gridCol w="415780"/>
                <a:gridCol w="689229"/>
                <a:gridCol w="891943"/>
                <a:gridCol w="1350853"/>
                <a:gridCol w="1350853"/>
              </a:tblGrid>
              <a:tr h="698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Дата проведения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Предмет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Тема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Тип работы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 anchor="ctr"/>
                </a:tc>
              </a:tr>
              <a:tr h="698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</a:tr>
              <a:tr h="698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</a:tr>
              <a:tr h="698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</a:tr>
              <a:tr h="698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</a:tr>
              <a:tr h="736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73660" marR="7366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4635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>
            <a:normAutofit/>
          </a:bodyPr>
          <a:lstStyle/>
          <a:p>
            <a:r>
              <a:rPr lang="ru-RU" sz="2400" b="1" dirty="0"/>
              <a:t>ПЛАН РАБОТЫ С ОДАРЕННЫМИ ДЕТЬМИ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799004"/>
              </p:ext>
            </p:extLst>
          </p:nvPr>
        </p:nvGraphicFramePr>
        <p:xfrm>
          <a:off x="467544" y="1484785"/>
          <a:ext cx="7632849" cy="4779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3214"/>
                <a:gridCol w="3546043"/>
                <a:gridCol w="1250608"/>
                <a:gridCol w="2312984"/>
              </a:tblGrid>
              <a:tr h="156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№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Содержание работы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Сроки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Результат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</a:tr>
              <a:tr h="470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Изучение нормативных документов по организации работы с одарёнными детьми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Сентябрь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Изучение и реализация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</a:tr>
              <a:tr h="313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Составление списков мотивированных учащихся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Сентябрь-октябрь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Списки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</a:tr>
              <a:tr h="156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Планирование работы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Сентябрь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План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</a:tr>
              <a:tr h="1364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Составление карты одарённости детей:</a:t>
                      </a:r>
                      <a:endParaRPr lang="ru-RU" sz="7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800">
                          <a:effectLst/>
                        </a:rPr>
                        <a:t>тип одарённости</a:t>
                      </a:r>
                      <a:endParaRPr lang="ru-RU" sz="7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800">
                          <a:effectLst/>
                        </a:rPr>
                        <a:t>способности ребёнка</a:t>
                      </a:r>
                      <a:endParaRPr lang="ru-RU" sz="7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800">
                          <a:effectLst/>
                        </a:rPr>
                        <a:t>определение креативности обучающегося</a:t>
                      </a:r>
                      <a:endParaRPr lang="ru-RU" sz="7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800">
                          <a:effectLst/>
                        </a:rPr>
                        <a:t>экспертная оценка одарённости</a:t>
                      </a:r>
                      <a:endParaRPr lang="ru-RU" sz="7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Октябрь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Ноябрь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Карта одарённости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</a:tr>
              <a:tr h="470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Участие в конкурсах творческих, исследовательских, проектных  работ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т.г.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Участие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</a:tr>
              <a:tr h="313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НПК «Первые шаги в науку»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</a:tr>
              <a:tr h="313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Проведение предметной олимпиады  по английскому языку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Октябрь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Участие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</a:tr>
              <a:tr h="832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Участие в международных и во всероссийских конкурсах и олимпиадах:</a:t>
                      </a:r>
                      <a:endParaRPr lang="ru-RU" sz="7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800">
                          <a:effectLst/>
                        </a:rPr>
                        <a:t>«Британский бульдог»;</a:t>
                      </a:r>
                      <a:endParaRPr lang="ru-RU" sz="7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800">
                          <a:effectLst/>
                        </a:rPr>
                        <a:t>конкурс «В.И. Вернадского»</a:t>
                      </a:r>
                      <a:endParaRPr lang="ru-RU" sz="7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т.г.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Сертификаты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</a:tr>
              <a:tr h="389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Подведение итогов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Май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Анализ работы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936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Цитата дня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/>
              <a:t>Самым </a:t>
            </a:r>
            <a:r>
              <a:rPr lang="ru-RU" b="0" dirty="0"/>
              <a:t>важным явлением в школе, самым поучительным предметом, самым живым примером для ученика является сам </a:t>
            </a:r>
            <a:r>
              <a:rPr lang="ru-RU" b="0" dirty="0" smtClean="0"/>
              <a:t>учитель.</a:t>
            </a:r>
            <a:endParaRPr lang="ru-RU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801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семинар </a:t>
            </a:r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«Нормативные основы организации ШМО </a:t>
            </a:r>
            <a:r>
              <a:rPr lang="ru-RU" dirty="0" smtClean="0"/>
              <a:t>учителей </a:t>
            </a:r>
            <a:r>
              <a:rPr lang="ru-RU" dirty="0"/>
              <a:t>иностранных языков</a:t>
            </a:r>
            <a:r>
              <a:rPr lang="ru-RU" dirty="0" smtClean="0"/>
              <a:t>»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dirty="0"/>
              <a:t>Нормативная и методическая документация ШМО учителей              иностранных языков</a:t>
            </a:r>
            <a:r>
              <a:rPr lang="ru-RU" b="1" dirty="0" smtClean="0"/>
              <a:t>.</a:t>
            </a:r>
            <a:endParaRPr lang="ru-RU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dirty="0"/>
              <a:t>Профессиональные дефициты руководителей в планировании                  деятельности ШМО и организации работы с учителями иностранного языка в школе.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9277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ПДС ШМО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Спасибо за внимани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7704856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3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/>
          <a:lstStyle/>
          <a:p>
            <a:r>
              <a:rPr lang="ru-RU" dirty="0"/>
              <a:t>Цель ШМО учителей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dirty="0" smtClean="0"/>
              <a:t>- способствовать </a:t>
            </a:r>
            <a:r>
              <a:rPr lang="ru-RU" b="0" dirty="0"/>
              <a:t>росту профессиональной компетенции учителей, их творческого потенциала, развитию личности, готовой к постоянному профессиональному росту, социальной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и </a:t>
            </a:r>
            <a:r>
              <a:rPr lang="ru-RU" b="0" dirty="0" smtClean="0"/>
              <a:t>профессиональной </a:t>
            </a:r>
            <a:r>
              <a:rPr lang="ru-RU" b="0" dirty="0"/>
              <a:t>мобильности.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650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3152" cy="1371600"/>
          </a:xfrm>
        </p:spPr>
        <p:txBody>
          <a:bodyPr>
            <a:normAutofit/>
          </a:bodyPr>
          <a:lstStyle/>
          <a:p>
            <a:r>
              <a:rPr lang="ru-RU" dirty="0"/>
              <a:t>Задачи ШМО учителей: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</a:t>
            </a:r>
            <a:r>
              <a:rPr lang="ru-RU" b="0" dirty="0"/>
              <a:t>ознакомление членов ШМО с научно-методическими идеями;</a:t>
            </a:r>
          </a:p>
          <a:p>
            <a:r>
              <a:rPr lang="ru-RU" dirty="0"/>
              <a:t>-</a:t>
            </a:r>
            <a:r>
              <a:rPr lang="ru-RU" b="0" dirty="0"/>
              <a:t>способствование научно-методическому росту учителя, развитие его творческой инициативы, ключевых предметных компетенций: коммуникативной, дидактической и рефлексивной и др</a:t>
            </a:r>
            <a:r>
              <a:rPr lang="ru-RU" b="0" dirty="0" smtClean="0"/>
              <a:t>.</a:t>
            </a:r>
          </a:p>
          <a:p>
            <a:r>
              <a:rPr lang="ru-RU" dirty="0"/>
              <a:t>Основные задачи ШМО</a:t>
            </a:r>
            <a:br>
              <a:rPr lang="ru-RU" dirty="0"/>
            </a:br>
            <a:r>
              <a:rPr lang="ru-RU" b="0" dirty="0" smtClean="0"/>
              <a:t>Совершенствование</a:t>
            </a:r>
            <a:r>
              <a:rPr lang="ru-RU" b="0" dirty="0"/>
              <a:t>: </a:t>
            </a:r>
          </a:p>
          <a:p>
            <a:r>
              <a:rPr lang="ru-RU" b="0" dirty="0"/>
              <a:t>1) педагогического мастерства; </a:t>
            </a:r>
          </a:p>
          <a:p>
            <a:r>
              <a:rPr lang="ru-RU" b="0" dirty="0"/>
              <a:t>2) качества образования обучающихся;</a:t>
            </a:r>
          </a:p>
          <a:p>
            <a:r>
              <a:rPr lang="ru-RU" b="0" dirty="0"/>
              <a:t> 3) воспитательного процесса (гражданское, патриотическое и др. воспитание обучающихся).</a:t>
            </a:r>
          </a:p>
          <a:p>
            <a:endParaRPr lang="ru-RU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806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определение путей обновления содержания предметного образования, форм и методов работы учителя на всех уровнях образовательной модели, с учетом современной парадигмы образования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деятельности методическое объединение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руководствуется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Конституцией и законами Российской Федерации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указами Президента Российской Федерации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решениями Правительства Российской Федерации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управления образования всех уровней по вопросам образования и воспитания учащихся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Уставом и локальными правовыми актами школы, приказами и распоряжениями директора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9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работы ШМО учителей определяется законодательными актами в области образования, идеями развития национальной модели школы РФ, методической темой школы, содержанием инноваций в области психолого-педагогической науки и преподавании учебных предметов с учетом требований, предъявляемых к различным уровням предметной компетенции учителей.</a:t>
            </a:r>
          </a:p>
          <a:p>
            <a:pPr algn="just"/>
            <a:r>
              <a:rPr lang="ru-RU" sz="29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ШМО </a:t>
            </a:r>
            <a:r>
              <a:rPr lang="ru-RU" sz="29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 организуется при наличии не менее пяти учителей по одному предмету или по одной образовательной области. В состав ШМО могут входить учителя смежных дисциплин.</a:t>
            </a:r>
          </a:p>
          <a:p>
            <a:pPr algn="just"/>
            <a:r>
              <a:rPr lang="ru-RU" sz="29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ШМО работает в соответствии с утвержденным директором планом работы школы, и строит свою работу на принципах демократии, </a:t>
            </a:r>
            <a:r>
              <a:rPr lang="ru-RU" sz="29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уважения </a:t>
            </a:r>
            <a:r>
              <a:rPr lang="ru-RU" sz="29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учета интересов всех членов ШМО. Проводит свои заседания один раз в четверть (триместр).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7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>
            <a:normAutofit/>
          </a:bodyPr>
          <a:lstStyle/>
          <a:p>
            <a:r>
              <a:rPr lang="ru-RU" sz="2800" dirty="0"/>
              <a:t>Члены ШМО </a:t>
            </a:r>
            <a:r>
              <a:rPr lang="ru-RU" sz="2800" dirty="0" smtClean="0"/>
              <a:t>учителей иностранного языка </a:t>
            </a:r>
            <a:r>
              <a:rPr lang="ru-RU" sz="2800" dirty="0"/>
              <a:t>имеют право: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0" dirty="0" smtClean="0"/>
              <a:t>- анализировать </a:t>
            </a:r>
            <a:r>
              <a:rPr lang="ru-RU" b="0" dirty="0"/>
              <a:t>результаты своей работы и работы коллег;</a:t>
            </a:r>
          </a:p>
          <a:p>
            <a:pPr algn="just"/>
            <a:r>
              <a:rPr lang="ru-RU" b="0" i="1" dirty="0"/>
              <a:t>-</a:t>
            </a:r>
            <a:r>
              <a:rPr lang="ru-RU" b="0" dirty="0"/>
              <a:t> изучать и определять потенциальные возможности членов ШМО</a:t>
            </a:r>
            <a:r>
              <a:rPr lang="ru-RU" b="0" dirty="0" smtClean="0"/>
              <a:t>;</a:t>
            </a:r>
          </a:p>
          <a:p>
            <a:pPr algn="just"/>
            <a:r>
              <a:rPr lang="ru-RU" b="0" dirty="0" smtClean="0"/>
              <a:t>-</a:t>
            </a:r>
            <a:r>
              <a:rPr lang="ru-RU" b="0" dirty="0"/>
              <a:t> разрабатывать и публиковать новые технологии, формы</a:t>
            </a:r>
            <a:br>
              <a:rPr lang="ru-RU" b="0" dirty="0"/>
            </a:br>
            <a:r>
              <a:rPr lang="ru-RU" b="0" dirty="0"/>
              <a:t>и методы работы;</a:t>
            </a:r>
          </a:p>
          <a:p>
            <a:pPr algn="just"/>
            <a:r>
              <a:rPr lang="ru-RU" b="0" i="1" dirty="0"/>
              <a:t>-</a:t>
            </a:r>
            <a:r>
              <a:rPr lang="ru-RU" b="0" dirty="0"/>
              <a:t> рекомендовать кандидатуры учителей, заслуживающие различного поощрения;</a:t>
            </a:r>
          </a:p>
          <a:p>
            <a:pPr algn="just"/>
            <a:r>
              <a:rPr lang="ru-RU" b="0" dirty="0"/>
              <a:t>- выдвигать предложения об улучшении учебного процесса в школе.</a:t>
            </a:r>
          </a:p>
          <a:p>
            <a:pPr algn="just"/>
            <a:r>
              <a:rPr lang="ru-RU" dirty="0"/>
              <a:t>Члены ШМО учителей обязаны:</a:t>
            </a:r>
          </a:p>
          <a:p>
            <a:pPr algn="just"/>
            <a:r>
              <a:rPr lang="ru-RU" dirty="0"/>
              <a:t>-</a:t>
            </a:r>
            <a:r>
              <a:rPr lang="ru-RU" b="0" dirty="0"/>
              <a:t>совершенствовать предметную педагогическую компетентность с учетом политики и тактики общественного сознания</a:t>
            </a:r>
            <a:br>
              <a:rPr lang="ru-RU" b="0" dirty="0"/>
            </a:br>
            <a:r>
              <a:rPr lang="ru-RU" b="0" dirty="0"/>
              <a:t>и современной парадигмы образования;</a:t>
            </a:r>
          </a:p>
          <a:p>
            <a:pPr algn="just"/>
            <a:r>
              <a:rPr lang="ru-RU" dirty="0"/>
              <a:t>- </a:t>
            </a:r>
            <a:r>
              <a:rPr lang="ru-RU" b="0" dirty="0"/>
              <a:t>участвовать и самостоятельно способствовать обновлению содержания форм и методов обучения иностранным языкам, реализуя принципы учебно-познавательной компетенции учителя современной школы.</a:t>
            </a:r>
          </a:p>
          <a:p>
            <a:endParaRPr lang="ru-RU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3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371600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 руководителя ШМО 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0" dirty="0" smtClean="0"/>
              <a:t>-планирование </a:t>
            </a:r>
            <a:r>
              <a:rPr lang="ru-RU" b="0" dirty="0"/>
              <a:t>работы ШМО на учебный год;</a:t>
            </a:r>
          </a:p>
          <a:p>
            <a:r>
              <a:rPr lang="ru-RU" b="0" dirty="0"/>
              <a:t>- координация работы учителей по составлению рабочих программ и выполнению программного материала;</a:t>
            </a:r>
          </a:p>
          <a:p>
            <a:r>
              <a:rPr lang="ru-RU" b="0" dirty="0"/>
              <a:t>- организация мониторинга качества профессиональной деятельности учителей ШМО и создание информационного банка данных по учителям — членам ШМО;</a:t>
            </a:r>
          </a:p>
          <a:p>
            <a:r>
              <a:rPr lang="ru-RU" b="0" dirty="0"/>
              <a:t>- организация повышения квалификации учителей ШМО через постоянно действующие формы обучения (тематические консультации, обучающие семинары, практикумы и т. д.)</a:t>
            </a:r>
          </a:p>
          <a:p>
            <a:r>
              <a:rPr lang="ru-RU" b="0" dirty="0"/>
              <a:t>- проведение предметных олимпиад, недель. Конкурсов, участие в проектной и исследовательской деятельности учащихся и учителей;</a:t>
            </a:r>
          </a:p>
          <a:p>
            <a:r>
              <a:rPr lang="ru-RU" b="0" dirty="0"/>
              <a:t>- изучение инновационных процессов в методике преподавания учебных предметов и выработка на их основе рекомендаций для членов ШМО;</a:t>
            </a:r>
          </a:p>
          <a:p>
            <a:r>
              <a:rPr lang="ru-RU" b="0" dirty="0"/>
              <a:t>- анализ результатов образовательной деятельности по предметам;</a:t>
            </a:r>
          </a:p>
          <a:p>
            <a:r>
              <a:rPr lang="ru-RU" b="0" dirty="0"/>
              <a:t>- организация работы наставников с молодыми специалистами и малоопытными учителями.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560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1"/>
            <a:ext cx="7560840" cy="1277753"/>
          </a:xfrm>
        </p:spPr>
        <p:txBody>
          <a:bodyPr>
            <a:normAutofit/>
          </a:bodyPr>
          <a:lstStyle/>
          <a:p>
            <a:r>
              <a:rPr lang="ru-RU" sz="1800" dirty="0"/>
              <a:t>Руководитель ШМО выполняет следующие должностные обязанности: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составление, реализация и координация плана работы ШМО на учебный год;</a:t>
            </a:r>
          </a:p>
          <a:p>
            <a:r>
              <a:rPr lang="ru-RU" sz="5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и ведение банка данных учителей (членов ШМО) по установленной форме;</a:t>
            </a:r>
          </a:p>
          <a:p>
            <a:r>
              <a:rPr lang="ru-RU" sz="5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посещение уроков и других мероприятий, проводимых учителями - членами ШМО, их анализ и доведение результатов до сведения учителей ШМО;</a:t>
            </a:r>
          </a:p>
          <a:p>
            <a:r>
              <a:rPr lang="ru-RU" sz="5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отслеживание своевременной подготовки и проведение школьного тура Всероссийской олимпиады школьников, конкурсов, обобщение и анализ результатов;</a:t>
            </a:r>
          </a:p>
          <a:p>
            <a:r>
              <a:rPr lang="ru-RU" sz="5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обобщение информационно-аналитических материалов по вопросам деятельности ШМО по итогам учебного года (в мае-июне);</a:t>
            </a:r>
          </a:p>
          <a:p>
            <a:r>
              <a:rPr lang="ru-RU" sz="5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методического сопровождения учителей-членов ШМО в освоении инновационных </a:t>
            </a:r>
            <a:r>
              <a:rPr lang="ru-RU" sz="5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и </a:t>
            </a:r>
            <a:r>
              <a:rPr lang="ru-RU" sz="5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технологий, технологий проведения общешкольных мероприятий (олимпиад, конкурсов и т. д.), консультирование по вопросам организации учебно-методической работы;</a:t>
            </a:r>
          </a:p>
          <a:p>
            <a:r>
              <a:rPr lang="ru-RU" sz="5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своевременности повышения профессионального мастерства и квалификации учителей-членов ШМО на школьном уровне и оказание помощи заместителю директора по УВР по подбору материала и пропаганде профессионального опыта учителей - членов ШМО;</a:t>
            </a:r>
          </a:p>
          <a:p>
            <a:r>
              <a:rPr lang="ru-RU" sz="5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работе Методических совещаний заместителя директора по УВР и информирование об итогах деятельности учителей - членов ШМО.</a:t>
            </a:r>
          </a:p>
          <a:p>
            <a:r>
              <a:rPr lang="ru-RU" sz="5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927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205</TotalTime>
  <Words>1842</Words>
  <Application>Microsoft Office PowerPoint</Application>
  <PresentationFormat>Экран (4:3)</PresentationFormat>
  <Paragraphs>379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Главная</vt:lpstr>
      <vt:lpstr>МЕТОДИЧЕСКОЕ ОБЪЕДИНЕНИЕ УЧИТЕЛЕЙ ИНОСТРАННЫХ ЯЗЫКОВ</vt:lpstr>
      <vt:lpstr>ПДС «Школьное методическое объединение учителей иностранного языка как          ресурс профессионального развития педагогов </vt:lpstr>
      <vt:lpstr>семинар №1</vt:lpstr>
      <vt:lpstr>Цель ШМО учителей</vt:lpstr>
      <vt:lpstr>Задачи ШМО учителей: </vt:lpstr>
      <vt:lpstr>- определение путей обновления содержания предметного образования, форм и методов работы учителя на всех уровнях образовательной модели, с учетом современной парадигмы образования.</vt:lpstr>
      <vt:lpstr>Члены ШМО учителей иностранного языка имеют право:</vt:lpstr>
      <vt:lpstr>Основные направления деятельности руководителя ШМО являются:</vt:lpstr>
      <vt:lpstr>Руководитель ШМО выполняет следующие должностные обязанности:</vt:lpstr>
      <vt:lpstr>Методическая работа в школе</vt:lpstr>
      <vt:lpstr>План работы должен иметь следующие разделы</vt:lpstr>
      <vt:lpstr>План работы должен иметь следующие разделы</vt:lpstr>
      <vt:lpstr>ПЛАН РАБОТЫ ЗАСЕДАНИЙ ШМО </vt:lpstr>
      <vt:lpstr>ПЛАН РАБОТЫ ЗАСЕДАНИЙ ШМО </vt:lpstr>
      <vt:lpstr>ПЛАН РАБОТЫ ЗАСЕДАНИЙ ШМО</vt:lpstr>
      <vt:lpstr>ПЛАН РАБОТЫ ЗАСЕДАНИЙ ШМО</vt:lpstr>
      <vt:lpstr>ПЛАН РАБОТЫ ЗАСЕДАНИЙ ШМО</vt:lpstr>
      <vt:lpstr>ПЛАН РАБОТЫ ШМО </vt:lpstr>
      <vt:lpstr>ПЛАН РАБОТЫ ШМО</vt:lpstr>
      <vt:lpstr>ПЛАН РАБОТЫ ШМО</vt:lpstr>
      <vt:lpstr>ПЛАН РАБОТЫ ШМО</vt:lpstr>
      <vt:lpstr>СВЕДЕНИЯ О ТЕМАХ САМООБРАЗОВАНИЯ УЧИТЕЛЕЙ ШМО </vt:lpstr>
      <vt:lpstr>ПЕРСПЕКТИВНЫЙ ПЛАН АТТЕСТАЦИИ УЧИТЕЛЕЙ ШМО </vt:lpstr>
      <vt:lpstr>График прохождения АТТЕСТАЦИИ УЧИТЕЛЕЙ ШМО на текущий 2021-2022 учебный год </vt:lpstr>
      <vt:lpstr>Перспективный план повышения квалификации учителей ШМО </vt:lpstr>
      <vt:lpstr>График повышения квалификации учителей ШМО на текущий год </vt:lpstr>
      <vt:lpstr>График проведения открытых уроков и внеклассных мероприятий по предмету учителями ШМО </vt:lpstr>
      <vt:lpstr>ПЛАН РАБОТЫ С ОДАРЕННЫМИ ДЕТЬМИ </vt:lpstr>
      <vt:lpstr>Цитата дня  </vt:lpstr>
      <vt:lpstr>ПДС ШМО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ПДС «Школьное методическое объединение учителей иностранного языка как          ресурс профессионального развития педагогов</dc:title>
  <dc:creator>СЦРО</dc:creator>
  <cp:lastModifiedBy>СЦРО</cp:lastModifiedBy>
  <cp:revision>21</cp:revision>
  <dcterms:created xsi:type="dcterms:W3CDTF">2022-01-25T08:36:37Z</dcterms:created>
  <dcterms:modified xsi:type="dcterms:W3CDTF">2022-01-28T07:47:52Z</dcterms:modified>
</cp:coreProperties>
</file>