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4" r:id="rId26"/>
    <p:sldId id="283" r:id="rId27"/>
    <p:sldId id="282" r:id="rId28"/>
    <p:sldId id="281" r:id="rId29"/>
    <p:sldId id="285" r:id="rId30"/>
    <p:sldId id="288" r:id="rId31"/>
    <p:sldId id="286" r:id="rId32"/>
    <p:sldId id="287" r:id="rId33"/>
    <p:sldId id="294" r:id="rId34"/>
    <p:sldId id="289" r:id="rId35"/>
    <p:sldId id="290" r:id="rId36"/>
    <p:sldId id="291" r:id="rId37"/>
    <p:sldId id="292" r:id="rId38"/>
    <p:sldId id="293" r:id="rId39"/>
    <p:sldId id="297" r:id="rId40"/>
    <p:sldId id="295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CBE8A1-BAB5-44F7-B1A6-366398C151F6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4"/>
            <p14:sldId id="283"/>
            <p14:sldId id="282"/>
            <p14:sldId id="281"/>
            <p14:sldId id="285"/>
            <p14:sldId id="288"/>
            <p14:sldId id="286"/>
            <p14:sldId id="287"/>
            <p14:sldId id="294"/>
            <p14:sldId id="289"/>
            <p14:sldId id="290"/>
            <p14:sldId id="291"/>
            <p14:sldId id="292"/>
            <p14:sldId id="293"/>
            <p14:sldId id="297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449D9E9-817E-421B-A606-FFF8D87DDD8E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5A2FBD-833A-40E0-BB63-C86CA38465C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31520"/>
            <a:ext cx="7632848" cy="55057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особенности </a:t>
            </a:r>
          </a:p>
          <a:p>
            <a:pPr marL="0" indent="0" algn="ctr">
              <a:buNone/>
            </a:pPr>
            <a:r>
              <a:rPr lang="ru-RU" altLang="ru-RU" sz="4800" dirty="0">
                <a:latin typeface="Times New Roman" pitchFamily="18" charset="0"/>
                <a:cs typeface="Times New Roman" pitchFamily="18" charset="0"/>
              </a:rPr>
              <a:t>подготовки выпускников </a:t>
            </a:r>
          </a:p>
          <a:p>
            <a:pPr marL="0" indent="0" algn="ctr">
              <a:buNone/>
            </a:pPr>
            <a:r>
              <a:rPr lang="ru-RU" altLang="ru-RU" sz="4800" dirty="0">
                <a:latin typeface="Times New Roman" pitchFamily="18" charset="0"/>
                <a:cs typeface="Times New Roman" pitchFamily="18" charset="0"/>
              </a:rPr>
              <a:t>к ГИА 2022 </a:t>
            </a:r>
            <a:br>
              <a:rPr lang="ru-RU" altLang="ru-RU" sz="48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800" dirty="0">
                <a:latin typeface="Times New Roman" pitchFamily="18" charset="0"/>
                <a:cs typeface="Times New Roman" pitchFamily="18" charset="0"/>
              </a:rPr>
              <a:t>на основе результатов анализа</a:t>
            </a:r>
            <a:r>
              <a:rPr lang="en-US" altLang="ru-RU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800" dirty="0">
                <a:latin typeface="Times New Roman" pitchFamily="18" charset="0"/>
                <a:cs typeface="Times New Roman" pitchFamily="18" charset="0"/>
              </a:rPr>
              <a:t>ГИА 2021</a:t>
            </a:r>
          </a:p>
          <a:p>
            <a:pPr marL="0" indent="0" algn="ctr">
              <a:buNone/>
            </a:pPr>
            <a:r>
              <a:rPr lang="ru-RU" altLang="ru-RU" sz="3900" dirty="0">
                <a:latin typeface="Times New Roman" pitchFamily="18" charset="0"/>
                <a:cs typeface="Times New Roman" pitchFamily="18" charset="0"/>
              </a:rPr>
              <a:t>21.09.2021Г.</a:t>
            </a:r>
            <a:r>
              <a:rPr lang="ru-RU" altLang="ru-RU" sz="4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altLang="ru-RU" sz="4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altLang="ru-RU" sz="4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4400" b="1" dirty="0" smtClean="0">
              <a:solidFill>
                <a:schemeClr val="tx2">
                  <a:lumMod val="75000"/>
                </a:schemeClr>
              </a:solidFill>
              <a:latin typeface="Days" panose="02000505050000020004"/>
            </a:endParaRPr>
          </a:p>
          <a:p>
            <a:pPr marL="0" indent="0" algn="r">
              <a:buNone/>
            </a:pPr>
            <a:r>
              <a:rPr lang="ru-RU" dirty="0" smtClean="0"/>
              <a:t> Омельченко А.М.,</a:t>
            </a:r>
          </a:p>
          <a:p>
            <a:pPr marL="0" indent="0" algn="r">
              <a:buNone/>
            </a:pPr>
            <a:r>
              <a:rPr lang="ru-RU" dirty="0" smtClean="0"/>
              <a:t> Редькина В.В.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335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8280920" cy="36724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успешного выполнения заданий 12–18 КИМ ЕГЭ требуется коммуникативная компетенция на уровне В1+ - В2, а также умение работать с информацией,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т.е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необходимы не только развитые предметные, но и зрелые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умения, такие как анализировать, сопоставлять, делать выводы</a:t>
            </a:r>
            <a:r>
              <a:rPr lang="ru-RU" dirty="0" smtClean="0">
                <a:latin typeface="Days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УЧИТЕЛЯМ «</a:t>
            </a:r>
            <a:r>
              <a:rPr lang="ru-RU" dirty="0" smtClean="0"/>
              <a:t>ЧТЕНИЕ»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78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288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стало меньше ошибок на множественное число существительных, степени сравнения прилагательных и наречий, уменьшилось количество орфографических ошибок, сократилось количество работ, в которых участники путали задания на проверку грамматических навыков и на словообразование.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  <a:t>ОШИБКИ 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</a:b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  <a:t>«Грамматика и лексика»</a:t>
            </a:r>
            <a: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  <a:t/>
            </a:r>
            <a:br>
              <a:rPr lang="ru-RU" altLang="ru-RU" sz="3600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16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484784"/>
            <a:ext cx="8640960" cy="464137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latin typeface="Days"/>
              </a:rPr>
              <a:t>На уроках, в процессе формирования и развития у обучающихся лексико-грамматических навыков полезно </a:t>
            </a:r>
            <a:r>
              <a:rPr lang="ru-RU" b="1" dirty="0" smtClean="0">
                <a:latin typeface="Days"/>
              </a:rPr>
              <a:t>анализировать связные тексты </a:t>
            </a:r>
            <a:r>
              <a:rPr lang="ru-RU" dirty="0" smtClean="0">
                <a:latin typeface="Days"/>
              </a:rPr>
              <a:t>(те же тексты для чтения из УМК) с точки зрения употребления грамматических форм, частей речи, словообразования, словоупотребления. </a:t>
            </a:r>
          </a:p>
          <a:p>
            <a:pPr algn="just"/>
            <a:r>
              <a:rPr lang="ru-RU" dirty="0" smtClean="0">
                <a:latin typeface="Days"/>
              </a:rPr>
              <a:t>Важно </a:t>
            </a:r>
            <a:r>
              <a:rPr lang="ru-RU" b="1" dirty="0" smtClean="0">
                <a:latin typeface="Days"/>
              </a:rPr>
              <a:t>отрабатывать </a:t>
            </a:r>
            <a:r>
              <a:rPr lang="ru-RU" dirty="0" smtClean="0">
                <a:latin typeface="Days"/>
              </a:rPr>
              <a:t>со школьниками </a:t>
            </a:r>
            <a:r>
              <a:rPr lang="ru-RU" b="1" dirty="0" smtClean="0">
                <a:latin typeface="Days"/>
              </a:rPr>
              <a:t>стратегии употребления </a:t>
            </a:r>
            <a:r>
              <a:rPr lang="ru-RU" dirty="0" smtClean="0">
                <a:latin typeface="Days"/>
              </a:rPr>
              <a:t>грамматических форм, частей речи, словообразования, словоупотребления </a:t>
            </a:r>
            <a:r>
              <a:rPr lang="ru-RU" b="1" dirty="0" smtClean="0">
                <a:latin typeface="Days"/>
              </a:rPr>
              <a:t>на связных текстах разных жанров</a:t>
            </a:r>
            <a:r>
              <a:rPr lang="ru-RU" dirty="0" smtClean="0">
                <a:latin typeface="Days"/>
              </a:rPr>
              <a:t>, а не на отдельных предложениях. При этом важно обращать внимание не только на формы образования </a:t>
            </a:r>
            <a:r>
              <a:rPr lang="ru-RU" dirty="0" err="1" smtClean="0">
                <a:latin typeface="Days"/>
              </a:rPr>
              <a:t>видо</a:t>
            </a:r>
            <a:r>
              <a:rPr lang="ru-RU" dirty="0" smtClean="0">
                <a:latin typeface="Days"/>
              </a:rPr>
              <a:t>-временных форм и залоговых форм глаголов, но и на их значение, от которого зависит их употребление в контексте. Все это научит обучающихся вдумываться в текст, не пытаться «механически» подставить какое-то слово в пропуск в упражнения или использовать грамматическую форму в своем устном или письменном высказывании, сознательно решать, какая форма нужна, чтобы передать нужный смысл.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УЧИТЕЛЯМ </a:t>
            </a:r>
            <a: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  <a:t>«Грамматика и лексика»</a:t>
            </a:r>
            <a:br>
              <a:rPr lang="ru-RU" altLang="ru-RU" sz="2800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6926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352928" cy="46805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плане развития лексических навыков необходимо расширять активный и пассивный словари школьников, развивать их языковую догадку: умение выводить значение слова из контекста, из морфологической структуры слова, по аналогии с родным языком.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Полезно проводить анализ значения различных словообразовательных элементов, группировать лексические единицы на основе значения словообразовательных элементов,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тренировать перифраз, выбирать подходящие для данного контекста значения предложенных многозначных слов,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толковать значение лексических единиц с точки зрения поставленной задачи,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группировать лексические единицы по различным признакам.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уроках при работе над чтением, говорением, письмом следует обращать внимание  обучающихся на правильность использования лексики с точки зрения сочетаемости и грамматического окружения, на различия в значении и употреблении синонимов. 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УЧИТЕЛЯМ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  <a:t>«Грамматика и лексика»</a:t>
            </a:r>
            <a:br>
              <a:rPr lang="ru-RU" altLang="ru-RU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213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34506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продолжать совершенствование методики преподавания иностранного языка в целом и алгоритма подготовки к ЕГЭ в рамках организации образовательного процесса.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как многие умения, необходимые для успешной сдачи ЕГЭ, носят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метапредметный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характер, необходимо уделить пристальное внимание именно их формированию и совершенствованию.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  <a:t>Рекомендации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по совершенствованию преподавания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 учебного предмета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6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29089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Положительный эффект имеет использование современных образовательных технологий.            Их использование позволяет решать не только обширный перечень образовательных задач в формировании и развитии предметных умений, но и развивает когнитивные способности учеников.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  <a:t>Рекомендации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по совершенствованию преподавания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 учебного предмета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5631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5" cy="4680520"/>
          </a:xfrm>
        </p:spPr>
        <p:txBody>
          <a:bodyPr>
            <a:normAutofit fontScale="85000" lnSpcReduction="20000"/>
          </a:bodyPr>
          <a:lstStyle/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более широко внедрять рефлексивный подход, проводить профилактику типичных ошибок обучающихся: разбор и отработка коммуникативных стратегий выполнения заданий всех разделов экзаменационной работы, рефлексия, помогут ликвидировать типичные и устойчивые предметные и </a:t>
            </a:r>
            <a:r>
              <a:rPr lang="ru-RU" sz="31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ошибки. </a:t>
            </a:r>
          </a:p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самооценки и самоанализа учащихся также является неотъемлемой частью образовательного процесса.</a:t>
            </a:r>
          </a:p>
          <a:p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оценивании заданий с развернутым ответом в устной и письменной речи применять содержательно-</a:t>
            </a:r>
            <a:r>
              <a:rPr lang="ru-RU" sz="31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критериальное</a:t>
            </a: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оценивание.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  <a:t>Рекомендации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Days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по совершенствованию преподавания </a:t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учебного предмета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10775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428133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шире применять цифровые образовательные ресурсы в преподавании английского языка (например,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Google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класс). Применение цифровых образовательных ресурсов значительно повысит познавательную активность школьников и сократит временные и трудовые затраты. Важно уделять больше внимания индивидуализации заданий, внедрять индивидуальные траектории обучения. 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обеспечить учет потребностей обучающихся и реализовать дифференцированный подход за счет курсов внеурочной деятельности по предмету.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35416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организации дифференцированного обучения школьников с разными уровнями предметной подготовки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47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363272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ЕГЭ по иностранным языкам</a:t>
            </a:r>
            <a:endParaRPr lang="en-US" sz="3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выполнения заданий четырёх письменных разделов экзаменационной работы – 3 часа 10 минут (190 минут).  </a:t>
            </a:r>
            <a:endParaRPr lang="en-US" sz="3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Рекомендуемое время выполнения заданий по разделам: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30 минут;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«Чтение» – 30 минут; </a:t>
            </a:r>
            <a:endParaRPr lang="en-US" sz="3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«Грамматика и лексика» – 40 минут; </a:t>
            </a:r>
            <a:endParaRPr lang="en-US" sz="3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«Письменная речь» – 90 минут; </a:t>
            </a:r>
          </a:p>
          <a:p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Устная часть экзамена выполняется в отдельный день;</a:t>
            </a:r>
            <a:endParaRPr lang="en-US" sz="3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время выполнения заданий, включая время подготовки, – 17 минут. </a:t>
            </a:r>
          </a:p>
          <a:p>
            <a:pPr marL="0" indent="0">
              <a:buNone/>
            </a:pPr>
            <a:r>
              <a:rPr lang="ru-RU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Время выполнения письменной части работы увеличено на 10 минут и составляет 3 часа 10 минут. Время выполнения заданий устной части работы увеличено на 2 минуты и составляет 17 минут.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FF0000"/>
                </a:solidFill>
                <a:latin typeface="Days"/>
              </a:rPr>
              <a:t>ЕГЭ 202</a:t>
            </a:r>
            <a:r>
              <a:rPr lang="en-US" altLang="ru-RU" b="1" dirty="0" smtClean="0">
                <a:solidFill>
                  <a:srgbClr val="FF0000"/>
                </a:solidFill>
                <a:latin typeface="Days"/>
              </a:rPr>
              <a:t>2</a:t>
            </a:r>
            <a:r>
              <a:rPr lang="ru-RU" altLang="ru-RU" b="1" dirty="0" smtClean="0">
                <a:solidFill>
                  <a:srgbClr val="FF0000"/>
                </a:solidFill>
                <a:latin typeface="Days"/>
              </a:rPr>
              <a:t> года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91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экзаменационную работу 2022 г.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были внесены изменения в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 4 («Письменная речь») </a:t>
            </a:r>
            <a:endParaRPr lang="ru-RU" sz="3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 раздел («Говорение»).  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altLang="ru-RU" sz="36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Изменения в КИМ </a:t>
            </a:r>
            <a:r>
              <a:rPr lang="ru-RU" altLang="ru-RU" sz="3600" dirty="0" smtClean="0">
                <a:solidFill>
                  <a:srgbClr val="C00000"/>
                </a:solidFill>
                <a:latin typeface="Days"/>
              </a:rPr>
              <a:t>ЕГЭ 202</a:t>
            </a:r>
            <a:r>
              <a:rPr lang="en-US" altLang="ru-RU" sz="3600" dirty="0" smtClean="0">
                <a:solidFill>
                  <a:srgbClr val="C00000"/>
                </a:solidFill>
                <a:latin typeface="Days"/>
              </a:rPr>
              <a:t>2</a:t>
            </a:r>
            <a:r>
              <a:rPr lang="ru-RU" altLang="ru-RU" sz="3600" dirty="0" smtClean="0">
                <a:solidFill>
                  <a:srgbClr val="C00000"/>
                </a:solidFill>
                <a:latin typeface="Days"/>
              </a:rPr>
              <a:t> </a:t>
            </a:r>
            <a:r>
              <a:rPr lang="ru-RU" altLang="ru-RU" sz="36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года </a:t>
            </a:r>
            <a:br>
              <a:rPr lang="ru-RU" altLang="ru-RU" sz="36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</a:br>
            <a:r>
              <a:rPr lang="ru-RU" altLang="ru-RU" sz="36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         </a:t>
            </a:r>
            <a:r>
              <a:rPr lang="en-US" altLang="ru-RU" sz="36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    </a:t>
            </a:r>
            <a:r>
              <a:rPr lang="ru-RU" altLang="ru-RU" sz="36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 по сравнению с 202</a:t>
            </a:r>
            <a:r>
              <a:rPr lang="en-US" altLang="ru-RU" sz="36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1</a:t>
            </a:r>
            <a:r>
              <a:rPr lang="ru-RU" altLang="ru-RU" sz="36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 годом</a:t>
            </a:r>
            <a:r>
              <a:rPr lang="en-US" altLang="ru-RU" sz="36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 </a:t>
            </a:r>
            <a:r>
              <a:rPr lang="ru-RU" altLang="ru-RU" sz="3600" dirty="0" smtClean="0"/>
              <a:t>  </a:t>
            </a:r>
            <a:r>
              <a:rPr lang="ru-RU" altLang="ru-RU" sz="36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(проект)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4358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Динамика результатов ЕГЭ  </a:t>
            </a:r>
            <a:b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</a:b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по английскому языку  </a:t>
            </a:r>
            <a:b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</a:b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за последние 3 года 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3" t="32500" r="19765" b="18542"/>
          <a:stretch/>
        </p:blipFill>
        <p:spPr bwMode="auto">
          <a:xfrm>
            <a:off x="179512" y="1844824"/>
            <a:ext cx="8712968" cy="442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2967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1" cy="4464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Раздел 4 («Письменная речь») экзаменационной работы 2022 г. состоит из 2 заданий с развёрнутым ответом.  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В задании 39 предлагается написать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электронное письмо личного характера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в ответ на письмо-стимул зарубежного друга по переписке.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Days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В связи с изменением вида письменного сообщения были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внесены изменения в критерии оценивания задания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. Максимальное количество баллов за выполнение задания 39 не изменилось (6 баллов).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ЗАДАНИЕ 39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468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916832"/>
            <a:ext cx="8496944" cy="42093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задании 40 необходимо создать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развёрнутое письменное высказывание с элементами рассуждения на основе таблицы/диаграммы и выразить своё мнение по теме проекта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 40 является альтернативным заданием; экзаменуемый выбирает один из предложенных вариантов задания (40.1 или 40.2) и выполняет его. В связи с изменением вида письменной работы были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внесены изменения в критерии оценивания задания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Максимальное количество баллов за выполнение задания 40 не изменилось – 14 баллов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ЗАДАНИЕ 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761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484784"/>
            <a:ext cx="8496944" cy="464137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задании 2 (условный диалог-расспрос) сокращено количество вопросов, которые должен задать участник экзамена, с 5 до 4. Соответственно, максимальное количество баллов за выполнение задания 2 – 4 балла.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задании 3 (условный диалог-интервью) необходимо ответить на 5 вопросов интервьюера на актуальную тему. Каждый ответ на вопрос интервьюера оценивается от 0 до 1 балла. Максимальное количество баллов за выполнение задания 3 – 5 баллов.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Раздел «Говорение»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89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1" cy="41373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задании 4 предлагается оставить голосовое сообщение другу, вместе с которым выполняется проектная работа. В этом сообщении надо кратко описать две фотографии-иллюстрации к теме проекта, обосновать выбор фотографии-иллюстрации и выразить своё мнение по теме проектной работы. Соответствующие изменения были внесены в критерии оценивания выполнения задания. Максимальное количество баллов за выполнение задания 4 – 10 баллов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Раздел «Говорение»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575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242" t="11659" r="25685" b="23083"/>
          <a:stretch/>
        </p:blipFill>
        <p:spPr>
          <a:xfrm>
            <a:off x="78234" y="1124744"/>
            <a:ext cx="8818339" cy="51845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Days" panose="02000505050000020004"/>
              </a:rPr>
              <a:t>Раздел 4. Письменная речь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Days" panose="02000505050000020004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142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стиль электронного письма отличается от стиля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традиционного «бумажного» письма большей близостью к разговорной речи (Так, использование разговорных грамматических форм в электронном письме не считается ошибкой, например: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gonna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going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wanna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want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точки зрения правильности стилистического оформления ответа на задание 39 контролю подлежат только три элемента: обращение, завершающая фраза, подпись автора должны даваться в соответствии с неофициальным стилем;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 традиционных и общепринятых для электронной среды акронимов, аббревиатур, сокращений допускается, однако специально обучать им школьников не стоит;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Акроним – аббревиатура, образованная из начальных букв, частей слов или словосочетаний, произносимая как единое слово, а не по буквам.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/>
              <a:t>39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228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неполные либо неточные ответы на вопросы друга;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неумение задать вопросы другу в рамках коммуникативной задачи;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несоблюдение принятых в стране изучаемого языка норм вежливости: не благодарят или забывают упомянуть надежду на будущие контакты;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фактические ошибки; 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неправильный выбор стилевого оформления письма (обращение, завершающая фраза, подпись автора в соответствии с неофициальным стилем);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нарушения в структурировании текста, делении текста на абзацы;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логические ошибки (Для того чтобы переход был логичным, можно использовать фразы: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 your email you mention... can you tell me more about...?/ You’ve written about your new hobby. I’ve got some questions... / Well, I’d like to know more about...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*оба написания слова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 дефисом и без него – являются правильными. Добавим, что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может писаться не только с заглавной буквы, более того, написание со строчной буквы стало более распространенным.</a:t>
            </a: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языковые ошибки.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ТИПИЧНЫЕ ОШИБКИ 39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125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разобрать с учащимися инструкцию к заданию 39,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а именно проанализировать: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каким критериям оно оценивается;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понимается под полными и точными ответами другу по переписке;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вопросы другу логичны и соответствуют содержанию письма стимула, какие нет; 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элементы вежливости обязательны и т.п.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не просто формальные требования, искусственно созданные в рамках ЕГЭ, а ориентиры для успеха реальной коммуникации, т.к. задания на написание электронного письма нацелены на формирование практически важных умений и навыков письменного общения.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полезно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25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45335" t="18687" r="26461" b="28124"/>
          <a:stretch/>
        </p:blipFill>
        <p:spPr>
          <a:xfrm>
            <a:off x="233118" y="188640"/>
            <a:ext cx="4338881" cy="6408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9851" t="18508" r="58918" b="21791"/>
          <a:stretch/>
        </p:blipFill>
        <p:spPr>
          <a:xfrm>
            <a:off x="4762206" y="260648"/>
            <a:ext cx="4098558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64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54461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Перед выполнением задания 40 важно внимательно ознакомиться с коммуникативным заданием, обратить внимание на ограничения по времени и объему и разумно распределить 60 минут, рекомендованные на выполнение этого задания. 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Надо обязательно выделить до 5 минут на анализ задания, внимательно прочитать предложенные темы проектов, таблицу/диаграмму и план, обдумать, какая проблематика скрыта в каждом из заданий, мысленно подобрать возможное содержание Вашей работы по каждой из предложенных тем проектов (цель и задачи проекта, два-три примера опросов с приведенными данными, проблемы, которые могут возникнуть, и т.д.).</a:t>
            </a:r>
          </a:p>
          <a:p>
            <a:pPr algn="just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Важно выбрать не ту тему, которая покажется более интересной с первого взгляда, а ту, которая является наиболее выигрышной для участника экзамена с точки зрения содержания, а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также демонстрации лексического запаса и диапазона владения грамматикой английского языка. Сделав выбор, не следует колебаться и сомневаться, иначе можно потерять много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времени и не выполнить задание до конца.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Days"/>
              </a:rPr>
              <a:t>40. Рекомендации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8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1" t="21458" r="23162" b="17540"/>
          <a:stretch/>
        </p:blipFill>
        <p:spPr bwMode="auto">
          <a:xfrm>
            <a:off x="251520" y="318927"/>
            <a:ext cx="8688941" cy="599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422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новом формате развернутого письменного высказывания действуют те же требования:  использовать в работе соответствующие средства логической связи;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лексически, грамматически и орфографически правильно оформлять текст, придерживаясь правильного стиля (в данном случае нейтрального).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Это означает, что в развернутом ответе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использовать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риторические вопросы;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разговорные выражения и конструкции типа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Let's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...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Let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нейтральный стиль);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3) сниженную лексику типа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folks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4) стяженные (краткие) формы глаголов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I’m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he’s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don’t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aren’t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can’t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didn’t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I’d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исключение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needn’t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Days"/>
              </a:rPr>
              <a:t>40. Рекомендации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726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528945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С точки зрения организации текста надо уделить внимание средствам логической  связи текста как внутри предложений, так и между предложениями. Так как это  письменное высказывание-рассуждение, используйте слова и выражения, характерные для рассуждений. </a:t>
            </a: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Текст должен быть разделен на абзацы, которые отражают его логическую и содержательную структуру. Разумно отвести один абзац на каждый пункт плана. Абзацы  также имеют свою структуру: в первом предложении абзаца обычно выражена его  основная мысль, которая далее развивается, подкрепляется аргументами, примерами и т.д.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Введение и заключение должны быть приблизительно одинаковы по объему; общий  объем основной части никак не может быть меньше общего объема введения и заключения – это универсальные правила для любого развернутого письменного  высказывания.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Days"/>
              </a:rPr>
              <a:t>40. Рекомендации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86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80831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того чтобы продемонстрировать высокий уровень владения английским языком, надо использовать синонимы, антонимы, лексику уровня В2, более сложные грамматические конструкции: пассивный залог, условные предложения, сложное подлежащее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сложное дополнение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Complex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Object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т.п.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Days"/>
              </a:rPr>
              <a:t>40. Рекомендации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13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53440" t="28891" r="21223" b="16242"/>
          <a:stretch/>
        </p:blipFill>
        <p:spPr bwMode="auto">
          <a:xfrm>
            <a:off x="251520" y="836712"/>
            <a:ext cx="8640960" cy="549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Days"/>
              </a:rPr>
              <a:t>Задание 3 (Устная часть)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61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каждый ответ дается 40 секунд (этого времени достаточно, чтобы сформулировать ответ и произнести его вслух);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ответы должны содержать не менее двух фраз, т.е. быть развернутыми, полными и точными. Ответы, данные одной фразой, одним словом или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словосочетанием, не засчитываются, т.е. не следует использовать в качестве  ответа неполные предложения – эллиптические конструкции типа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Sure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Без продолжения, без развертывания они не будут засчитаны как правильный ответ;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реплики интервьюера могут содержать два вопроса, надо ответить на  оба в целом двумя-тремя фразами, т.е. участник экзамена отвечает двумя-тремя фразами на слова интервьюера независимо от того, один или два вопроса содержит реплика интервьюера, после которой следует пауза для ответа;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лексически, грамматически и фонетически нужно оформить ответ так, чтобы не возникло сбоя в коммуникации.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Days"/>
              </a:rPr>
              <a:t>Задание 3 (Устная часть)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200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внимательно слушать прозвучавший вопрос и не пугаться незнакомых  слов; даже если какие-то отдельные слова непонятны, можно уловить общий  смысл вопроса и ответить на него;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любом диалоге нередко требуется не просто дать ответ о любимом писателе  или фильме, но дать какое-то обоснование, особенно когда в конце вопроса  звучит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необходимо высказать свое мнение, можно использовать следующие выражения: 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believe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opinion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mind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Personally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believe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т.д.;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затруднения можно заполнить паузу раздумья словом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произнесенным с соответствующей интонацией, – это будет вполне естественно в спонтанной речи.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Days"/>
              </a:rPr>
              <a:t>3 (Устная часть)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020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2459" t="23389" r="50715" b="28067"/>
          <a:stretch/>
        </p:blipFill>
        <p:spPr bwMode="auto">
          <a:xfrm>
            <a:off x="323528" y="1124744"/>
            <a:ext cx="8568952" cy="543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Days"/>
              </a:rPr>
              <a:t>Задание 4 (Устная часть)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6655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45624" cy="5505475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важно вдуматься в предложенную тему проектной работы, потому что все  высказывание должно быть с ней связано.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Нужно внимательно рассмотреть две  фотографии и определить для себя, почему они могут служить  иллюстрациями к  предложенной теме проектной работы, что именно и как они иллюстрируют, – это  поможет раскрыть все пункты плана, не отходя от темы;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следует помнить про предложенную коммуникативную ситуацию: это  голосовое  сообщение другу, вместе с которым выполняется проектная работа. Значит, в  начале сообщения надо к другу обратиться,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Olga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Oleg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I‘d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discuss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choice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photos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/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Hi,Misha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Masha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I’ve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found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photos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I’d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discuss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Days"/>
              </a:rPr>
              <a:t>Задание 4 (Устная часть)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4159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949280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в описании фотографий необходимо дать по две черты/характеристики каждой фотографии, причем они должны быть связаны с темой проекта (2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connected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subject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project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each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minimum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). Можно начать с </a:t>
            </a:r>
            <a:br>
              <a:rPr lang="ru-RU" sz="4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общего описания того, что вы видите на фото, например: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shows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street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. / I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see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mountains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first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err="1">
                <a:latin typeface="Times New Roman" pitchFamily="18" charset="0"/>
                <a:cs typeface="Times New Roman" pitchFamily="18" charset="0"/>
              </a:rPr>
              <a:t>photo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4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• далее требуется сравнить фотографии, выделив два различия с точки зрения темы проекта.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Помните, что различия могут быть в местах действия, видах деятельности, атмосфере картинок, выборе стиля жизни, привычек, хобби/блюда и т.д., но они должны быть связаны с темой проекта; </a:t>
            </a:r>
            <a:br>
              <a:rPr lang="ru-RU" sz="4200" dirty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раскрывая пункт 3 плана, надо определить преимущества и недостатки </a:t>
            </a:r>
            <a:br>
              <a:rPr lang="ru-RU" sz="4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объектов/ситуаций, иллюстрирующих /раскрывающих тему проекта; </a:t>
            </a:r>
            <a:br>
              <a:rPr lang="ru-RU" sz="4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• в пункте 4 нужно объяснить, каким образом предложенные фотографии </a:t>
            </a:r>
            <a:br>
              <a:rPr lang="ru-RU" sz="4200" dirty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иллюстрируют тему вашего проекта; </a:t>
            </a:r>
            <a:br>
              <a:rPr lang="ru-RU" sz="4200" dirty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• в заключение необходимо высказать свое мнение о теме/проблеме проектной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и обосновать его; </a:t>
            </a:r>
            <a:br>
              <a:rPr lang="ru-RU" sz="4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• в любом монологе нужна не только вступительная фраза, но и заключительная: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That’s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wanted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discuss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. /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That’s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now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• ответ должен содержать 12–15 предложений и звучать не более 3 минут.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Days"/>
              </a:rPr>
              <a:t>Задание 4 (Устная часть)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144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59" cy="435334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Необходимо создавать на уроках коммуникативные ситуации, в ходе которых  школьники естественно обмениваются информацией – задают вопросы и отвечают на них, </a:t>
            </a:r>
            <a:br>
              <a:rPr lang="ru-RU" sz="3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шире использовать парную работу и работу в малых группах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Формировать умения  спонтанной речи следует на основе плана и других вербальных опор – полезных слов и </a:t>
            </a:r>
            <a:br>
              <a:rPr lang="ru-RU" sz="3400" dirty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выражений и шире использовать визуальные опоры.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Рекомендуется также время от времени делать аудиозапись ответов обучающихся, а затем обсуждать достоинства и недостатки этих ответов, трудности и пути совершенствования спонтанной речи. Приучите школьников записывать свою устную речь на электронные носители, прослушивать, анализировать их и корректировать свои ответы.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</a:t>
            </a:r>
            <a:br>
              <a:rPr lang="ru-RU" dirty="0" smtClean="0"/>
            </a:br>
            <a:r>
              <a:rPr lang="ru-RU" dirty="0" smtClean="0"/>
              <a:t> ПО УСТНОЙ ЧАСТИ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119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9" t="25624" r="20468" b="13959"/>
          <a:stretch/>
        </p:blipFill>
        <p:spPr bwMode="auto">
          <a:xfrm>
            <a:off x="73653" y="332656"/>
            <a:ext cx="8746820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835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352928" cy="43924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Days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документы, определяющие структуру и содержание КИМ ЕГЭ 2022 г.;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открытый банк заданий ЕГЭ;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Навигатор самостоятельной подготовки к ЕГЭ (fipi.ru);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Учебно-методические материалы для председателей и членов региональных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предметных комиссий по проверке выполнения заданий с развернутым ответом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экзаменационных работ ЕГЭ;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Методические рекомендации на основе анализа типичных ошибок участников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ЕГЭ прошлых лет (2015, 2016, 2017, 2018, 2019, 2020 гг.);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 для учителей, подготовленные на основе анализа типичных ошибок участников ЕГЭ 2021 года  по ИНОСТРАННЫМ ЯЗЫКАМ;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Методические рекомендации для учителей школ с высокой долей обучающихся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рисками учебной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неуспешности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(fipi.ru);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журнал «Педагогические измерения»; 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-канал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Рособрнадзора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видеоконсультации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подготовке к ЕГЭ 2016,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2017, 2018, 2019, 2020, 2021 гг.).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Days"/>
              </a:rPr>
              <a:t>материалы с сайта ФИПИ www.fipi.ru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3115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 СПАСИБО  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6690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0" t="25000" r="20234" b="13333"/>
          <a:stretch/>
        </p:blipFill>
        <p:spPr bwMode="auto">
          <a:xfrm>
            <a:off x="251520" y="386622"/>
            <a:ext cx="8619552" cy="62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94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6" cy="4482832"/>
          </a:xfrm>
        </p:spPr>
        <p:txBody>
          <a:bodyPr>
            <a:normAutofit/>
          </a:bodyPr>
          <a:lstStyle/>
          <a:p>
            <a:r>
              <a:rPr lang="ru-RU" dirty="0" smtClean="0"/>
              <a:t>неумение выделять запрашиваемую информацию; </a:t>
            </a:r>
          </a:p>
          <a:p>
            <a:r>
              <a:rPr lang="ru-RU" dirty="0" smtClean="0"/>
              <a:t>неумение удержать в памяти всю информацию, особенно если ключевые фразы находятся в разных частях диалога; </a:t>
            </a:r>
          </a:p>
          <a:p>
            <a:r>
              <a:rPr lang="ru-RU" dirty="0" smtClean="0"/>
              <a:t>выхватывание отдельных слов из текста или вопроса к тексту вместо понимания смысла высказывания; </a:t>
            </a:r>
          </a:p>
          <a:p>
            <a:r>
              <a:rPr lang="ru-RU" dirty="0" smtClean="0"/>
              <a:t>неумение определять ключевые слова; </a:t>
            </a:r>
          </a:p>
          <a:p>
            <a:r>
              <a:rPr lang="ru-RU" dirty="0" smtClean="0"/>
              <a:t> неумение работать с вопросами и утверждениями, содержащими частицу ‘NOT’; </a:t>
            </a:r>
          </a:p>
          <a:p>
            <a:r>
              <a:rPr lang="ru-RU" dirty="0" smtClean="0"/>
              <a:t> неумение заполнять бланки или переносить ответы вследствие невнимательности.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24936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dirty="0" smtClean="0">
                <a:latin typeface="Days"/>
              </a:rPr>
              <a:t>ТИПИЧНЫЕ ОШИБКИ</a:t>
            </a:r>
            <a:br>
              <a:rPr lang="ru-RU" dirty="0" smtClean="0">
                <a:latin typeface="Days"/>
              </a:rPr>
            </a:br>
            <a:r>
              <a:rPr lang="ru-RU" dirty="0" smtClean="0">
                <a:latin typeface="Days"/>
              </a:rPr>
              <a:t>«</a:t>
            </a:r>
            <a:r>
              <a:rPr lang="ru-RU" dirty="0" err="1" smtClean="0">
                <a:latin typeface="Days"/>
              </a:rPr>
              <a:t>Аудирование</a:t>
            </a:r>
            <a:r>
              <a:rPr lang="ru-RU" dirty="0" smtClean="0">
                <a:latin typeface="Days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26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80920" cy="5688632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во время первого прослушивания отмечать все позиции, в которых твердо уверены,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время второго прослушивания в первую очередь обратить внимание 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неотмеченные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ответы и дать на них ответ;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научиться определять, какие умения проверяются в конкретных заданиях, и какие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из стратегий выполнения следует применить;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научиться правильно выделять ключевые слова и фразы в текстах, утверждениях 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вопросах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стремиться сосредоточиться на главном в тексте и стараться запомнить главные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блоки информации, используя разные приемы запоминания: рисунки, ключевые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слова, ассоциативный ряд слов и т.д.;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первых порах письменно фиксировать основные положения сообщения в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кратком виде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научиться определять основную идею во время прослушивания, а после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прослушивания текста сформулировать ее письменно или устно;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пытаться предугадать, о чем будет идти речь дальше в тексте, а затем проверять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свои прогнозы во время прослушивания;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процессе слушания проводить анализ и оценку сообщаемого; </a:t>
            </a: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 прослушивания разобрать задание, после выполнения задания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проанализировать допущенные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ошибки и подобрать вместе с учителем упражнения, которые помогут </a:t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их ликвидировать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Days"/>
              </a:rPr>
              <a:t> 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40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25658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 процессе обучения на уроках английского языка следует давать задания, требующие разную глубину понимания содержания информационных и научно-популярных текстов, развивать у обучающихся механизмы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: фонематический слух, кратковременную и долговременную память, вероятностное прогнозирование, осмысление, механизмы эквивалентных замен. Важно помнить, что без развитого умения понимать основное содержание текстов и нужную/запрашиваемую информацию невозможно развивать и совершенствовать умение полного/детального понимания текста. </a:t>
            </a:r>
          </a:p>
          <a:p>
            <a:pPr>
              <a:lnSpc>
                <a:spcPct val="120000"/>
              </a:lnSpc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Прослушиванию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аудиотекста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должны предшествовать разбор инструкции, определение цели, которую ставит задание, обсуждение стратегий, которые нужно применить в данном задании, поиск ключевых слов к утверждениям и вопросам и их синонимов, эквивалентов, антонимов. К разбору содержания и нахождения правильных ответов во время подготовки в сложных случаях предлагайте школьникам </a:t>
            </a:r>
            <a:br>
              <a:rPr lang="ru-RU" sz="3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привлекать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аудиоскрипты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в которых можно подчеркивать ключевые фразы и слова, помогающие найти правильный ответ.</a:t>
            </a:r>
          </a:p>
          <a:p>
            <a:pPr>
              <a:lnSpc>
                <a:spcPct val="120000"/>
              </a:lnSpc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Важно предлагать школьникам слушать аутентичные записи с разными голосами (мужскими и женскими) и разными вариантами английского языка (британским и американским), а также разнообразить жанры текстов для слушания (бытовые диалоги, репортажи, интервью, лекции и т.д.).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УЧИТЕЛЯМ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87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3" cy="460851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умеют выделять ключевые слова;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умеют игнорировать незнакомые слова и – шире – информацию, не требующуюся для ответа на поставленный вопрос;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выхватывают отдельные знакомые слова и дают ответ, исходя только из них;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выбирают варианты ответов только потому, что эти же слова есть в тексте, и забывают о том, что верный ответ, как правило, перефразирует текст, а не просто повторяет слова, словосочетания и фразы из него;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умеют пользоваться языковой догадкой, так как у них не развиты компенсаторные умения.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ОШИБКИ «ЧТЕНИЕ»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5844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90</TotalTime>
  <Words>2187</Words>
  <Application>Microsoft Office PowerPoint</Application>
  <PresentationFormat>Экран (4:3)</PresentationFormat>
  <Paragraphs>166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Волна</vt:lpstr>
      <vt:lpstr>Презентация PowerPoint</vt:lpstr>
      <vt:lpstr>Динамика результатов ЕГЭ   по английскому языку   за последние 3 года </vt:lpstr>
      <vt:lpstr>Презентация PowerPoint</vt:lpstr>
      <vt:lpstr>Презентация PowerPoint</vt:lpstr>
      <vt:lpstr>Презентация PowerPoint</vt:lpstr>
      <vt:lpstr>ТИПИЧНЫЕ ОШИБКИ «Аудирование»</vt:lpstr>
      <vt:lpstr>  РЕКОМЕНДАЦИИ</vt:lpstr>
      <vt:lpstr>УЧИТЕЛЯМ</vt:lpstr>
      <vt:lpstr>ОШИБКИ «ЧТЕНИЕ»</vt:lpstr>
      <vt:lpstr>УЧИТЕЛЯМ «ЧТЕНИЕ»</vt:lpstr>
      <vt:lpstr>ОШИБКИ  «Грамматика и лексика» </vt:lpstr>
      <vt:lpstr>УЧИТЕЛЯМ «Грамматика и лексика» </vt:lpstr>
      <vt:lpstr>УЧИТЕЛЯМ  «Грамматика и лексика» </vt:lpstr>
      <vt:lpstr>Рекомендации по совершенствованию преподавания  учебного предмета </vt:lpstr>
      <vt:lpstr>Рекомендации по совершенствованию преподавания  учебного предмета </vt:lpstr>
      <vt:lpstr>Рекомендации по совершенствованию преподавания  учебного предмета </vt:lpstr>
      <vt:lpstr>Рекомендации  по организации дифференцированного обучения школьников с разными уровнями предметной подготовки</vt:lpstr>
      <vt:lpstr>ЕГЭ 2022 года </vt:lpstr>
      <vt:lpstr>Изменения в КИМ ЕГЭ 2022 года                по сравнению с 2021 годом   (проект)</vt:lpstr>
      <vt:lpstr>ЗАДАНИЕ 39 </vt:lpstr>
      <vt:lpstr>ЗАДАНИЕ 40</vt:lpstr>
      <vt:lpstr>Раздел «Говорение» </vt:lpstr>
      <vt:lpstr>Раздел «Говорение» </vt:lpstr>
      <vt:lpstr>Раздел 4. Письменная речь </vt:lpstr>
      <vt:lpstr>39</vt:lpstr>
      <vt:lpstr>ТИПИЧНЫЕ ОШИБКИ 39</vt:lpstr>
      <vt:lpstr>полезно</vt:lpstr>
      <vt:lpstr>Презентация PowerPoint</vt:lpstr>
      <vt:lpstr>40. Рекомендации</vt:lpstr>
      <vt:lpstr>40. Рекомендации</vt:lpstr>
      <vt:lpstr>40. Рекомендации</vt:lpstr>
      <vt:lpstr>40. Рекомендации</vt:lpstr>
      <vt:lpstr>Задание 3 (Устная часть)</vt:lpstr>
      <vt:lpstr>Задание 3 (Устная часть)</vt:lpstr>
      <vt:lpstr>3 (Устная часть)</vt:lpstr>
      <vt:lpstr>Задание 4 (Устная часть)</vt:lpstr>
      <vt:lpstr>Задание 4 (Устная часть)</vt:lpstr>
      <vt:lpstr>Задание 4 (Устная часть)</vt:lpstr>
      <vt:lpstr>РЕКОМЕНДАЦИИ  ПО УСТНОЙ ЧАСТИ</vt:lpstr>
      <vt:lpstr>материалы с сайта ФИПИ www.fipi.ru</vt:lpstr>
      <vt:lpstr> СПАСИБО 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Английский</cp:lastModifiedBy>
  <cp:revision>10</cp:revision>
  <dcterms:created xsi:type="dcterms:W3CDTF">2021-09-20T09:39:36Z</dcterms:created>
  <dcterms:modified xsi:type="dcterms:W3CDTF">2021-09-20T11:10:29Z</dcterms:modified>
</cp:coreProperties>
</file>