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ms-office.legacyDiagramTex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8" r:id="rId5"/>
    <p:sldId id="291" r:id="rId6"/>
    <p:sldId id="290" r:id="rId7"/>
    <p:sldId id="292" r:id="rId8"/>
    <p:sldId id="282" r:id="rId9"/>
    <p:sldId id="284" r:id="rId10"/>
    <p:sldId id="285" r:id="rId11"/>
    <p:sldId id="286" r:id="rId12"/>
    <p:sldId id="288" r:id="rId13"/>
    <p:sldId id="297" r:id="rId14"/>
    <p:sldId id="301" r:id="rId15"/>
    <p:sldId id="300" r:id="rId16"/>
    <p:sldId id="302" r:id="rId17"/>
  </p:sldIdLst>
  <p:sldSz cx="9144000" cy="6858000" type="screen4x3"/>
  <p:notesSz cx="6858000" cy="9144000"/>
  <p:custDataLst>
    <p:tags r:id="rId18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2" autoAdjust="0"/>
    <p:restoredTop sz="94660"/>
  </p:normalViewPr>
  <p:slideViewPr>
    <p:cSldViewPr>
      <p:cViewPr varScale="1">
        <p:scale>
          <a:sx n="73" d="100"/>
          <a:sy n="73" d="100"/>
        </p:scale>
        <p:origin x="-128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06/relationships/legacyDocTextInfo" Target="legacyDocTextInfo.bin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microsoft.com/office/2006/relationships/legacyDiagramText" Target="legacyDiagramText8.bin"/><Relationship Id="rId3" Type="http://schemas.microsoft.com/office/2006/relationships/legacyDiagramText" Target="legacyDiagramText3.bin"/><Relationship Id="rId7" Type="http://schemas.microsoft.com/office/2006/relationships/legacyDiagramText" Target="legacyDiagramText7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6" Type="http://schemas.microsoft.com/office/2006/relationships/legacyDiagramText" Target="legacyDiagramText6.bin"/><Relationship Id="rId5" Type="http://schemas.microsoft.com/office/2006/relationships/legacyDiagramText" Target="legacyDiagramText5.bin"/><Relationship Id="rId4" Type="http://schemas.microsoft.com/office/2006/relationships/legacyDiagramText" Target="legacyDiagramText4.bin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32448" y="4149081"/>
            <a:ext cx="4748064" cy="129614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5301208"/>
            <a:ext cx="4464496" cy="7200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F5DDE-B0D0-4622-8DA1-98CCE21F22A5}" type="datetimeFigureOut">
              <a:rPr lang="ru-RU"/>
              <a:pPr>
                <a:defRPr/>
              </a:pPr>
              <a:t>29.11.2020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F0992-3E5B-45D4-82FF-6D407A2F76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CCBB0-E67F-46B4-AB69-9992FCE86440}" type="datetimeFigureOut">
              <a:rPr lang="ru-RU"/>
              <a:pPr>
                <a:defRPr/>
              </a:pPr>
              <a:t>29.11.2020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E441B-DBEF-4172-82F6-06C40DD4EB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52001-BA7B-4699-A11C-95DC1EC9E779}" type="datetimeFigureOut">
              <a:rPr lang="ru-RU"/>
              <a:pPr>
                <a:defRPr/>
              </a:pPr>
              <a:t>29.11.2020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ED0D5-AA74-4739-8BA4-E332D50F5A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50" y="274638"/>
            <a:ext cx="771525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3276600" y="1916113"/>
            <a:ext cx="5688013" cy="4525962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28602-9EDF-4683-A8D8-32AEDFFE5808}" type="datetimeFigureOut">
              <a:rPr lang="ru-RU"/>
              <a:pPr>
                <a:defRPr/>
              </a:pPr>
              <a:t>29.11.2020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67BD7B-F457-4007-89DE-7728AB1934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3A35DE-6A83-4AB4-947F-58EF0F2FD644}" type="datetimeFigureOut">
              <a:rPr lang="ru-RU"/>
              <a:pPr>
                <a:defRPr/>
              </a:pPr>
              <a:t>29.11.2020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5C2CD-DB2C-414B-8B9B-799BF3D9DB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23F33-1989-45C7-AAA7-5F2B0515D717}" type="datetimeFigureOut">
              <a:rPr lang="ru-RU"/>
              <a:pPr>
                <a:defRPr/>
              </a:pPr>
              <a:t>29.11.2020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F98E9-6FD2-4727-88DB-CFD1068B8B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1B3E64-B3CA-41D5-B328-7AF8CAC38152}" type="datetimeFigureOut">
              <a:rPr lang="ru-RU"/>
              <a:pPr>
                <a:defRPr/>
              </a:pPr>
              <a:t>29.11.2020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D49A7-CD79-46BE-BEE8-4CAD3C6BA1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663EBD-85DA-4659-AEB5-CF74F3E862EE}" type="datetimeFigureOut">
              <a:rPr lang="ru-RU"/>
              <a:pPr>
                <a:defRPr/>
              </a:pPr>
              <a:t>29.11.2020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10D10-EF84-4707-B621-7EA06EA4F6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AAF45-7851-4C3C-A699-311D0CEF697B}" type="datetimeFigureOut">
              <a:rPr lang="ru-RU"/>
              <a:pPr>
                <a:defRPr/>
              </a:pPr>
              <a:t>29.11.2020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23C17-A4BE-4857-8A67-DF2A5861D0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A20D81-A528-4064-87A3-E765F06065A9}" type="datetimeFigureOut">
              <a:rPr lang="ru-RU"/>
              <a:pPr>
                <a:defRPr/>
              </a:pPr>
              <a:t>29.11.2020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1F443-7C30-4F72-83A5-0E62613D60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867EAA-BA19-4D4A-AD50-2C985CDF7CB3}" type="datetimeFigureOut">
              <a:rPr lang="ru-RU"/>
              <a:pPr>
                <a:defRPr/>
              </a:pPr>
              <a:t>29.11.2020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B0A02-C097-4FEC-919F-673F6E0EDE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C2D48-890F-4D9F-AB7F-869E37E156CB}" type="datetimeFigureOut">
              <a:rPr lang="ru-RU"/>
              <a:pPr>
                <a:defRPr/>
              </a:pPr>
              <a:t>29.11.2020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53303-3D77-4A98-BACF-B9C3A11FEE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://presentation-creation.ru/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971550" y="274638"/>
            <a:ext cx="7715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3276600" y="1916113"/>
            <a:ext cx="5688013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2F4035D-598D-4A32-A9BF-3CCCC0FF94AF}" type="datetimeFigureOut">
              <a:rPr lang="ru-RU"/>
              <a:pPr>
                <a:defRPr/>
              </a:pPr>
              <a:t>29.11.2020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8605CDE-8141-4DA2-B841-53970F6C59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5937250" y="6507163"/>
            <a:ext cx="3206750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  <a:hlinkClick r:id="rId15"/>
              </a:rPr>
              <a:t>http://presentation-creation.ru/</a:t>
            </a:r>
            <a:endParaRPr lang="en-US" sz="3200" dirty="0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  <p:sldLayoutId id="2147483650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>
          <a:xfrm>
            <a:off x="900113" y="3429000"/>
            <a:ext cx="7848600" cy="1295400"/>
          </a:xfrm>
        </p:spPr>
        <p:txBody>
          <a:bodyPr/>
          <a:lstStyle/>
          <a:p>
            <a:pPr eaLnBrk="1" hangingPunct="1"/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Обучение полному и точному пониманию информации прагматических текстов, публикаций научно-популярного характера, отрывкам из произведений художественной литературы на базе УМК «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Spotlight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1433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6100" y="5373688"/>
            <a:ext cx="4787900" cy="9366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000" smtClean="0">
                <a:solidFill>
                  <a:srgbClr val="404040"/>
                </a:solidFill>
              </a:rPr>
              <a:t>Подготовила: учитель английского языка </a:t>
            </a:r>
            <a:r>
              <a:rPr lang="ru-RU" sz="2000" smtClean="0">
                <a:solidFill>
                  <a:srgbClr val="404040"/>
                </a:solidFill>
                <a:latin typeface="Arial" charset="0"/>
              </a:rPr>
              <a:t>МОБУ СОШ №7 имени Москвина А.П.</a:t>
            </a:r>
            <a:r>
              <a:rPr lang="ru-RU" sz="2000" smtClean="0">
                <a:solidFill>
                  <a:srgbClr val="404040"/>
                </a:solidFill>
              </a:rPr>
              <a:t> </a:t>
            </a:r>
            <a:r>
              <a:rPr lang="ru-RU" sz="2000" smtClean="0">
                <a:solidFill>
                  <a:srgbClr val="404040"/>
                </a:solidFill>
                <a:latin typeface="Arial" charset="0"/>
              </a:rPr>
              <a:t>Умнова Е.В.</a:t>
            </a: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6238" y="549275"/>
            <a:ext cx="3313112" cy="252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4"/>
          <p:cNvSpPr>
            <a:spLocks noGrp="1"/>
          </p:cNvSpPr>
          <p:nvPr>
            <p:ph type="title"/>
          </p:nvPr>
        </p:nvSpPr>
        <p:spPr>
          <a:xfrm>
            <a:off x="971550" y="0"/>
            <a:ext cx="7632700" cy="1052513"/>
          </a:xfrm>
        </p:spPr>
        <p:txBody>
          <a:bodyPr/>
          <a:lstStyle/>
          <a:p>
            <a:pPr eaLnBrk="1" hangingPunct="1"/>
            <a:r>
              <a:rPr lang="en-US" b="1" smtClean="0"/>
              <a:t>SPOTLIGHT ON EXAM</a:t>
            </a:r>
            <a:endParaRPr lang="ru-RU" b="1" smtClean="0"/>
          </a:p>
        </p:txBody>
      </p:sp>
      <p:pic>
        <p:nvPicPr>
          <p:cNvPr id="73735" name="Picture 7" descr="Изображение 0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981075"/>
            <a:ext cx="4141788" cy="566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6" name="Picture 8" descr="Изображение 00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6100" y="981075"/>
            <a:ext cx="4097338" cy="568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4" name="Rectangle 9"/>
          <p:cNvSpPr>
            <a:spLocks noChangeArrowheads="1"/>
          </p:cNvSpPr>
          <p:nvPr/>
        </p:nvSpPr>
        <p:spPr bwMode="auto">
          <a:xfrm>
            <a:off x="5219700" y="1989138"/>
            <a:ext cx="3563938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/>
              <a:t>Match the headings to the texts</a:t>
            </a:r>
          </a:p>
          <a:p>
            <a:r>
              <a:rPr lang="en-US" sz="2800" b="1"/>
              <a:t>Read and choose A,B,C,D for each question</a:t>
            </a:r>
          </a:p>
          <a:p>
            <a:r>
              <a:rPr lang="en-US" sz="2800" b="1"/>
              <a:t>Match each profile to a text</a:t>
            </a:r>
          </a:p>
          <a:p>
            <a:r>
              <a:rPr lang="en-US" sz="2800" b="1"/>
              <a:t>Read and choose where you …</a:t>
            </a:r>
          </a:p>
          <a:p>
            <a:endParaRPr 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bg1"/>
                </a:solidFill>
              </a:rPr>
              <a:t>Choose the correct answer</a:t>
            </a:r>
            <a:endParaRPr lang="ru-RU" smtClean="0">
              <a:solidFill>
                <a:schemeClr val="bg1"/>
              </a:solidFill>
            </a:endParaRPr>
          </a:p>
        </p:txBody>
      </p:sp>
      <p:pic>
        <p:nvPicPr>
          <p:cNvPr id="53253" name="Picture 5" descr="Изображение 0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412875"/>
            <a:ext cx="3652837" cy="512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4" name="Picture 6" descr="Изображение 00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8263" y="1412875"/>
            <a:ext cx="3538537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5" name="Picture 7" descr="Изображение 0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27313" y="1341438"/>
            <a:ext cx="4121150" cy="525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bg1"/>
                </a:solidFill>
              </a:rPr>
              <a:t>Read and match</a:t>
            </a:r>
            <a:endParaRPr lang="ru-RU" smtClean="0">
              <a:solidFill>
                <a:schemeClr val="bg1"/>
              </a:solidFill>
            </a:endParaRPr>
          </a:p>
        </p:txBody>
      </p:sp>
      <p:pic>
        <p:nvPicPr>
          <p:cNvPr id="57349" name="Picture 5" descr="Изображение а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341438"/>
            <a:ext cx="3490913" cy="475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1" name="Picture 7" descr="Изображение а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79838" y="1341438"/>
            <a:ext cx="3436937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2" name="Picture 8" descr="Изображение а0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43213" y="2060575"/>
            <a:ext cx="3249612" cy="453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3" name="Picture 9" descr="Изображение а0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67400" y="2060575"/>
            <a:ext cx="3106738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b="1" u="sng" smtClean="0">
                <a:latin typeface="Times New Roman" pitchFamily="18" charset="0"/>
                <a:cs typeface="Times New Roman" pitchFamily="18" charset="0"/>
              </a:rPr>
              <a:t>Важно: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Сначала быстро прочитайте весь рассказ, не углубляясь в подробности.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sz="2800" b="1" u="sng" dirty="0">
                <a:latin typeface="Times New Roman" pitchFamily="18" charset="0"/>
                <a:cs typeface="Times New Roman" pitchFamily="18" charset="0"/>
              </a:rPr>
              <a:t>такого первичного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прочтения - понять лишь общее содержание и основные события повествования.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При выполнении каждого задания внимательно перечитывайте только ту часть, где должен быть ответ.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b="1" u="sng" smtClean="0">
                <a:latin typeface="Times New Roman" pitchFamily="18" charset="0"/>
                <a:cs typeface="Times New Roman" pitchFamily="18" charset="0"/>
              </a:rPr>
              <a:t>Советы:</a:t>
            </a:r>
          </a:p>
        </p:txBody>
      </p:sp>
      <p:sp>
        <p:nvSpPr>
          <p:cNvPr id="69635" name="Объект 2"/>
          <p:cNvSpPr>
            <a:spLocks noGrp="1"/>
          </p:cNvSpPr>
          <p:nvPr>
            <p:ph idx="4294967295"/>
          </p:nvPr>
        </p:nvSpPr>
        <p:spPr>
          <a:xfrm>
            <a:off x="2916238" y="1916113"/>
            <a:ext cx="6048375" cy="4525962"/>
          </a:xfrm>
        </p:spPr>
        <p:txBody>
          <a:bodyPr/>
          <a:lstStyle/>
          <a:p>
            <a:pPr eaLnBrk="1" hangingPunct="1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Ищите в тексте не точное повто- рение слов и фраз из вопросов, а синонимы и перефразы.</a:t>
            </a:r>
          </a:p>
          <a:p>
            <a:pPr eaLnBrk="1" hangingPunct="1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Анализируйте не только использованные автором в тексте выражения, но и скрытый смысл, который может содержаться в нем.</a:t>
            </a:r>
          </a:p>
          <a:p>
            <a:pPr eaLnBrk="1" hangingPunct="1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Следите за временем!</a:t>
            </a:r>
          </a:p>
        </p:txBody>
      </p:sp>
      <p:pic>
        <p:nvPicPr>
          <p:cNvPr id="6963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6238" y="115888"/>
            <a:ext cx="5759450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b="1" u="sng" smtClean="0">
                <a:latin typeface="Times New Roman" pitchFamily="18" charset="0"/>
                <a:cs typeface="Times New Roman" pitchFamily="18" charset="0"/>
              </a:rPr>
              <a:t>Советы:</a:t>
            </a:r>
          </a:p>
        </p:txBody>
      </p:sp>
      <p:sp>
        <p:nvSpPr>
          <p:cNvPr id="68611" name="Объект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Прежде чем окончательно принять решение, какой вариант ответа правильный, отбросьте все неправильные варианты ответов (они, как правило, содержат </a:t>
            </a:r>
            <a:r>
              <a:rPr lang="ru-RU" sz="2800" i="1" smtClean="0">
                <a:latin typeface="Times New Roman" pitchFamily="18" charset="0"/>
                <a:cs typeface="Times New Roman" pitchFamily="18" charset="0"/>
              </a:rPr>
              <a:t>слегка изменённую информацию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 из текста).</a:t>
            </a:r>
          </a:p>
          <a:p>
            <a:pPr eaLnBrk="1" hangingPunct="1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Если вы не уверены и не можете выбрать правильный ответ, попробуйте угадать!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Типичные ошибки при выполнении заданий 12 – 18.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/>
        <p:txBody>
          <a:bodyPr>
            <a:normAutofit/>
          </a:bodyPr>
          <a:lstStyle/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700" b="1" u="sng" smtClean="0">
                <a:latin typeface="Times New Roman" pitchFamily="18" charset="0"/>
                <a:cs typeface="Times New Roman" pitchFamily="18" charset="0"/>
              </a:rPr>
              <a:t>Экзаменуемые: </a:t>
            </a: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700" smtClean="0">
                <a:latin typeface="Times New Roman" pitchFamily="18" charset="0"/>
                <a:cs typeface="Times New Roman" pitchFamily="18" charset="0"/>
              </a:rPr>
              <a:t>1.неправильно выделяют ключевые слова;</a:t>
            </a: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700" smtClean="0">
                <a:latin typeface="Times New Roman" pitchFamily="18" charset="0"/>
                <a:cs typeface="Times New Roman" pitchFamily="18" charset="0"/>
              </a:rPr>
              <a:t>2.не понимают смысл прочитанного текста;</a:t>
            </a: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700" smtClean="0">
                <a:latin typeface="Times New Roman" pitchFamily="18" charset="0"/>
                <a:cs typeface="Times New Roman" pitchFamily="18" charset="0"/>
              </a:rPr>
              <a:t>3.неправильно выбирают временную  и причинно-следственную взаимосвязь событий;</a:t>
            </a: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700" smtClean="0">
                <a:latin typeface="Times New Roman" pitchFamily="18" charset="0"/>
                <a:cs typeface="Times New Roman" pitchFamily="18" charset="0"/>
              </a:rPr>
              <a:t>4.опираются в выборе ответа на слова, а не на смысл;</a:t>
            </a: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700" smtClean="0">
                <a:latin typeface="Times New Roman" pitchFamily="18" charset="0"/>
                <a:cs typeface="Times New Roman" pitchFamily="18" charset="0"/>
              </a:rPr>
              <a:t>5.не понимают данную в неявном виде информацию.</a:t>
            </a:r>
          </a:p>
          <a:p>
            <a:pPr marL="0" indent="0" eaLnBrk="1" hangingPunct="1">
              <a:lnSpc>
                <a:spcPct val="80000"/>
              </a:lnSpc>
            </a:pPr>
            <a:endParaRPr lang="ru-RU" sz="270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u="sng" smtClean="0">
                <a:latin typeface="Times New Roman" pitchFamily="18" charset="0"/>
                <a:cs typeface="Times New Roman" pitchFamily="18" charset="0"/>
              </a:rPr>
              <a:t>Общая информация</a:t>
            </a:r>
          </a:p>
        </p:txBody>
      </p:sp>
      <p:sp>
        <p:nvSpPr>
          <p:cNvPr id="1536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b="1" u="sng" smtClean="0">
                <a:latin typeface="Times New Roman" pitchFamily="18" charset="0"/>
                <a:cs typeface="Times New Roman" pitchFamily="18" charset="0"/>
              </a:rPr>
              <a:t>Раздел «Чтение» состоит из трех типов:</a:t>
            </a:r>
          </a:p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Задание 10 (базового уровня сложности)</a:t>
            </a:r>
          </a:p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Задание 11 (повышенного уровня сложности)</a:t>
            </a:r>
          </a:p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Задания 12-18 (высокого уровня сложности) </a:t>
            </a:r>
          </a:p>
          <a:p>
            <a:pPr eaLnBrk="1" hangingPunct="1"/>
            <a:endParaRPr lang="ru-RU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u="sng" dirty="0" smtClean="0"/>
              <a:t>Рекомендуемое время, баллы.</a:t>
            </a:r>
            <a:endParaRPr lang="ru-RU" b="1" u="sng" dirty="0"/>
          </a:p>
        </p:txBody>
      </p:sp>
      <p:sp>
        <p:nvSpPr>
          <p:cNvPr id="16386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Максимум за успешное выполнение всех заданий этого раздела – </a:t>
            </a:r>
            <a:r>
              <a:rPr lang="ru-RU" b="1" u="sng" smtClean="0"/>
              <a:t>20 баллов </a:t>
            </a:r>
            <a:r>
              <a:rPr lang="ru-RU" smtClean="0"/>
              <a:t>(</a:t>
            </a:r>
            <a:r>
              <a:rPr lang="ru-RU" b="1" smtClean="0"/>
              <a:t>по </a:t>
            </a:r>
            <a:r>
              <a:rPr lang="ru-RU" b="1" u="sng" smtClean="0"/>
              <a:t>1 баллу </a:t>
            </a:r>
            <a:r>
              <a:rPr lang="ru-RU" smtClean="0"/>
              <a:t>за каждый правильный ответ.</a:t>
            </a:r>
          </a:p>
          <a:p>
            <a:pPr eaLnBrk="1" hangingPunct="1"/>
            <a:r>
              <a:rPr lang="ru-RU" smtClean="0"/>
              <a:t>Рекомендуемое время выполнения ВСЕХ заданий – </a:t>
            </a:r>
            <a:r>
              <a:rPr lang="ru-RU" b="1" u="sng" smtClean="0"/>
              <a:t>30 минут</a:t>
            </a:r>
            <a:r>
              <a:rPr lang="ru-RU" smtClean="0"/>
              <a:t>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Цель и вид чтения: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Понимание основного содержания аутентичных текстов на материалах, отражающих особенности быта, жизни, культуры стран изучаемого языка (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ознакомительное чтение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Выборочное понимание нужной/интересующей информации из текста (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просмотровое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/ 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поисковое чтение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Полное и точное понимание содержания несложных аутентичных адаптированных текстов разных жанров (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изучающее чтение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b="1" u="sng" smtClean="0">
                <a:latin typeface="Times New Roman" pitchFamily="18" charset="0"/>
                <a:cs typeface="Times New Roman" pitchFamily="18" charset="0"/>
              </a:rPr>
              <a:t>Задания 12 – 18.</a:t>
            </a:r>
          </a:p>
        </p:txBody>
      </p:sp>
      <p:sp>
        <p:nvSpPr>
          <p:cNvPr id="59395" name="Объект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r>
              <a:rPr lang="ru-RU" sz="2800" b="1" u="sng" smtClean="0">
                <a:latin typeface="Times New Roman" pitchFamily="18" charset="0"/>
                <a:cs typeface="Times New Roman" pitchFamily="18" charset="0"/>
              </a:rPr>
              <a:t>Тип текста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– художественные или публицистические тексты.</a:t>
            </a:r>
          </a:p>
          <a:p>
            <a:pPr eaLnBrk="1" hangingPunct="1"/>
            <a:r>
              <a:rPr lang="ru-RU" sz="2800" b="1" u="sng" smtClean="0">
                <a:latin typeface="Times New Roman" pitchFamily="18" charset="0"/>
                <a:cs typeface="Times New Roman" pitchFamily="18" charset="0"/>
              </a:rPr>
              <a:t>Тип задания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– с выбором ответа из четырех предложенных. </a:t>
            </a:r>
          </a:p>
          <a:p>
            <a:pPr eaLnBrk="1" hangingPunct="1"/>
            <a:r>
              <a:rPr lang="en-US" sz="2800" b="1" u="sng" smtClean="0">
                <a:latin typeface="Times New Roman" pitchFamily="18" charset="0"/>
                <a:cs typeface="Times New Roman" pitchFamily="18" charset="0"/>
              </a:rPr>
              <a:t>Max </a:t>
            </a:r>
            <a:r>
              <a:rPr lang="ru-RU" sz="2800" b="1" u="sng" smtClean="0">
                <a:latin typeface="Times New Roman" pitchFamily="18" charset="0"/>
                <a:cs typeface="Times New Roman" pitchFamily="18" charset="0"/>
              </a:rPr>
              <a:t>количество баллов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– 7.</a:t>
            </a:r>
          </a:p>
        </p:txBody>
      </p:sp>
      <p:pic>
        <p:nvPicPr>
          <p:cNvPr id="5939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51500" y="4437063"/>
            <a:ext cx="3241675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3600" b="1" u="sng" smtClean="0">
                <a:latin typeface="Times New Roman" pitchFamily="18" charset="0"/>
                <a:cs typeface="Times New Roman" pitchFamily="18" charset="0"/>
              </a:rPr>
              <a:t>Задания 12 – 18 (высокий уровень)</a:t>
            </a:r>
          </a:p>
        </p:txBody>
      </p:sp>
      <p:sp>
        <p:nvSpPr>
          <p:cNvPr id="58371" name="Объект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Здесь проверяется умение </a:t>
            </a:r>
            <a:r>
              <a:rPr lang="ru-RU" sz="2800" b="1" u="sng" smtClean="0">
                <a:latin typeface="Times New Roman" pitchFamily="18" charset="0"/>
                <a:cs typeface="Times New Roman" pitchFamily="18" charset="0"/>
              </a:rPr>
              <a:t>полностью понять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содержание прочитанного, умение определять </a:t>
            </a: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логические связи в предложении и между частями текста; умение делать выводы из прочитанного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(«читать между строк»), а также умение догадаться о значение слова (выражения) по контексту.</a:t>
            </a:r>
          </a:p>
          <a:p>
            <a:pPr marL="0" indent="0" eaLnBrk="1" hangingPunct="1">
              <a:buFont typeface="Arial" charset="0"/>
              <a:buNone/>
            </a:pPr>
            <a:endParaRPr lang="ru-RU" sz="28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3000" smtClean="0">
                <a:solidFill>
                  <a:schemeClr val="bg1"/>
                </a:solidFill>
              </a:rPr>
              <a:t>Дидактические ресурсы, представленные в </a:t>
            </a:r>
            <a:br>
              <a:rPr lang="ru-RU" sz="3000" smtClean="0">
                <a:solidFill>
                  <a:schemeClr val="bg1"/>
                </a:solidFill>
              </a:rPr>
            </a:br>
            <a:r>
              <a:rPr lang="ru-RU" sz="3000" smtClean="0">
                <a:solidFill>
                  <a:schemeClr val="bg1"/>
                </a:solidFill>
              </a:rPr>
              <a:t>УМК «</a:t>
            </a:r>
            <a:r>
              <a:rPr lang="en-US" sz="3000" smtClean="0">
                <a:solidFill>
                  <a:schemeClr val="bg1"/>
                </a:solidFill>
              </a:rPr>
              <a:t>SPOTLIGHT</a:t>
            </a:r>
            <a:r>
              <a:rPr lang="ru-RU" sz="3000" smtClean="0">
                <a:solidFill>
                  <a:schemeClr val="bg1"/>
                </a:solidFill>
              </a:rPr>
              <a:t>» </a:t>
            </a:r>
            <a:br>
              <a:rPr lang="ru-RU" sz="3000" smtClean="0">
                <a:solidFill>
                  <a:schemeClr val="bg1"/>
                </a:solidFill>
              </a:rPr>
            </a:br>
            <a:r>
              <a:rPr lang="ru-RU" sz="3000" smtClean="0">
                <a:solidFill>
                  <a:schemeClr val="bg1"/>
                </a:solidFill>
              </a:rPr>
              <a:t>для 10 и 11 классов</a:t>
            </a:r>
          </a:p>
        </p:txBody>
      </p:sp>
      <p:graphicFrame>
        <p:nvGraphicFramePr>
          <p:cNvPr id="60419" name="Organization Chart 3"/>
          <p:cNvGraphicFramePr>
            <a:graphicFrameLocks/>
          </p:cNvGraphicFramePr>
          <p:nvPr>
            <p:ph type="dgm" idx="4294967295"/>
          </p:nvPr>
        </p:nvGraphicFramePr>
        <p:xfrm>
          <a:off x="928688" y="1916113"/>
          <a:ext cx="7531100" cy="4464050"/>
        </p:xfrm>
        <a:graphic>
          <a:graphicData uri="http://schemas.openxmlformats.org/drawingml/2006/compatibility">
            <com:legacyDrawing xmlns:com="http://schemas.openxmlformats.org/drawingml/2006/compatibility" spid="_x0000_s60419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9154" name="Rectangle 15"/>
          <p:cNvSpPr>
            <a:spLocks noGrp="1"/>
          </p:cNvSpPr>
          <p:nvPr>
            <p:ph type="body" sz="half" idx="1"/>
          </p:nvPr>
        </p:nvSpPr>
        <p:spPr>
          <a:xfrm>
            <a:off x="3276600" y="1916113"/>
            <a:ext cx="2767013" cy="452596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9155" name="Rectangle 16"/>
          <p:cNvSpPr>
            <a:spLocks noGrp="1"/>
          </p:cNvSpPr>
          <p:nvPr>
            <p:ph type="body" sz="half" idx="2"/>
          </p:nvPr>
        </p:nvSpPr>
        <p:spPr>
          <a:xfrm>
            <a:off x="6196013" y="1916113"/>
            <a:ext cx="2768600" cy="452596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9947" name="Picture 11" descr="Изображение а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404813"/>
            <a:ext cx="4119563" cy="591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8" name="Picture 12" descr="Изображение а0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333375"/>
            <a:ext cx="4267200" cy="613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8" name="Rectangle 13"/>
          <p:cNvSpPr>
            <a:spLocks noChangeArrowheads="1"/>
          </p:cNvSpPr>
          <p:nvPr/>
        </p:nvSpPr>
        <p:spPr bwMode="auto">
          <a:xfrm>
            <a:off x="3779838" y="2060575"/>
            <a:ext cx="457200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2400" b="1"/>
              <a:t>		Read and answer the questions. Who…</a:t>
            </a:r>
          </a:p>
          <a:p>
            <a:pPr algn="r"/>
            <a:r>
              <a:rPr lang="en-US" sz="2400" b="1"/>
              <a:t>Read and</a:t>
            </a:r>
            <a:r>
              <a:rPr lang="ru-RU" sz="2400" b="1"/>
              <a:t> </a:t>
            </a:r>
            <a:r>
              <a:rPr lang="en-US" sz="2400" b="1"/>
              <a:t>match to</a:t>
            </a:r>
            <a:r>
              <a:rPr lang="ru-RU" sz="2400" b="1"/>
              <a:t> </a:t>
            </a:r>
            <a:r>
              <a:rPr lang="en-US" sz="2400" b="1"/>
              <a:t>the</a:t>
            </a:r>
            <a:r>
              <a:rPr lang="ru-RU" sz="2400" b="1"/>
              <a:t> </a:t>
            </a:r>
            <a:r>
              <a:rPr lang="en-US" sz="2400" b="1"/>
              <a:t>comments</a:t>
            </a:r>
          </a:p>
          <a:p>
            <a:pPr algn="r"/>
            <a:r>
              <a:rPr lang="en-US" sz="2400" b="1"/>
              <a:t>Read and</a:t>
            </a:r>
            <a:r>
              <a:rPr lang="ru-RU" sz="2400" b="1"/>
              <a:t> </a:t>
            </a:r>
            <a:r>
              <a:rPr lang="en-US" sz="2400" b="1"/>
              <a:t>label</a:t>
            </a:r>
            <a:r>
              <a:rPr lang="ru-RU" sz="2400" b="1"/>
              <a:t> </a:t>
            </a:r>
            <a:r>
              <a:rPr lang="en-US" sz="2400" b="1"/>
              <a:t>the paragraphs</a:t>
            </a:r>
            <a:r>
              <a:rPr lang="ru-RU" sz="2400" b="1"/>
              <a:t> </a:t>
            </a:r>
            <a:r>
              <a:rPr lang="en-US" sz="2400" b="1"/>
              <a:t>with </a:t>
            </a:r>
            <a:r>
              <a:rPr lang="ru-RU" sz="2400" b="1"/>
              <a:t> </a:t>
            </a:r>
            <a:r>
              <a:rPr lang="en-US" sz="2400" b="1"/>
              <a:t>the headings</a:t>
            </a:r>
          </a:p>
          <a:p>
            <a:pPr algn="r"/>
            <a:r>
              <a:rPr lang="en-US" sz="2400" b="1"/>
              <a:t>Read</a:t>
            </a:r>
            <a:r>
              <a:rPr lang="ru-RU" sz="2400" b="1"/>
              <a:t> </a:t>
            </a:r>
            <a:r>
              <a:rPr lang="en-US" sz="2400" b="1"/>
              <a:t>the</a:t>
            </a:r>
            <a:r>
              <a:rPr lang="ru-RU" sz="2400" b="1"/>
              <a:t> </a:t>
            </a:r>
            <a:r>
              <a:rPr lang="en-US" sz="2400" b="1"/>
              <a:t>statements and</a:t>
            </a:r>
            <a:r>
              <a:rPr lang="ru-RU" sz="2400" b="1"/>
              <a:t> </a:t>
            </a:r>
            <a:r>
              <a:rPr lang="en-US" sz="2400" b="1"/>
              <a:t>decide</a:t>
            </a:r>
            <a:r>
              <a:rPr lang="ru-RU" sz="2400" b="1"/>
              <a:t> </a:t>
            </a:r>
            <a:r>
              <a:rPr lang="en-US" sz="2400" b="1"/>
              <a:t>if they</a:t>
            </a:r>
            <a:r>
              <a:rPr lang="ru-RU" sz="2400" b="1"/>
              <a:t> </a:t>
            </a:r>
            <a:r>
              <a:rPr lang="en-US" sz="2400" b="1"/>
              <a:t>are</a:t>
            </a:r>
            <a:r>
              <a:rPr lang="ru-RU" sz="2400" b="1"/>
              <a:t> </a:t>
            </a:r>
            <a:r>
              <a:rPr lang="en-US" sz="2400" b="1"/>
              <a:t>true or</a:t>
            </a:r>
            <a:r>
              <a:rPr lang="ru-RU" sz="2400" b="1"/>
              <a:t> </a:t>
            </a:r>
            <a:r>
              <a:rPr lang="en-US" sz="2400" b="1"/>
              <a:t>false</a:t>
            </a:r>
          </a:p>
          <a:p>
            <a:pPr algn="r"/>
            <a:r>
              <a:rPr lang="en-US" sz="2400" b="1"/>
              <a:t>Read and</a:t>
            </a:r>
            <a:r>
              <a:rPr lang="ru-RU" sz="2400" b="1"/>
              <a:t> </a:t>
            </a:r>
            <a:r>
              <a:rPr lang="en-US" sz="2400" b="1"/>
              <a:t>decide who…</a:t>
            </a:r>
            <a:endParaRPr lang="ru-RU" sz="2400" b="1"/>
          </a:p>
        </p:txBody>
      </p:sp>
      <p:sp>
        <p:nvSpPr>
          <p:cNvPr id="49159" name="Rectangle 17"/>
          <p:cNvSpPr>
            <a:spLocks noChangeArrowheads="1"/>
          </p:cNvSpPr>
          <p:nvPr/>
        </p:nvSpPr>
        <p:spPr bwMode="auto">
          <a:xfrm>
            <a:off x="3924300" y="1052513"/>
            <a:ext cx="36734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 b="1"/>
              <a:t>READING SKILLS</a:t>
            </a:r>
            <a:endParaRPr lang="ru-RU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LITERATURE</a:t>
            </a:r>
            <a:r>
              <a:rPr lang="en-US" b="1" smtClean="0">
                <a:solidFill>
                  <a:schemeClr val="bg1"/>
                </a:solidFill>
              </a:rPr>
              <a:t> </a:t>
            </a:r>
            <a:endParaRPr lang="ru-RU" b="1" smtClean="0">
              <a:solidFill>
                <a:schemeClr val="bg1"/>
              </a:solidFill>
            </a:endParaRPr>
          </a:p>
        </p:txBody>
      </p:sp>
      <p:sp>
        <p:nvSpPr>
          <p:cNvPr id="50178" name="Rectangle 3"/>
          <p:cNvSpPr>
            <a:spLocks noGrp="1"/>
          </p:cNvSpPr>
          <p:nvPr>
            <p:ph type="body" idx="1"/>
          </p:nvPr>
        </p:nvSpPr>
        <p:spPr>
          <a:xfrm flipH="1">
            <a:off x="5795963" y="2033588"/>
            <a:ext cx="3348037" cy="482441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b="1" smtClean="0"/>
              <a:t>Read and decide who…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smtClean="0"/>
              <a:t>Read and choose A,B,C or D for the questions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smtClean="0"/>
              <a:t>Match the sentences to the appropriate gaps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b="1" smtClean="0"/>
              <a:t>Read and complete the gaps with the phrases below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US" smtClean="0"/>
              <a:t> </a:t>
            </a:r>
            <a:endParaRPr lang="ru-RU" smtClean="0"/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u-RU" smtClean="0"/>
          </a:p>
        </p:txBody>
      </p:sp>
      <p:pic>
        <p:nvPicPr>
          <p:cNvPr id="55305" name="Picture 9" descr="Изображение 0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88913"/>
            <a:ext cx="2805113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7" name="Picture 11" descr="Изображение 00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43213" y="2276475"/>
            <a:ext cx="2932112" cy="418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14cb52eb92dc21b8655c58168f48ad83cffbfdb"/>
</p:tagLst>
</file>

<file path=ppt/theme/theme1.xml><?xml version="1.0" encoding="utf-8"?>
<a:theme xmlns:a="http://schemas.openxmlformats.org/drawingml/2006/main" name="Тема Office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465</TotalTime>
  <Words>464</Words>
  <Application>Microsoft Office PowerPoint</Application>
  <PresentationFormat>Экран (4:3)</PresentationFormat>
  <Paragraphs>66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Times New Roman</vt:lpstr>
      <vt:lpstr>Тема Office</vt:lpstr>
      <vt:lpstr>Тема Office</vt:lpstr>
      <vt:lpstr>Обучение полному и точному пониманию информации прагматических текстов, публикаций научно-популярного характера, отрывкам из произведений художественной литературы на базе УМК «Spotlight»</vt:lpstr>
      <vt:lpstr>Общая информация</vt:lpstr>
      <vt:lpstr>Рекомендуемое время, баллы.</vt:lpstr>
      <vt:lpstr>Цель и вид чтения:</vt:lpstr>
      <vt:lpstr>Задания 12 – 18.</vt:lpstr>
      <vt:lpstr>Задания 12 – 18 (высокий уровень)</vt:lpstr>
      <vt:lpstr>Дидактические ресурсы, представленные в  УМК «SPOTLIGHT»  для 10 и 11 классов</vt:lpstr>
      <vt:lpstr>Слайд 8</vt:lpstr>
      <vt:lpstr>LITERATURE </vt:lpstr>
      <vt:lpstr>SPOTLIGHT ON EXAM</vt:lpstr>
      <vt:lpstr>Choose the correct answer</vt:lpstr>
      <vt:lpstr>Read and match</vt:lpstr>
      <vt:lpstr>Важно:</vt:lpstr>
      <vt:lpstr>Советы:</vt:lpstr>
      <vt:lpstr>Советы:</vt:lpstr>
      <vt:lpstr>Типичные ошибки при выполнении заданий 12 – 18.</vt:lpstr>
    </vt:vector>
  </TitlesOfParts>
  <Company>http://presentation-creation.ru/</Company>
  <LinksUpToDate>false</LinksUpToDate>
  <SharedDoc>false</SharedDoc>
  <HyperlinkBase>http://presentation-creation.ru/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Полет книги</dc:title>
  <dc:creator>obstinate</dc:creator>
  <cp:lastModifiedBy>Елена</cp:lastModifiedBy>
  <cp:revision>34</cp:revision>
  <dcterms:created xsi:type="dcterms:W3CDTF">2017-03-21T12:02:10Z</dcterms:created>
  <dcterms:modified xsi:type="dcterms:W3CDTF">2020-11-29T20:04:39Z</dcterms:modified>
</cp:coreProperties>
</file>