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79" r:id="rId3"/>
    <p:sldId id="267" r:id="rId4"/>
    <p:sldId id="268" r:id="rId5"/>
    <p:sldId id="269" r:id="rId6"/>
    <p:sldId id="282" r:id="rId7"/>
    <p:sldId id="271" r:id="rId8"/>
    <p:sldId id="256" r:id="rId9"/>
    <p:sldId id="264" r:id="rId10"/>
    <p:sldId id="260" r:id="rId11"/>
    <p:sldId id="266" r:id="rId12"/>
    <p:sldId id="276" r:id="rId13"/>
    <p:sldId id="277" r:id="rId14"/>
    <p:sldId id="283" r:id="rId15"/>
    <p:sldId id="273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3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F4AB4-E059-44DB-A6A9-84E45A6D5250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344D0-EBF9-4DB9-8835-FB2287AAF5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01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F4AB4-E059-44DB-A6A9-84E45A6D5250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344D0-EBF9-4DB9-8835-FB2287AAF5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261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F4AB4-E059-44DB-A6A9-84E45A6D5250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344D0-EBF9-4DB9-8835-FB2287AAF5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523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F4AB4-E059-44DB-A6A9-84E45A6D5250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344D0-EBF9-4DB9-8835-FB2287AAF5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12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F4AB4-E059-44DB-A6A9-84E45A6D5250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344D0-EBF9-4DB9-8835-FB2287AAF5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872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F4AB4-E059-44DB-A6A9-84E45A6D5250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344D0-EBF9-4DB9-8835-FB2287AAF5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110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F4AB4-E059-44DB-A6A9-84E45A6D5250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344D0-EBF9-4DB9-8835-FB2287AAF5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207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F4AB4-E059-44DB-A6A9-84E45A6D5250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344D0-EBF9-4DB9-8835-FB2287AAF5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515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F4AB4-E059-44DB-A6A9-84E45A6D5250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344D0-EBF9-4DB9-8835-FB2287AAF5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4643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F4AB4-E059-44DB-A6A9-84E45A6D5250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344D0-EBF9-4DB9-8835-FB2287AAF5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945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F4AB4-E059-44DB-A6A9-84E45A6D5250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344D0-EBF9-4DB9-8835-FB2287AAF5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613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4F4AB4-E059-44DB-A6A9-84E45A6D5250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9344D0-EBF9-4DB9-8835-FB2287AAF5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851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3600450"/>
          </a:xfrm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Работа классного руководителя </a:t>
            </a:r>
            <a:r>
              <a:rPr lang="ru-RU" sz="3600" b="1" dirty="0" smtClean="0">
                <a:solidFill>
                  <a:schemeClr val="bg1"/>
                </a:solidFill>
              </a:rPr>
              <a:t/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с </a:t>
            </a:r>
            <a:r>
              <a:rPr lang="ru-RU" sz="3600" b="1" dirty="0">
                <a:solidFill>
                  <a:schemeClr val="bg1"/>
                </a:solidFill>
              </a:rPr>
              <a:t>родителями учащихся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3861048"/>
            <a:ext cx="6400800" cy="17526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Н.И. Голавская, 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методист МКУ СЦРО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0691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2998"/>
            <a:ext cx="9144000" cy="1143000"/>
          </a:xfrm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Методики опосредованного 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влияния на родителей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40768"/>
            <a:ext cx="8568952" cy="540060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400" dirty="0" smtClean="0"/>
              <a:t>Просьба или рекомендации посмотреть видеоматериал, выяснить мнение родителей. Высказать им свое мнение.</a:t>
            </a:r>
          </a:p>
          <a:p>
            <a:pPr algn="just"/>
            <a:r>
              <a:rPr lang="ru-RU" sz="2400" dirty="0" smtClean="0"/>
              <a:t>Система творческих работ («В тот год, когда я родился», «Профессии моих близких!», «Семейная книга рекордов», «Четыре </a:t>
            </a:r>
            <a:r>
              <a:rPr lang="ru-RU" sz="2400" dirty="0"/>
              <a:t>способа обрадовать </a:t>
            </a:r>
            <a:r>
              <a:rPr lang="ru-RU" sz="2400" dirty="0" smtClean="0"/>
              <a:t>маму»).</a:t>
            </a:r>
          </a:p>
          <a:p>
            <a:pPr algn="just"/>
            <a:r>
              <a:rPr lang="ru-RU" sz="2400" dirty="0" smtClean="0"/>
              <a:t>Опосредованное обращение к родителям, просьба оказать детям помощь в чем-то.</a:t>
            </a:r>
          </a:p>
          <a:p>
            <a:pPr algn="just"/>
            <a:r>
              <a:rPr lang="ru-RU" sz="2400" dirty="0" smtClean="0"/>
              <a:t>Просьба к детям передать от педагога добрые приветственные слова, информацию положительного содержания</a:t>
            </a:r>
            <a:r>
              <a:rPr lang="ru-RU" sz="2400" dirty="0" smtClean="0"/>
              <a:t>.</a:t>
            </a:r>
          </a:p>
          <a:p>
            <a:pPr algn="just"/>
            <a:r>
              <a:rPr lang="ru-RU" sz="2400" dirty="0"/>
              <a:t>Предложение в адрес детей провести эксперимент, проанализировать его результат и последствия (добрые действия:  например, пока мамы нет дома … / добрые слова: «Так рад всех вас видеть», «Вы у меня замечательные родите!», «Чтобы я без вас делал?!»).</a:t>
            </a:r>
          </a:p>
          <a:p>
            <a:pPr algn="just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8244460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890664" cy="4525963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Принцип сопереживания,</a:t>
            </a:r>
          </a:p>
          <a:p>
            <a:pPr algn="just"/>
            <a:r>
              <a:rPr lang="ru-RU" sz="2400" dirty="0" smtClean="0"/>
              <a:t>Принцип сопричастности,</a:t>
            </a:r>
          </a:p>
          <a:p>
            <a:pPr algn="just"/>
            <a:r>
              <a:rPr lang="ru-RU" sz="2400" dirty="0" smtClean="0"/>
              <a:t>Принцип </a:t>
            </a:r>
            <a:r>
              <a:rPr lang="ru-RU" sz="2400" dirty="0" err="1" smtClean="0"/>
              <a:t>содеянности</a:t>
            </a:r>
            <a:r>
              <a:rPr lang="ru-RU" sz="2400" dirty="0" smtClean="0"/>
              <a:t>.</a:t>
            </a:r>
            <a:endParaRPr lang="ru-RU" sz="2400" dirty="0" smtClean="0"/>
          </a:p>
          <a:p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19872" y="1600200"/>
            <a:ext cx="5544616" cy="4525963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Благополучный социально-психологический климат школы и </a:t>
            </a:r>
            <a:r>
              <a:rPr lang="ru-RU" sz="2400" dirty="0" smtClean="0"/>
              <a:t>семьи.</a:t>
            </a:r>
            <a:endParaRPr lang="ru-RU" sz="2400" dirty="0" smtClean="0"/>
          </a:p>
          <a:p>
            <a:pPr algn="just"/>
            <a:r>
              <a:rPr lang="ru-RU" sz="2400" dirty="0" smtClean="0"/>
              <a:t>Методики реализации принципа:</a:t>
            </a:r>
          </a:p>
          <a:p>
            <a:pPr lvl="1" algn="just"/>
            <a:r>
              <a:rPr lang="ru-RU" dirty="0" smtClean="0"/>
              <a:t>Отклик на событие.</a:t>
            </a:r>
          </a:p>
          <a:p>
            <a:pPr lvl="1" algn="just"/>
            <a:r>
              <a:rPr lang="ru-RU" dirty="0" smtClean="0"/>
              <a:t>Предложение помощи и поддержки.</a:t>
            </a:r>
          </a:p>
          <a:p>
            <a:pPr lvl="1" algn="just"/>
            <a:r>
              <a:rPr lang="ru-RU" b="1" dirty="0" smtClean="0"/>
              <a:t>Совместное практическое творческое дело.</a:t>
            </a:r>
            <a:endParaRPr lang="ru-RU" b="1" dirty="0"/>
          </a:p>
        </p:txBody>
      </p:sp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Принципы </a:t>
            </a:r>
            <a:r>
              <a:rPr lang="ru-RU" sz="2800" b="1" dirty="0">
                <a:solidFill>
                  <a:schemeClr val="bg1"/>
                </a:solidFill>
              </a:rPr>
              <a:t>взаимодействия 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классного </a:t>
            </a:r>
            <a:r>
              <a:rPr lang="ru-RU" sz="2800" b="1" dirty="0">
                <a:solidFill>
                  <a:schemeClr val="bg1"/>
                </a:solidFill>
              </a:rPr>
              <a:t>руководителя с родителями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28839" y="5448717"/>
            <a:ext cx="54360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B050"/>
                </a:solidFill>
              </a:rPr>
              <a:t>Дело – материализованная форма отношений, а отношения – объект воспитания.</a:t>
            </a:r>
            <a:endParaRPr lang="ru-RU" sz="2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0187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Совместное </a:t>
            </a:r>
            <a:r>
              <a:rPr lang="ru-RU" sz="3200" b="1" dirty="0" smtClean="0">
                <a:solidFill>
                  <a:schemeClr val="bg1"/>
                </a:solidFill>
              </a:rPr>
              <a:t>коллективно-творческое дело 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детей, их родителей и педагога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556792"/>
            <a:ext cx="7920880" cy="5184576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dirty="0" smtClean="0"/>
              <a:t>творческие </a:t>
            </a:r>
            <a:r>
              <a:rPr lang="ru-RU" dirty="0"/>
              <a:t>отчеты по </a:t>
            </a:r>
            <a:r>
              <a:rPr lang="ru-RU" dirty="0" smtClean="0"/>
              <a:t>итогам совместно выполненных проектов, </a:t>
            </a:r>
          </a:p>
          <a:p>
            <a:pPr marL="0" indent="0" algn="just">
              <a:buNone/>
            </a:pPr>
            <a:endParaRPr lang="ru-RU" sz="1100" dirty="0" smtClean="0"/>
          </a:p>
          <a:p>
            <a:pPr algn="just"/>
            <a:r>
              <a:rPr lang="ru-RU" dirty="0" smtClean="0"/>
              <a:t>праздники </a:t>
            </a:r>
            <a:r>
              <a:rPr lang="ru-RU" dirty="0"/>
              <a:t>знаний и творчества, турниры знатоков, </a:t>
            </a:r>
            <a:endParaRPr lang="ru-RU" dirty="0" smtClean="0"/>
          </a:p>
          <a:p>
            <a:pPr marL="0" indent="0" algn="just">
              <a:buNone/>
            </a:pPr>
            <a:endParaRPr lang="ru-RU" sz="1100" dirty="0" smtClean="0"/>
          </a:p>
          <a:p>
            <a:pPr algn="just"/>
            <a:r>
              <a:rPr lang="ru-RU" dirty="0" smtClean="0"/>
              <a:t>оформление, благоустройство, озеленение кабинета, школы.</a:t>
            </a:r>
            <a:endParaRPr lang="ru-RU" dirty="0"/>
          </a:p>
          <a:p>
            <a:pPr algn="just"/>
            <a:r>
              <a:rPr lang="ru-RU" dirty="0" smtClean="0"/>
              <a:t>подготовка </a:t>
            </a:r>
            <a:r>
              <a:rPr lang="ru-RU" dirty="0"/>
              <a:t>концертов, спектаклей, </a:t>
            </a:r>
            <a:endParaRPr lang="ru-RU" dirty="0" smtClean="0"/>
          </a:p>
          <a:p>
            <a:pPr marL="0" indent="0" algn="just">
              <a:buNone/>
            </a:pPr>
            <a:endParaRPr lang="ru-RU" sz="1100" dirty="0" smtClean="0"/>
          </a:p>
          <a:p>
            <a:pPr algn="just"/>
            <a:r>
              <a:rPr lang="ru-RU" dirty="0" smtClean="0"/>
              <a:t>просмотр </a:t>
            </a:r>
            <a:r>
              <a:rPr lang="ru-RU" dirty="0"/>
              <a:t>и обсуждение фильмов, спектаклей, соревнования</a:t>
            </a:r>
            <a:r>
              <a:rPr lang="ru-RU" dirty="0" smtClean="0"/>
              <a:t>,</a:t>
            </a:r>
          </a:p>
          <a:p>
            <a:pPr marL="0" indent="0" algn="just">
              <a:buNone/>
            </a:pPr>
            <a:endParaRPr lang="ru-RU" sz="1100" dirty="0" smtClean="0"/>
          </a:p>
          <a:p>
            <a:pPr algn="just"/>
            <a:r>
              <a:rPr lang="ru-RU" dirty="0" smtClean="0"/>
              <a:t>туристические </a:t>
            </a:r>
            <a:r>
              <a:rPr lang="ru-RU" dirty="0"/>
              <a:t>походы и слеты, экскурсионные </a:t>
            </a:r>
            <a:r>
              <a:rPr lang="ru-RU" dirty="0" smtClean="0"/>
              <a:t>поездки,</a:t>
            </a:r>
          </a:p>
          <a:p>
            <a:pPr marL="0" indent="0" algn="just">
              <a:buNone/>
            </a:pPr>
            <a:r>
              <a:rPr lang="ru-RU" sz="1100" dirty="0" smtClean="0"/>
              <a:t> </a:t>
            </a:r>
          </a:p>
          <a:p>
            <a:pPr algn="just"/>
            <a:r>
              <a:rPr lang="ru-RU" dirty="0" smtClean="0"/>
              <a:t>праздники: «День </a:t>
            </a:r>
            <a:r>
              <a:rPr lang="ru-RU" dirty="0"/>
              <a:t>взаимного </a:t>
            </a:r>
            <a:r>
              <a:rPr lang="ru-RU" dirty="0" smtClean="0"/>
              <a:t>благодарения»; «Спортивная семья», «Музыкальная семья»,</a:t>
            </a:r>
          </a:p>
          <a:p>
            <a:pPr marL="0" indent="0" algn="just">
              <a:buNone/>
            </a:pPr>
            <a:r>
              <a:rPr lang="ru-RU" sz="1300" dirty="0" smtClean="0"/>
              <a:t> </a:t>
            </a:r>
          </a:p>
          <a:p>
            <a:pPr algn="just"/>
            <a:r>
              <a:rPr lang="ru-RU" dirty="0" smtClean="0"/>
              <a:t>конкурс </a:t>
            </a:r>
            <a:r>
              <a:rPr lang="ru-RU" dirty="0"/>
              <a:t>семейных альбомов, </a:t>
            </a:r>
            <a:endParaRPr lang="ru-RU" dirty="0" smtClean="0"/>
          </a:p>
          <a:p>
            <a:pPr marL="0" indent="0" algn="just">
              <a:buNone/>
            </a:pPr>
            <a:endParaRPr lang="ru-RU" sz="1300" dirty="0" smtClean="0"/>
          </a:p>
          <a:p>
            <a:pPr algn="just"/>
            <a:r>
              <a:rPr lang="ru-RU" dirty="0" smtClean="0"/>
              <a:t>мастер-классы,</a:t>
            </a:r>
          </a:p>
          <a:p>
            <a:pPr algn="just"/>
            <a:endParaRPr lang="ru-RU" sz="1300" dirty="0"/>
          </a:p>
          <a:p>
            <a:pPr algn="just"/>
            <a:r>
              <a:rPr lang="ru-RU" dirty="0" smtClean="0"/>
              <a:t> 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32097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Проектная деятельность 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с привлечением родителей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6779096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Тематика родительских проектов:</a:t>
            </a:r>
          </a:p>
          <a:p>
            <a:pPr marL="0" indent="0">
              <a:buNone/>
            </a:pPr>
            <a:endParaRPr lang="ru-RU" sz="800" b="1" dirty="0" smtClean="0"/>
          </a:p>
          <a:p>
            <a:r>
              <a:rPr lang="ru-RU" sz="2800" dirty="0" smtClean="0"/>
              <a:t>«Мой рабочий стол»,</a:t>
            </a:r>
          </a:p>
          <a:p>
            <a:pPr marL="0" indent="0">
              <a:buNone/>
            </a:pPr>
            <a:endParaRPr lang="ru-RU" sz="800" dirty="0" smtClean="0"/>
          </a:p>
          <a:p>
            <a:r>
              <a:rPr lang="ru-RU" sz="2800" dirty="0" smtClean="0"/>
              <a:t>«Книжная полка»,</a:t>
            </a:r>
          </a:p>
          <a:p>
            <a:pPr marL="0" indent="0">
              <a:buNone/>
            </a:pPr>
            <a:endParaRPr lang="ru-RU" sz="800" dirty="0" smtClean="0"/>
          </a:p>
          <a:p>
            <a:r>
              <a:rPr lang="ru-RU" sz="2800" dirty="0" smtClean="0"/>
              <a:t>«</a:t>
            </a:r>
            <a:r>
              <a:rPr lang="ru-RU" sz="2800" dirty="0"/>
              <a:t>Н</a:t>
            </a:r>
            <a:r>
              <a:rPr lang="en-US" sz="2800" dirty="0" err="1" smtClean="0"/>
              <a:t>andmade</a:t>
            </a:r>
            <a:r>
              <a:rPr lang="ru-RU" sz="2800" dirty="0" smtClean="0"/>
              <a:t> </a:t>
            </a:r>
            <a:r>
              <a:rPr lang="ru-RU" sz="2800" dirty="0" smtClean="0"/>
              <a:t>в  7 «б» </a:t>
            </a:r>
            <a:r>
              <a:rPr lang="ru-RU" sz="2800" dirty="0" smtClean="0"/>
              <a:t>классе»,</a:t>
            </a:r>
          </a:p>
          <a:p>
            <a:pPr marL="0" indent="0">
              <a:buNone/>
            </a:pPr>
            <a:endParaRPr lang="ru-RU" sz="800" dirty="0" smtClean="0"/>
          </a:p>
          <a:p>
            <a:r>
              <a:rPr lang="ru-RU" sz="2800" dirty="0" smtClean="0"/>
              <a:t>«7 </a:t>
            </a:r>
            <a:r>
              <a:rPr lang="ru-RU" sz="2800" dirty="0" smtClean="0"/>
              <a:t>«б» в объективе </a:t>
            </a:r>
            <a:r>
              <a:rPr lang="ru-RU" sz="2800" dirty="0" smtClean="0"/>
              <a:t>камеры».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8013189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24744"/>
            <a:ext cx="9108504" cy="3168351"/>
          </a:xfrm>
          <a:solidFill>
            <a:srgbClr val="00B050"/>
          </a:solidFill>
        </p:spPr>
        <p:txBody>
          <a:bodyPr>
            <a:noAutofit/>
          </a:bodyPr>
          <a:lstStyle/>
          <a:p>
            <a:pPr marL="342900">
              <a:spcBef>
                <a:spcPct val="20000"/>
              </a:spcBef>
            </a:pPr>
            <a:r>
              <a:rPr lang="en-US" sz="2800" b="1" dirty="0">
                <a:solidFill>
                  <a:schemeClr val="bg1"/>
                </a:solidFill>
              </a:rPr>
              <a:t>II </a:t>
            </a:r>
            <a:r>
              <a:rPr lang="ru-RU" sz="2800" b="1" dirty="0" smtClean="0">
                <a:solidFill>
                  <a:schemeClr val="bg1"/>
                </a:solidFill>
                <a:ea typeface="+mn-ea"/>
                <a:cs typeface="+mn-cs"/>
              </a:rPr>
              <a:t>Содействие </a:t>
            </a:r>
            <a:r>
              <a:rPr lang="ru-RU" sz="2800" b="1" dirty="0">
                <a:solidFill>
                  <a:schemeClr val="bg1"/>
                </a:solidFill>
                <a:ea typeface="+mn-ea"/>
                <a:cs typeface="+mn-cs"/>
              </a:rPr>
              <a:t>повышению педагогической компетентности родителей </a:t>
            </a:r>
            <a:r>
              <a:rPr lang="ru-RU" sz="2800" b="1" dirty="0" smtClean="0">
                <a:solidFill>
                  <a:schemeClr val="bg1"/>
                </a:solidFill>
                <a:ea typeface="+mn-ea"/>
                <a:cs typeface="+mn-cs"/>
              </a:rPr>
              <a:t/>
            </a:r>
            <a:br>
              <a:rPr lang="ru-RU" sz="2800" b="1" dirty="0" smtClean="0">
                <a:solidFill>
                  <a:schemeClr val="bg1"/>
                </a:solidFill>
                <a:ea typeface="+mn-ea"/>
                <a:cs typeface="+mn-cs"/>
              </a:rPr>
            </a:br>
            <a:r>
              <a:rPr lang="ru-RU" sz="2400" b="1" dirty="0" smtClean="0">
                <a:solidFill>
                  <a:schemeClr val="bg1"/>
                </a:solidFill>
                <a:ea typeface="+mn-ea"/>
                <a:cs typeface="+mn-cs"/>
              </a:rPr>
              <a:t>путём </a:t>
            </a:r>
            <a:r>
              <a:rPr lang="ru-RU" sz="2400" b="1" dirty="0">
                <a:solidFill>
                  <a:schemeClr val="bg1"/>
                </a:solidFill>
                <a:ea typeface="+mn-ea"/>
                <a:cs typeface="+mn-cs"/>
              </a:rPr>
              <a:t>организации целевых мероприятий, оказания консультативной помощи по вопросам обучения и воспитания, личностного развития детей</a:t>
            </a:r>
            <a:r>
              <a:rPr lang="ru-RU" sz="2400" b="1" dirty="0">
                <a:solidFill>
                  <a:schemeClr val="bg1"/>
                </a:solidFill>
                <a:ea typeface="+mn-ea"/>
                <a:cs typeface="+mn-cs"/>
              </a:rPr>
              <a:t>.</a:t>
            </a:r>
            <a:endParaRPr lang="ru-RU" sz="2400" b="1" dirty="0">
              <a:solidFill>
                <a:schemeClr val="bg1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66595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rgbClr val="00B050"/>
          </a:solidFill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Формы </a:t>
            </a:r>
            <a:r>
              <a:rPr lang="ru-RU" sz="3200" b="1" dirty="0" smtClean="0">
                <a:solidFill>
                  <a:schemeClr val="bg1"/>
                </a:solidFill>
              </a:rPr>
              <a:t>взаимодействия классного руководителя 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с родителями</a:t>
            </a:r>
            <a:r>
              <a:rPr lang="ru-RU" sz="3200" b="1" dirty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</a:rPr>
              <a:t>по повышению 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r>
              <a:rPr lang="ru-RU" sz="3200" b="1" dirty="0" smtClean="0">
                <a:solidFill>
                  <a:schemeClr val="bg1"/>
                </a:solidFill>
              </a:rPr>
              <a:t>педагогической </a:t>
            </a:r>
            <a:r>
              <a:rPr lang="ru-RU" sz="3200" b="1" dirty="0">
                <a:solidFill>
                  <a:schemeClr val="bg1"/>
                </a:solidFill>
              </a:rPr>
              <a:t>компетентности родителей </a:t>
            </a:r>
            <a:endParaRPr lang="ru-RU" sz="32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1651483"/>
              </p:ext>
            </p:extLst>
          </p:nvPr>
        </p:nvGraphicFramePr>
        <p:xfrm>
          <a:off x="35496" y="1916832"/>
          <a:ext cx="9108504" cy="4824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4252"/>
                <a:gridCol w="4554252"/>
              </a:tblGrid>
              <a:tr h="1254380">
                <a:tc>
                  <a:txBody>
                    <a:bodyPr/>
                    <a:lstStyle/>
                    <a:p>
                      <a:pPr algn="ctr"/>
                      <a:endParaRPr lang="ru-RU" sz="2400" dirty="0" smtClean="0"/>
                    </a:p>
                    <a:p>
                      <a:pPr algn="ctr"/>
                      <a:r>
                        <a:rPr lang="ru-RU" sz="2400" dirty="0" smtClean="0"/>
                        <a:t>Традиционные</a:t>
                      </a:r>
                    </a:p>
                    <a:p>
                      <a:pPr algn="ctr"/>
                      <a:endParaRPr lang="ru-RU" sz="24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 smtClean="0"/>
                    </a:p>
                    <a:p>
                      <a:pPr algn="ctr"/>
                      <a:r>
                        <a:rPr lang="ru-RU" sz="2400" dirty="0" smtClean="0"/>
                        <a:t>Нетрадиционные</a:t>
                      </a:r>
                      <a:endParaRPr lang="ru-RU" sz="24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3570156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Родительские </a:t>
                      </a:r>
                      <a:r>
                        <a:rPr lang="ru-RU" sz="2400" dirty="0" smtClean="0"/>
                        <a:t>собрания</a:t>
                      </a:r>
                    </a:p>
                    <a:p>
                      <a:endParaRPr lang="ru-RU" sz="8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Индивидуальные </a:t>
                      </a:r>
                      <a:r>
                        <a:rPr lang="ru-RU" sz="2400" dirty="0" smtClean="0"/>
                        <a:t>консультации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dirty="0" smtClean="0"/>
                    </a:p>
                    <a:p>
                      <a:r>
                        <a:rPr lang="ru-RU" sz="2400" dirty="0" smtClean="0"/>
                        <a:t>Посещение на дому</a:t>
                      </a:r>
                      <a:endParaRPr lang="ru-RU" sz="2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Родительский лекторий, </a:t>
                      </a:r>
                      <a:endParaRPr lang="ru-RU" sz="2400" dirty="0" smtClean="0"/>
                    </a:p>
                    <a:p>
                      <a:endParaRPr lang="ru-RU" sz="800" dirty="0" smtClean="0"/>
                    </a:p>
                    <a:p>
                      <a:r>
                        <a:rPr lang="ru-RU" sz="2400" dirty="0" smtClean="0"/>
                        <a:t>Дискуссии,</a:t>
                      </a:r>
                      <a:r>
                        <a:rPr lang="ru-RU" sz="2400" baseline="0" dirty="0" smtClean="0"/>
                        <a:t> </a:t>
                      </a:r>
                      <a:endParaRPr lang="ru-RU" sz="2400" baseline="0" dirty="0" smtClean="0"/>
                    </a:p>
                    <a:p>
                      <a:endParaRPr lang="ru-RU" sz="800" baseline="0" dirty="0" smtClean="0"/>
                    </a:p>
                    <a:p>
                      <a:r>
                        <a:rPr lang="ru-RU" sz="2400" baseline="0" dirty="0" smtClean="0"/>
                        <a:t>Психологические разминки, </a:t>
                      </a:r>
                      <a:endParaRPr lang="ru-RU" sz="2400" baseline="0" dirty="0" smtClean="0"/>
                    </a:p>
                    <a:p>
                      <a:endParaRPr lang="ru-RU" sz="800" baseline="0" dirty="0" smtClean="0"/>
                    </a:p>
                    <a:p>
                      <a:r>
                        <a:rPr lang="ru-RU" sz="2400" baseline="0" dirty="0" smtClean="0"/>
                        <a:t>Круглые столы, </a:t>
                      </a:r>
                      <a:endParaRPr lang="ru-RU" sz="2400" baseline="0" dirty="0" smtClean="0"/>
                    </a:p>
                    <a:p>
                      <a:endParaRPr lang="ru-RU" sz="800" baseline="0" dirty="0" smtClean="0"/>
                    </a:p>
                    <a:p>
                      <a:r>
                        <a:rPr lang="ru-RU" sz="2400" baseline="0" dirty="0" smtClean="0"/>
                        <a:t>Устные журналы</a:t>
                      </a:r>
                      <a:r>
                        <a:rPr lang="ru-RU" sz="2400" baseline="0" dirty="0" smtClean="0"/>
                        <a:t>,</a:t>
                      </a:r>
                    </a:p>
                    <a:p>
                      <a:endParaRPr lang="ru-RU" sz="800" baseline="0" dirty="0" smtClean="0"/>
                    </a:p>
                    <a:p>
                      <a:r>
                        <a:rPr lang="ru-RU" sz="2400" baseline="0" dirty="0" smtClean="0"/>
                        <a:t>Практикумы </a:t>
                      </a:r>
                      <a:endParaRPr lang="ru-RU" sz="2400" baseline="0" dirty="0" smtClean="0"/>
                    </a:p>
                    <a:p>
                      <a:endParaRPr lang="ru-RU" sz="800" baseline="0" dirty="0" smtClean="0"/>
                    </a:p>
                    <a:p>
                      <a:r>
                        <a:rPr lang="ru-RU" sz="2400" baseline="0" dirty="0" smtClean="0"/>
                        <a:t>Тренинги,</a:t>
                      </a:r>
                      <a:endParaRPr lang="ru-RU" sz="24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34742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Семь правил успешного проведения родительского собрания 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Уважайте</a:t>
            </a:r>
            <a:r>
              <a:rPr lang="ru-RU" dirty="0"/>
              <a:t>! </a:t>
            </a:r>
            <a:endParaRPr lang="ru-RU" dirty="0" smtClean="0"/>
          </a:p>
          <a:p>
            <a:r>
              <a:rPr lang="ru-RU" dirty="0" smtClean="0"/>
              <a:t>Помогайте</a:t>
            </a:r>
            <a:r>
              <a:rPr lang="ru-RU" dirty="0"/>
              <a:t>! </a:t>
            </a:r>
            <a:endParaRPr lang="ru-RU" dirty="0" smtClean="0"/>
          </a:p>
          <a:p>
            <a:r>
              <a:rPr lang="ru-RU" dirty="0" smtClean="0"/>
              <a:t>Объясняйте</a:t>
            </a:r>
            <a:r>
              <a:rPr lang="ru-RU" dirty="0"/>
              <a:t>! </a:t>
            </a:r>
            <a:endParaRPr lang="ru-RU" dirty="0" smtClean="0"/>
          </a:p>
          <a:p>
            <a:r>
              <a:rPr lang="ru-RU" dirty="0" smtClean="0"/>
              <a:t>Доверяйте</a:t>
            </a:r>
            <a:r>
              <a:rPr lang="ru-RU" dirty="0"/>
              <a:t>! </a:t>
            </a:r>
            <a:endParaRPr lang="ru-RU" dirty="0" smtClean="0"/>
          </a:p>
          <a:p>
            <a:r>
              <a:rPr lang="ru-RU" dirty="0" smtClean="0"/>
              <a:t>Учитесь</a:t>
            </a:r>
            <a:r>
              <a:rPr lang="ru-RU" dirty="0"/>
              <a:t>! </a:t>
            </a:r>
            <a:endParaRPr lang="ru-RU" dirty="0" smtClean="0"/>
          </a:p>
          <a:p>
            <a:r>
              <a:rPr lang="ru-RU" dirty="0" smtClean="0"/>
              <a:t>Спрашивайте</a:t>
            </a:r>
            <a:r>
              <a:rPr lang="ru-RU" dirty="0"/>
              <a:t>! </a:t>
            </a:r>
            <a:endParaRPr lang="ru-RU" dirty="0" smtClean="0"/>
          </a:p>
          <a:p>
            <a:r>
              <a:rPr lang="ru-RU" dirty="0" smtClean="0"/>
              <a:t>Благодарите</a:t>
            </a:r>
            <a:r>
              <a:rPr lang="ru-RU" dirty="0"/>
              <a:t>!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95936" y="1600200"/>
            <a:ext cx="4690864" cy="4525963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Важно! </a:t>
            </a:r>
          </a:p>
          <a:p>
            <a:r>
              <a:rPr lang="ru-RU" sz="2400" dirty="0" smtClean="0"/>
              <a:t>Говорите о проблеме, а не о персоналиях. </a:t>
            </a:r>
          </a:p>
          <a:p>
            <a:r>
              <a:rPr lang="ru-RU" sz="2400" dirty="0" smtClean="0"/>
              <a:t>Отмечайте успехи и резервы.</a:t>
            </a:r>
          </a:p>
          <a:p>
            <a:r>
              <a:rPr lang="ru-RU" sz="2400" dirty="0" smtClean="0"/>
              <a:t>Никаких обсуждений конкретного ребенка. </a:t>
            </a:r>
          </a:p>
          <a:p>
            <a:r>
              <a:rPr lang="ru-RU" sz="2400" dirty="0" smtClean="0"/>
              <a:t>Если хвалите, то всех – за что-нибудь.  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3968" y="5657582"/>
            <a:ext cx="48600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Если родители жалуются на сына – </a:t>
            </a:r>
            <a:r>
              <a:rPr lang="ru-RU" dirty="0" smtClean="0"/>
              <a:t>поддерживай </a:t>
            </a:r>
            <a:r>
              <a:rPr lang="ru-RU" dirty="0"/>
              <a:t>сына.</a:t>
            </a:r>
          </a:p>
          <a:p>
            <a:pPr algn="just"/>
            <a:r>
              <a:rPr lang="ru-RU" dirty="0"/>
              <a:t>Если сын пренебрегает родителями – </a:t>
            </a:r>
            <a:r>
              <a:rPr lang="ru-RU" dirty="0" smtClean="0"/>
              <a:t>возвышай </a:t>
            </a:r>
            <a:r>
              <a:rPr lang="ru-RU" dirty="0"/>
              <a:t>родителей.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2796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rgbClr val="00B050"/>
          </a:solidFill>
        </p:spPr>
        <p:txBody>
          <a:bodyPr/>
          <a:lstStyle/>
          <a:p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762872" cy="478112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/>
              <a:t>«Самое сложное в  работе с детьми – это работа с их  родителями</a:t>
            </a:r>
            <a:r>
              <a:rPr lang="ru-RU" sz="2800" dirty="0" smtClean="0"/>
              <a:t>».</a:t>
            </a:r>
          </a:p>
          <a:p>
            <a:pPr marL="0" indent="0" algn="r">
              <a:buNone/>
            </a:pPr>
            <a:r>
              <a:rPr lang="ru-RU" sz="2200" dirty="0" smtClean="0"/>
              <a:t>Школьный афоризм</a:t>
            </a:r>
          </a:p>
          <a:p>
            <a:pPr marL="0" indent="0" algn="just">
              <a:buNone/>
            </a:pPr>
            <a:endParaRPr lang="ru-RU" sz="1000" dirty="0" smtClean="0"/>
          </a:p>
          <a:p>
            <a:pPr marL="0" indent="0" algn="just">
              <a:buNone/>
            </a:pPr>
            <a:r>
              <a:rPr lang="ru-RU" sz="2800" dirty="0" smtClean="0"/>
              <a:t>«</a:t>
            </a:r>
            <a:r>
              <a:rPr lang="ru-RU" sz="2800" dirty="0"/>
              <a:t>Только вместе с </a:t>
            </a:r>
            <a:r>
              <a:rPr lang="ru-RU" sz="2800" dirty="0" smtClean="0"/>
              <a:t>родителями</a:t>
            </a:r>
            <a:r>
              <a:rPr lang="ru-RU" sz="2800" dirty="0"/>
              <a:t>, общими </a:t>
            </a:r>
            <a:r>
              <a:rPr lang="ru-RU" sz="2800" dirty="0" smtClean="0"/>
              <a:t>усилиями</a:t>
            </a:r>
            <a:r>
              <a:rPr lang="ru-RU" sz="2800" dirty="0"/>
              <a:t>, учителя могут дать детям большое человеческое счастье</a:t>
            </a:r>
            <a:r>
              <a:rPr lang="ru-RU" sz="2800" dirty="0" smtClean="0"/>
              <a:t>».</a:t>
            </a:r>
            <a:endParaRPr lang="ru-RU" sz="2800" dirty="0"/>
          </a:p>
          <a:p>
            <a:pPr marL="0" indent="0" algn="r">
              <a:buNone/>
            </a:pPr>
            <a:r>
              <a:rPr lang="ru-RU" sz="2000" dirty="0" smtClean="0"/>
              <a:t>В</a:t>
            </a:r>
            <a:r>
              <a:rPr lang="ru-RU" sz="2000" dirty="0"/>
              <a:t>. А. Сухомлинский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772816"/>
            <a:ext cx="3209340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4680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47" t="24938" r="31284" b="18765"/>
          <a:stretch/>
        </p:blipFill>
        <p:spPr bwMode="auto">
          <a:xfrm>
            <a:off x="1187624" y="476672"/>
            <a:ext cx="6559624" cy="57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4081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Инвариантная часть содержит следующие блоки: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 algn="just">
              <a:buFont typeface="+mj-lt"/>
              <a:buAutoNum type="arabicParenR"/>
            </a:pPr>
            <a:r>
              <a:rPr lang="ru-RU" sz="2000" dirty="0" smtClean="0"/>
              <a:t>Личностно </a:t>
            </a:r>
            <a:r>
              <a:rPr lang="ru-RU" sz="2000" dirty="0"/>
              <a:t>ориентированная деятельность по воспитанию и социализации обучающихся в </a:t>
            </a:r>
            <a:r>
              <a:rPr lang="ru-RU" sz="2000" dirty="0" smtClean="0"/>
              <a:t>классе.</a:t>
            </a:r>
          </a:p>
          <a:p>
            <a:pPr marL="514350" indent="-514350" algn="just">
              <a:buFont typeface="+mj-lt"/>
              <a:buAutoNum type="arabicParenR"/>
            </a:pPr>
            <a:r>
              <a:rPr lang="ru-RU" sz="2000" dirty="0" smtClean="0"/>
              <a:t>Деятельность </a:t>
            </a:r>
            <a:r>
              <a:rPr lang="ru-RU" sz="2000" dirty="0"/>
              <a:t>по воспитанию и социализации обучающихся, осуществляемая с классом как социальной </a:t>
            </a:r>
            <a:r>
              <a:rPr lang="ru-RU" sz="2000" dirty="0" smtClean="0"/>
              <a:t>группой.</a:t>
            </a:r>
          </a:p>
          <a:p>
            <a:pPr marL="514350" indent="-514350" algn="just">
              <a:buFont typeface="+mj-lt"/>
              <a:buAutoNum type="arabicParenR"/>
            </a:pPr>
            <a:r>
              <a:rPr lang="ru-RU" sz="2000" b="1" dirty="0" smtClean="0">
                <a:solidFill>
                  <a:srgbClr val="00B050"/>
                </a:solidFill>
              </a:rPr>
              <a:t>Осуществление </a:t>
            </a:r>
            <a:r>
              <a:rPr lang="ru-RU" sz="2000" b="1" dirty="0">
                <a:solidFill>
                  <a:srgbClr val="00B050"/>
                </a:solidFill>
              </a:rPr>
              <a:t>воспитательной деятельности во взаимодействии с родителями (законными представителями) несовершеннолетних </a:t>
            </a:r>
            <a:r>
              <a:rPr lang="ru-RU" sz="2000" b="1" dirty="0" smtClean="0">
                <a:solidFill>
                  <a:srgbClr val="00B050"/>
                </a:solidFill>
              </a:rPr>
              <a:t>обучающихся.</a:t>
            </a:r>
          </a:p>
          <a:p>
            <a:pPr marL="514350" indent="-514350" algn="just">
              <a:buFont typeface="+mj-lt"/>
              <a:buAutoNum type="arabicParenR"/>
            </a:pPr>
            <a:r>
              <a:rPr lang="ru-RU" sz="2000" dirty="0" smtClean="0"/>
              <a:t>Осуществление </a:t>
            </a:r>
            <a:r>
              <a:rPr lang="ru-RU" sz="2000" dirty="0"/>
              <a:t>воспитательной деятельности во взаимодействии с педагогическим </a:t>
            </a:r>
            <a:r>
              <a:rPr lang="ru-RU" sz="2000" dirty="0" smtClean="0"/>
              <a:t>коллективом.</a:t>
            </a:r>
          </a:p>
          <a:p>
            <a:pPr marL="514350" indent="-514350" algn="just">
              <a:buFont typeface="+mj-lt"/>
              <a:buAutoNum type="arabicParenR"/>
            </a:pPr>
            <a:r>
              <a:rPr lang="ru-RU" sz="2000" dirty="0" smtClean="0"/>
              <a:t>Участие </a:t>
            </a:r>
            <a:r>
              <a:rPr lang="ru-RU" sz="2000" dirty="0"/>
              <a:t>в осуществлении воспитательной деятельности во взаимодействии с социальными </a:t>
            </a:r>
            <a:r>
              <a:rPr lang="ru-RU" sz="2000" dirty="0" smtClean="0"/>
              <a:t>партнерами.</a:t>
            </a:r>
          </a:p>
          <a:p>
            <a:pPr marL="514350" indent="-514350" algn="just">
              <a:buFont typeface="+mj-lt"/>
              <a:buAutoNum type="arabicParenR"/>
            </a:pPr>
            <a:r>
              <a:rPr lang="ru-RU" sz="2000" dirty="0"/>
              <a:t>Ведение и составление педагогическими работниками, осуществляющими классное руководство, </a:t>
            </a:r>
            <a:r>
              <a:rPr lang="ru-RU" sz="2000" dirty="0" smtClean="0"/>
              <a:t>документации.</a:t>
            </a:r>
          </a:p>
          <a:p>
            <a:pPr marL="514350" indent="-514350" algn="just">
              <a:buFont typeface="+mj-lt"/>
              <a:buAutoNum type="arabicParenR"/>
            </a:pPr>
            <a:endParaRPr lang="ru-RU" sz="2000" dirty="0" smtClean="0"/>
          </a:p>
          <a:p>
            <a:pPr marL="514350" indent="-514350" algn="just">
              <a:buFont typeface="+mj-lt"/>
              <a:buAutoNum type="arabicParenR"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084359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0"/>
          </a:xfrm>
          <a:solidFill>
            <a:srgbClr val="00B050"/>
          </a:solidFill>
        </p:spPr>
        <p:txBody>
          <a:bodyPr>
            <a:noAutofit/>
          </a:bodyPr>
          <a:lstStyle/>
          <a:p>
            <a:pPr algn="just"/>
            <a:r>
              <a:rPr lang="ru-RU" sz="2800" b="1" dirty="0" smtClean="0">
                <a:solidFill>
                  <a:schemeClr val="bg1"/>
                </a:solidFill>
              </a:rPr>
              <a:t>3). </a:t>
            </a:r>
            <a:r>
              <a:rPr lang="ru-RU" sz="2800" b="1" dirty="0">
                <a:solidFill>
                  <a:schemeClr val="bg1"/>
                </a:solidFill>
              </a:rPr>
              <a:t>Осуществление воспитательной деятельности во взаимодействии с родителями (законными представителями) несовершеннолетних обучающихся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12776"/>
            <a:ext cx="8589640" cy="5328592"/>
          </a:xfrm>
        </p:spPr>
        <p:txBody>
          <a:bodyPr>
            <a:noAutofit/>
          </a:bodyPr>
          <a:lstStyle/>
          <a:p>
            <a:pPr algn="just"/>
            <a:r>
              <a:rPr lang="ru-RU" sz="2100" dirty="0" smtClean="0">
                <a:solidFill>
                  <a:srgbClr val="00B050"/>
                </a:solidFill>
              </a:rPr>
              <a:t>привлечение </a:t>
            </a:r>
            <a:r>
              <a:rPr lang="ru-RU" sz="2100" dirty="0">
                <a:solidFill>
                  <a:srgbClr val="00B050"/>
                </a:solidFill>
              </a:rPr>
              <a:t>родителей (законных представителей) к сотрудничеству в интересах обучающихся в целях формирования единых подходов к воспитанию и создания наиболее благоприятных условий для развития личности каждого ребёнка;</a:t>
            </a:r>
          </a:p>
          <a:p>
            <a:pPr algn="just"/>
            <a:r>
              <a:rPr lang="ru-RU" sz="2100" dirty="0" smtClean="0"/>
              <a:t>регулярное </a:t>
            </a:r>
            <a:r>
              <a:rPr lang="ru-RU" sz="2100" dirty="0"/>
              <a:t>информирование родителей (законных представителей) об особенностях осуществления образовательного процесса в течение учебного года, основных содержательных и организационных изменениях, о внеурочных мероприятиях и событиях жизни класса.</a:t>
            </a:r>
          </a:p>
          <a:p>
            <a:pPr algn="just"/>
            <a:r>
              <a:rPr lang="ru-RU" sz="2100" dirty="0" smtClean="0"/>
              <a:t>координацию </a:t>
            </a:r>
            <a:r>
              <a:rPr lang="ru-RU" sz="2100" dirty="0"/>
              <a:t>взаимосвязей между родителями (законными представителями) несовершеннолетних обучающихся и другими участниками образовательных отношений;</a:t>
            </a:r>
          </a:p>
          <a:p>
            <a:pPr algn="just"/>
            <a:r>
              <a:rPr lang="ru-RU" sz="2100" dirty="0" smtClean="0">
                <a:solidFill>
                  <a:srgbClr val="00B050"/>
                </a:solidFill>
              </a:rPr>
              <a:t>содействие </a:t>
            </a:r>
            <a:r>
              <a:rPr lang="ru-RU" sz="2100" dirty="0">
                <a:solidFill>
                  <a:srgbClr val="00B050"/>
                </a:solidFill>
              </a:rPr>
              <a:t>повышению педагогической компетентности родителей (законных представителей) путём организации целевых мероприятий, оказания консультативной помощи по вопросам обучения и воспитания, личностного развития </a:t>
            </a:r>
            <a:r>
              <a:rPr lang="ru-RU" sz="2100" dirty="0" smtClean="0">
                <a:solidFill>
                  <a:srgbClr val="00B050"/>
                </a:solidFill>
              </a:rPr>
              <a:t>детей.</a:t>
            </a:r>
            <a:endParaRPr lang="ru-RU" sz="21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8831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rgbClr val="00B050"/>
          </a:solidFill>
        </p:spPr>
        <p:txBody>
          <a:bodyPr/>
          <a:lstStyle/>
          <a:p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b="1" dirty="0" smtClean="0">
                <a:solidFill>
                  <a:srgbClr val="00B050"/>
                </a:solidFill>
              </a:rPr>
              <a:t>Современные взаимоотношения школы и семьи </a:t>
            </a:r>
            <a:r>
              <a:rPr lang="ru-RU" sz="2400" dirty="0" smtClean="0"/>
              <a:t>выстраиваются на иных фундаментальных основаниях, и связь школы как института социального воспитания, и семьи как института родительского воспитания может обрести только форму альянса, назначение которого состоит в </a:t>
            </a:r>
            <a:r>
              <a:rPr lang="ru-RU" sz="2400" b="1" dirty="0" smtClean="0">
                <a:solidFill>
                  <a:srgbClr val="00B050"/>
                </a:solidFill>
              </a:rPr>
              <a:t>общей заботе о развитии ребенка</a:t>
            </a:r>
            <a:r>
              <a:rPr lang="ru-RU" sz="2400" dirty="0" smtClean="0"/>
              <a:t>.</a:t>
            </a:r>
          </a:p>
          <a:p>
            <a:pPr marL="0" indent="0" algn="just">
              <a:buNone/>
            </a:pPr>
            <a:endParaRPr lang="ru-RU" sz="1800" dirty="0" smtClean="0"/>
          </a:p>
          <a:p>
            <a:pPr marL="0" indent="0" algn="just">
              <a:buNone/>
            </a:pPr>
            <a:endParaRPr lang="ru-RU" sz="1800" dirty="0"/>
          </a:p>
          <a:p>
            <a:pPr marL="0" indent="0" algn="r">
              <a:buNone/>
            </a:pPr>
            <a:r>
              <a:rPr lang="ru-RU" sz="1800" dirty="0" err="1" smtClean="0"/>
              <a:t>Н.Е.Щуркова</a:t>
            </a:r>
            <a:r>
              <a:rPr lang="ru-RU" sz="1800" dirty="0" smtClean="0"/>
              <a:t> Прикладная педагогика воспитания. М.,2005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9761810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412776"/>
            <a:ext cx="9144000" cy="3240359"/>
          </a:xfrm>
          <a:solidFill>
            <a:srgbClr val="00B050"/>
          </a:solidFill>
        </p:spPr>
        <p:txBody>
          <a:bodyPr>
            <a:no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2800" b="1" dirty="0" smtClean="0">
                <a:solidFill>
                  <a:schemeClr val="bg1"/>
                </a:solidFill>
                <a:ea typeface="+mn-ea"/>
                <a:cs typeface="+mn-cs"/>
              </a:rPr>
              <a:t>I </a:t>
            </a:r>
            <a:r>
              <a:rPr lang="ru-RU" sz="2800" b="1" dirty="0" smtClean="0">
                <a:solidFill>
                  <a:schemeClr val="bg1"/>
                </a:solidFill>
                <a:ea typeface="+mn-ea"/>
                <a:cs typeface="+mn-cs"/>
              </a:rPr>
              <a:t>Привлечение </a:t>
            </a:r>
            <a:r>
              <a:rPr lang="ru-RU" sz="2800" b="1" dirty="0">
                <a:solidFill>
                  <a:schemeClr val="bg1"/>
                </a:solidFill>
                <a:ea typeface="+mn-ea"/>
                <a:cs typeface="+mn-cs"/>
              </a:rPr>
              <a:t>родителей (законных представителей) </a:t>
            </a:r>
            <a:r>
              <a:rPr lang="ru-RU" sz="2800" b="1" dirty="0" smtClean="0">
                <a:solidFill>
                  <a:schemeClr val="bg1"/>
                </a:solidFill>
                <a:ea typeface="+mn-ea"/>
                <a:cs typeface="+mn-cs"/>
              </a:rPr>
              <a:t/>
            </a:r>
            <a:br>
              <a:rPr lang="ru-RU" sz="2800" b="1" dirty="0" smtClean="0">
                <a:solidFill>
                  <a:schemeClr val="bg1"/>
                </a:solidFill>
                <a:ea typeface="+mn-ea"/>
                <a:cs typeface="+mn-cs"/>
              </a:rPr>
            </a:br>
            <a:r>
              <a:rPr lang="ru-RU" sz="2800" b="1" dirty="0" smtClean="0">
                <a:solidFill>
                  <a:schemeClr val="bg1"/>
                </a:solidFill>
                <a:ea typeface="+mn-ea"/>
                <a:cs typeface="+mn-cs"/>
              </a:rPr>
              <a:t>к </a:t>
            </a:r>
            <a:r>
              <a:rPr lang="ru-RU" sz="2800" b="1" dirty="0">
                <a:solidFill>
                  <a:schemeClr val="bg1"/>
                </a:solidFill>
                <a:ea typeface="+mn-ea"/>
                <a:cs typeface="+mn-cs"/>
              </a:rPr>
              <a:t>сотрудничеству в интересах </a:t>
            </a:r>
            <a:r>
              <a:rPr lang="ru-RU" sz="2800" b="1" dirty="0" smtClean="0">
                <a:solidFill>
                  <a:schemeClr val="bg1"/>
                </a:solidFill>
                <a:ea typeface="+mn-ea"/>
                <a:cs typeface="+mn-cs"/>
              </a:rPr>
              <a:t>обучающихся</a:t>
            </a:r>
            <a:br>
              <a:rPr lang="ru-RU" sz="2800" b="1" dirty="0" smtClean="0">
                <a:solidFill>
                  <a:schemeClr val="bg1"/>
                </a:solidFill>
                <a:ea typeface="+mn-ea"/>
                <a:cs typeface="+mn-cs"/>
              </a:rPr>
            </a:br>
            <a:r>
              <a:rPr lang="ru-RU" sz="2400" b="1" dirty="0" smtClean="0">
                <a:solidFill>
                  <a:schemeClr val="bg1"/>
                </a:solidFill>
                <a:ea typeface="+mn-ea"/>
                <a:cs typeface="+mn-cs"/>
              </a:rPr>
              <a:t> </a:t>
            </a:r>
            <a:r>
              <a:rPr lang="ru-RU" sz="2400" b="1" dirty="0">
                <a:solidFill>
                  <a:schemeClr val="bg1"/>
                </a:solidFill>
                <a:ea typeface="+mn-ea"/>
                <a:cs typeface="+mn-cs"/>
              </a:rPr>
              <a:t>в целях формирования единых подходов </a:t>
            </a:r>
            <a:r>
              <a:rPr lang="ru-RU" sz="2400" b="1" dirty="0" smtClean="0">
                <a:solidFill>
                  <a:schemeClr val="bg1"/>
                </a:solidFill>
                <a:ea typeface="+mn-ea"/>
                <a:cs typeface="+mn-cs"/>
              </a:rPr>
              <a:t>к воспитанию</a:t>
            </a:r>
            <a:br>
              <a:rPr lang="ru-RU" sz="2400" b="1" dirty="0" smtClean="0">
                <a:solidFill>
                  <a:schemeClr val="bg1"/>
                </a:solidFill>
                <a:ea typeface="+mn-ea"/>
                <a:cs typeface="+mn-cs"/>
              </a:rPr>
            </a:br>
            <a:r>
              <a:rPr lang="ru-RU" sz="2400" b="1" dirty="0" smtClean="0">
                <a:solidFill>
                  <a:schemeClr val="bg1"/>
                </a:solidFill>
                <a:ea typeface="+mn-ea"/>
                <a:cs typeface="+mn-cs"/>
              </a:rPr>
              <a:t> </a:t>
            </a:r>
            <a:r>
              <a:rPr lang="ru-RU" sz="2400" b="1" dirty="0">
                <a:solidFill>
                  <a:schemeClr val="bg1"/>
                </a:solidFill>
                <a:ea typeface="+mn-ea"/>
                <a:cs typeface="+mn-cs"/>
              </a:rPr>
              <a:t>и создания наиболее благоприятных условий </a:t>
            </a:r>
            <a:r>
              <a:rPr lang="ru-RU" sz="2400" b="1" dirty="0" smtClean="0">
                <a:solidFill>
                  <a:schemeClr val="bg1"/>
                </a:solidFill>
                <a:ea typeface="+mn-ea"/>
                <a:cs typeface="+mn-cs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ea typeface="+mn-ea"/>
                <a:cs typeface="+mn-cs"/>
              </a:rPr>
            </a:br>
            <a:r>
              <a:rPr lang="ru-RU" sz="2400" b="1" dirty="0" smtClean="0">
                <a:solidFill>
                  <a:schemeClr val="bg1"/>
                </a:solidFill>
                <a:ea typeface="+mn-ea"/>
                <a:cs typeface="+mn-cs"/>
              </a:rPr>
              <a:t>для </a:t>
            </a:r>
            <a:r>
              <a:rPr lang="ru-RU" sz="2400" b="1" dirty="0">
                <a:solidFill>
                  <a:schemeClr val="bg1"/>
                </a:solidFill>
                <a:ea typeface="+mn-ea"/>
                <a:cs typeface="+mn-cs"/>
              </a:rPr>
              <a:t>развития личности каждого </a:t>
            </a:r>
            <a:r>
              <a:rPr lang="ru-RU" sz="2400" b="1" dirty="0" smtClean="0">
                <a:solidFill>
                  <a:schemeClr val="bg1"/>
                </a:solidFill>
                <a:ea typeface="+mn-ea"/>
                <a:cs typeface="+mn-cs"/>
              </a:rPr>
              <a:t>ребёнка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8750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2234679"/>
          </a:xfrm>
          <a:solidFill>
            <a:srgbClr val="00B050"/>
          </a:solidFill>
        </p:spPr>
        <p:txBody>
          <a:bodyPr>
            <a:noAutofit/>
          </a:bodyPr>
          <a:lstStyle/>
          <a:p>
            <a:r>
              <a:rPr lang="ru-RU" sz="2900" b="1" dirty="0" smtClean="0">
                <a:solidFill>
                  <a:schemeClr val="bg1"/>
                </a:solidFill>
              </a:rPr>
              <a:t>Принципы, формы, методы взаимодействия классного руководителя с родителями своих учеников</a:t>
            </a:r>
            <a:endParaRPr lang="ru-RU" sz="29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0897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Принципы </a:t>
            </a:r>
            <a:r>
              <a:rPr lang="ru-RU" sz="2800" b="1" dirty="0">
                <a:solidFill>
                  <a:schemeClr val="bg1"/>
                </a:solidFill>
              </a:rPr>
              <a:t>взаимодействия 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классного </a:t>
            </a:r>
            <a:r>
              <a:rPr lang="ru-RU" sz="2800" b="1" dirty="0">
                <a:solidFill>
                  <a:schemeClr val="bg1"/>
                </a:solidFill>
              </a:rPr>
              <a:t>руководителя с родителями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251520" y="1628800"/>
            <a:ext cx="2602632" cy="4525963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/>
              <a:t>Принцип </a:t>
            </a:r>
            <a:r>
              <a:rPr lang="ru-RU" sz="2400" dirty="0" smtClean="0"/>
              <a:t>соглашения.</a:t>
            </a:r>
            <a:endParaRPr lang="ru-RU" sz="2400" dirty="0" smtClean="0"/>
          </a:p>
          <a:p>
            <a:r>
              <a:rPr lang="ru-RU" sz="2400" dirty="0" smtClean="0"/>
              <a:t>Принцип </a:t>
            </a:r>
            <a:r>
              <a:rPr lang="ru-RU" sz="2400" dirty="0" smtClean="0"/>
              <a:t>сопряжения.</a:t>
            </a:r>
            <a:endParaRPr lang="ru-RU" sz="2400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2771800" y="1628800"/>
            <a:ext cx="6120680" cy="4525963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400" dirty="0" smtClean="0"/>
              <a:t>Единогласие классного руководителя и родителей в создании условий личностного развития детей.</a:t>
            </a:r>
          </a:p>
          <a:p>
            <a:pPr algn="just"/>
            <a:r>
              <a:rPr lang="ru-RU" sz="2400" dirty="0" smtClean="0"/>
              <a:t>Методы реализации принципа:</a:t>
            </a:r>
          </a:p>
          <a:p>
            <a:pPr lvl="1" algn="just"/>
            <a:r>
              <a:rPr lang="ru-RU" b="1" dirty="0" smtClean="0"/>
              <a:t>Предложения,</a:t>
            </a:r>
            <a:r>
              <a:rPr lang="ru-RU" dirty="0" smtClean="0"/>
              <a:t> высказываемые классным руководителем и родителями.</a:t>
            </a:r>
          </a:p>
          <a:p>
            <a:pPr lvl="1" algn="just"/>
            <a:r>
              <a:rPr lang="ru-RU" b="1" dirty="0" smtClean="0"/>
              <a:t>Договоренность</a:t>
            </a:r>
            <a:r>
              <a:rPr lang="ru-RU" dirty="0" smtClean="0"/>
              <a:t> (письменная / </a:t>
            </a:r>
            <a:r>
              <a:rPr lang="ru-RU" dirty="0"/>
              <a:t>у</a:t>
            </a:r>
            <a:r>
              <a:rPr lang="ru-RU" dirty="0" smtClean="0"/>
              <a:t>стная форма) о жизнедеятельности </a:t>
            </a:r>
            <a:r>
              <a:rPr lang="ru-RU" dirty="0" smtClean="0"/>
              <a:t>ребенка, </a:t>
            </a:r>
            <a:r>
              <a:rPr lang="ru-RU" dirty="0" smtClean="0"/>
              <a:t>класса</a:t>
            </a:r>
            <a:r>
              <a:rPr lang="ru-RU" dirty="0" smtClean="0"/>
              <a:t>.</a:t>
            </a:r>
          </a:p>
          <a:p>
            <a:pPr lvl="1" algn="just"/>
            <a:r>
              <a:rPr lang="ru-RU" b="1" dirty="0" smtClean="0"/>
              <a:t>Методики опосредованного </a:t>
            </a:r>
            <a:br>
              <a:rPr lang="ru-RU" b="1" dirty="0" smtClean="0"/>
            </a:br>
            <a:r>
              <a:rPr lang="ru-RU" b="1" dirty="0" smtClean="0"/>
              <a:t>влияния на </a:t>
            </a:r>
            <a:r>
              <a:rPr lang="ru-RU" b="1" dirty="0" smtClean="0"/>
              <a:t>родителей</a:t>
            </a:r>
            <a:r>
              <a:rPr lang="ru-RU" dirty="0" smtClean="0"/>
              <a:t>.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53029767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854</TotalTime>
  <Words>737</Words>
  <Application>Microsoft Office PowerPoint</Application>
  <PresentationFormat>Экран (4:3)</PresentationFormat>
  <Paragraphs>118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Работа классного руководителя  с родителями учащихся</vt:lpstr>
      <vt:lpstr>Презентация PowerPoint</vt:lpstr>
      <vt:lpstr>Презентация PowerPoint</vt:lpstr>
      <vt:lpstr>Инвариантная часть содержит следующие блоки:</vt:lpstr>
      <vt:lpstr>3). Осуществление воспитательной деятельности во взаимодействии с родителями (законными представителями) несовершеннолетних обучающихся</vt:lpstr>
      <vt:lpstr>Презентация PowerPoint</vt:lpstr>
      <vt:lpstr>I Привлечение родителей (законных представителей)  к сотрудничеству в интересах обучающихся  в целях формирования единых подходов к воспитанию  и создания наиболее благоприятных условий  для развития личности каждого ребёнка</vt:lpstr>
      <vt:lpstr>Принципы, формы, методы взаимодействия классного руководителя с родителями своих учеников</vt:lpstr>
      <vt:lpstr>Принципы взаимодействия  классного руководителя с родителями</vt:lpstr>
      <vt:lpstr>Методики опосредованного  влияния на родителей</vt:lpstr>
      <vt:lpstr>Принципы взаимодействия  классного руководителя с родителями</vt:lpstr>
      <vt:lpstr>Совместное коллективно-творческое дело  детей, их родителей и педагога</vt:lpstr>
      <vt:lpstr>Проектная деятельность  с привлечением родителей</vt:lpstr>
      <vt:lpstr>II Содействие повышению педагогической компетентности родителей  путём организации целевых мероприятий, оказания консультативной помощи по вопросам обучения и воспитания, личностного развития детей.</vt:lpstr>
      <vt:lpstr>Формы взаимодействия классного руководителя  с родителями по повышению  педагогической компетентности родителей </vt:lpstr>
      <vt:lpstr>Семь правил успешного проведения родительского собрания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СЦРО</dc:creator>
  <cp:lastModifiedBy>СЦРО</cp:lastModifiedBy>
  <cp:revision>33</cp:revision>
  <dcterms:created xsi:type="dcterms:W3CDTF">2020-11-18T07:43:20Z</dcterms:created>
  <dcterms:modified xsi:type="dcterms:W3CDTF">2020-11-19T13:35:50Z</dcterms:modified>
</cp:coreProperties>
</file>