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76" r:id="rId3"/>
    <p:sldId id="273" r:id="rId4"/>
    <p:sldId id="277" r:id="rId5"/>
    <p:sldId id="275" r:id="rId6"/>
    <p:sldId id="278" r:id="rId7"/>
    <p:sldId id="279" r:id="rId8"/>
    <p:sldId id="281" r:id="rId9"/>
    <p:sldId id="282" r:id="rId10"/>
    <p:sldId id="280" r:id="rId11"/>
    <p:sldId id="283" r:id="rId12"/>
    <p:sldId id="257" r:id="rId13"/>
    <p:sldId id="258" r:id="rId14"/>
    <p:sldId id="260" r:id="rId15"/>
    <p:sldId id="262" r:id="rId16"/>
    <p:sldId id="261" r:id="rId17"/>
    <p:sldId id="264" r:id="rId18"/>
    <p:sldId id="263" r:id="rId19"/>
    <p:sldId id="267" r:id="rId20"/>
    <p:sldId id="266" r:id="rId21"/>
    <p:sldId id="265" r:id="rId22"/>
    <p:sldId id="268" r:id="rId23"/>
    <p:sldId id="269" r:id="rId24"/>
    <p:sldId id="271" r:id="rId25"/>
    <p:sldId id="270" r:id="rId26"/>
    <p:sldId id="272" r:id="rId27"/>
    <p:sldId id="284" r:id="rId28"/>
    <p:sldId id="285" r:id="rId29"/>
    <p:sldId id="287" r:id="rId30"/>
    <p:sldId id="289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BD8C1D-FBCB-4F42-8191-57256C3A2DD3}">
          <p14:sldIdLst>
            <p14:sldId id="256"/>
            <p14:sldId id="276"/>
            <p14:sldId id="273"/>
            <p14:sldId id="277"/>
            <p14:sldId id="275"/>
            <p14:sldId id="278"/>
            <p14:sldId id="279"/>
            <p14:sldId id="281"/>
            <p14:sldId id="282"/>
            <p14:sldId id="280"/>
            <p14:sldId id="283"/>
            <p14:sldId id="257"/>
            <p14:sldId id="258"/>
            <p14:sldId id="260"/>
            <p14:sldId id="262"/>
            <p14:sldId id="261"/>
            <p14:sldId id="264"/>
            <p14:sldId id="263"/>
            <p14:sldId id="267"/>
            <p14:sldId id="266"/>
            <p14:sldId id="265"/>
            <p14:sldId id="268"/>
            <p14:sldId id="269"/>
            <p14:sldId id="271"/>
            <p14:sldId id="270"/>
            <p14:sldId id="272"/>
            <p14:sldId id="284"/>
            <p14:sldId id="285"/>
            <p14:sldId id="287"/>
            <p14:sldId id="289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>
        <p:scale>
          <a:sx n="66" d="100"/>
          <a:sy n="66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0B421-5224-4F56-9DCB-A44A83750E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21648-57D1-451A-BE59-20141482F6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0B421-5224-4F56-9DCB-A44A83750E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21648-57D1-451A-BE59-20141482F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0B421-5224-4F56-9DCB-A44A83750E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21648-57D1-451A-BE59-20141482F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0B421-5224-4F56-9DCB-A44A83750E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21648-57D1-451A-BE59-20141482F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0B421-5224-4F56-9DCB-A44A83750E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21648-57D1-451A-BE59-20141482F6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0B421-5224-4F56-9DCB-A44A83750E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21648-57D1-451A-BE59-20141482F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0B421-5224-4F56-9DCB-A44A83750E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21648-57D1-451A-BE59-20141482F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0B421-5224-4F56-9DCB-A44A83750E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21648-57D1-451A-BE59-20141482F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0B421-5224-4F56-9DCB-A44A83750E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21648-57D1-451A-BE59-20141482F6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0B421-5224-4F56-9DCB-A44A83750E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21648-57D1-451A-BE59-20141482F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60B421-5224-4F56-9DCB-A44A83750E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21648-57D1-451A-BE59-20141482F6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60B421-5224-4F56-9DCB-A44A83750E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421648-57D1-451A-BE59-20141482F6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980728"/>
            <a:ext cx="6624736" cy="439248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Подготовка к ЕГЭ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202</a:t>
            </a:r>
            <a:r>
              <a:rPr lang="ru-RU" b="1" dirty="0" smtClean="0">
                <a:solidFill>
                  <a:srgbClr val="FF0000"/>
                </a:solidFill>
                <a:effectLst/>
                <a:cs typeface="Aharoni" pitchFamily="2" charset="-79"/>
              </a:rPr>
              <a:t>1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Устная </a:t>
            </a:r>
            <a:r>
              <a:rPr lang="ru-RU" b="1" dirty="0" smtClean="0">
                <a:solidFill>
                  <a:srgbClr val="FF0000"/>
                </a:solidFill>
              </a:rPr>
              <a:t>часть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11.11.2020г.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А.М. Омельченко, В.В. Редькина.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524328" cy="4838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0352"/>
            <a:ext cx="8352928" cy="5994992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/>
              <a:t>            Задание 4 – монологическое высказывание с элементами рассуждения (сравнение двух фотографий) </a:t>
            </a:r>
          </a:p>
          <a:p>
            <a:pPr algn="just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16785" r="2174" b="10194"/>
          <a:stretch/>
        </p:blipFill>
        <p:spPr bwMode="auto">
          <a:xfrm>
            <a:off x="1043608" y="1628800"/>
            <a:ext cx="8100392" cy="464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798734" cy="10801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introduction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3444997"/>
          </a:xfrm>
        </p:spPr>
        <p:txBody>
          <a:bodyPr>
            <a:noAutofit/>
          </a:bodyPr>
          <a:lstStyle/>
          <a:p>
            <a:r>
              <a:rPr lang="en-US" sz="2400" dirty="0"/>
              <a:t>I’m going to describe, compare and contrast two photos.</a:t>
            </a:r>
          </a:p>
          <a:p>
            <a:r>
              <a:rPr lang="en-US" sz="2400" dirty="0"/>
              <a:t>I’d like to describe, compare and contrast these two pictures.</a:t>
            </a:r>
          </a:p>
          <a:p>
            <a:r>
              <a:rPr lang="en-US" sz="2400" dirty="0"/>
              <a:t>I want to describe the photos which are presented here. </a:t>
            </a:r>
          </a:p>
          <a:p>
            <a:r>
              <a:rPr lang="en-US" sz="2400" dirty="0"/>
              <a:t>In front of me there are two photos. And my task is to describe them.</a:t>
            </a:r>
          </a:p>
          <a:p>
            <a:r>
              <a:rPr lang="en-US" sz="2400" dirty="0"/>
              <a:t>I have two photos to describe, compare and contrast.</a:t>
            </a:r>
          </a:p>
          <a:p>
            <a:r>
              <a:rPr lang="en-US" sz="2400" dirty="0"/>
              <a:t>I want to give you a short description of the photos presented here.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8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3038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1. </a:t>
            </a:r>
            <a:r>
              <a:rPr lang="en-US" sz="2800" b="1" dirty="0">
                <a:solidFill>
                  <a:srgbClr val="FF0000"/>
                </a:solidFill>
              </a:rPr>
              <a:t>give a brief description of the photos (action, location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70048"/>
            <a:ext cx="8183880" cy="4187952"/>
          </a:xfrm>
        </p:spPr>
        <p:txBody>
          <a:bodyPr/>
          <a:lstStyle/>
          <a:p>
            <a:r>
              <a:rPr lang="en-US" dirty="0"/>
              <a:t>In the first picture you can see a young man and a young woman. They </a:t>
            </a:r>
            <a:r>
              <a:rPr lang="en-US" i="1" dirty="0"/>
              <a:t>are sitting </a:t>
            </a:r>
            <a:r>
              <a:rPr lang="en-US" b="1" dirty="0"/>
              <a:t>in the café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en-US" dirty="0"/>
              <a:t>In the first picture there is a man and a woman </a:t>
            </a:r>
            <a:r>
              <a:rPr lang="en-US" i="1" dirty="0"/>
              <a:t>sitting</a:t>
            </a:r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café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7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3038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. Say what the </a:t>
            </a:r>
            <a:r>
              <a:rPr lang="en-US" sz="2800" b="1" dirty="0" smtClean="0">
                <a:solidFill>
                  <a:srgbClr val="FF0000"/>
                </a:solidFill>
              </a:rPr>
              <a:t>pictures have </a:t>
            </a:r>
            <a:r>
              <a:rPr lang="en-US" sz="2800" b="1" dirty="0">
                <a:solidFill>
                  <a:srgbClr val="FF0000"/>
                </a:solidFill>
              </a:rPr>
              <a:t>in common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en-US" dirty="0"/>
              <a:t>Both pictures have some features in common.</a:t>
            </a:r>
          </a:p>
          <a:p>
            <a:r>
              <a:rPr lang="en-US" dirty="0"/>
              <a:t>The pictures are quite similar.</a:t>
            </a:r>
          </a:p>
          <a:p>
            <a:r>
              <a:rPr lang="en-US" dirty="0"/>
              <a:t>Obviously, these photos have much in common \ The pictures don’t have much in common.</a:t>
            </a:r>
          </a:p>
          <a:p>
            <a:r>
              <a:rPr lang="en-US" dirty="0"/>
              <a:t>Both pictures are related to one theme. It is …</a:t>
            </a:r>
          </a:p>
          <a:p>
            <a:r>
              <a:rPr lang="en-US" dirty="0"/>
              <a:t>Both pictures show…</a:t>
            </a:r>
          </a:p>
          <a:p>
            <a:r>
              <a:rPr lang="en-US" dirty="0"/>
              <a:t>The pictures were taken in 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0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for the similarities between the two pictures, firstly, they demonstrate … . Both pictures show us (</a:t>
            </a:r>
            <a:r>
              <a:rPr lang="en-US" dirty="0" err="1"/>
              <a:t>берем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4 </a:t>
            </a:r>
            <a:r>
              <a:rPr lang="en-US" dirty="0" err="1"/>
              <a:t>пункта</a:t>
            </a:r>
            <a:r>
              <a:rPr lang="en-US" dirty="0"/>
              <a:t> </a:t>
            </a:r>
            <a:r>
              <a:rPr lang="en-US" dirty="0" err="1"/>
              <a:t>плана</a:t>
            </a:r>
            <a:r>
              <a:rPr lang="en-US" dirty="0"/>
              <a:t>). </a:t>
            </a:r>
          </a:p>
          <a:p>
            <a:r>
              <a:rPr lang="en-US" dirty="0"/>
              <a:t>Secondly, the people are enjoying  their activities / what they are doing</a:t>
            </a:r>
            <a:r>
              <a:rPr lang="ru-RU" dirty="0"/>
              <a:t>/</a:t>
            </a:r>
            <a:r>
              <a:rPr lang="en-US" dirty="0"/>
              <a:t>the people are doing it with pleasure.</a:t>
            </a:r>
          </a:p>
          <a:p>
            <a:r>
              <a:rPr lang="en-US" dirty="0"/>
              <a:t>You can see that they are really carried away by the atmosphere, and they don’t pay any</a:t>
            </a:r>
            <a:r>
              <a:rPr lang="ru-RU" dirty="0"/>
              <a:t> </a:t>
            </a:r>
            <a:r>
              <a:rPr lang="en-US" dirty="0"/>
              <a:t>attention to what is happening around them.</a:t>
            </a:r>
          </a:p>
          <a:p>
            <a:r>
              <a:rPr lang="en-US" dirty="0"/>
              <a:t>In both pictures there are happy people.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8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15337"/>
            <a:ext cx="8352928" cy="130386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3. Say in what way the </a:t>
            </a:r>
            <a:r>
              <a:rPr lang="en-US" sz="3200" b="1" dirty="0" smtClean="0">
                <a:solidFill>
                  <a:srgbClr val="FF0000"/>
                </a:solidFill>
              </a:rPr>
              <a:t>pictures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are different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1"/>
            <a:ext cx="7992888" cy="35862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However, the pictures are different.</a:t>
            </a:r>
          </a:p>
          <a:p>
            <a:r>
              <a:rPr lang="en-US" dirty="0"/>
              <a:t>There are some differences between two pictures.</a:t>
            </a:r>
          </a:p>
          <a:p>
            <a:r>
              <a:rPr lang="en-US" dirty="0"/>
              <a:t>If you take a closer look, you can’t help noticing some differences.</a:t>
            </a:r>
          </a:p>
          <a:p>
            <a:r>
              <a:rPr lang="en-US" dirty="0"/>
              <a:t>As for the differences between these two photos, in the first picture we can see … . The second picture shows us … . Another important difference is … .</a:t>
            </a:r>
          </a:p>
          <a:p>
            <a:r>
              <a:rPr lang="en-US" dirty="0"/>
              <a:t>If we look at the first picture, we can see … . In the second picture there is/are … .</a:t>
            </a:r>
          </a:p>
        </p:txBody>
      </p:sp>
    </p:spTree>
    <p:extLst>
      <p:ext uri="{BB962C8B-B14F-4D97-AF65-F5344CB8AC3E}">
        <p14:creationId xmlns:p14="http://schemas.microsoft.com/office/powerpoint/2010/main" val="8546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</p:spPr>
        <p:txBody>
          <a:bodyPr/>
          <a:lstStyle/>
          <a:p>
            <a:r>
              <a:rPr lang="en-US" dirty="0"/>
              <a:t>The main difference between two photos is the way of …</a:t>
            </a:r>
            <a:r>
              <a:rPr lang="ru-RU" dirty="0"/>
              <a:t>(берем информацию из 4 пункта плана)</a:t>
            </a:r>
            <a:endParaRPr lang="en-US" dirty="0"/>
          </a:p>
          <a:p>
            <a:r>
              <a:rPr lang="en-US" dirty="0"/>
              <a:t>The number of people shown in the pictures is different \ the same.</a:t>
            </a:r>
          </a:p>
          <a:p>
            <a:r>
              <a:rPr lang="en-US" dirty="0"/>
              <a:t> In addition, the photos differ from each other in the way the people are dressed.</a:t>
            </a:r>
          </a:p>
          <a:p>
            <a:r>
              <a:rPr lang="en-US" dirty="0"/>
              <a:t>As for the first picture, it is summer, while in the second picture it’s winter.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5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15337"/>
            <a:ext cx="7992888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4.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Say which of the ways of eating out presented in the pictures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you’d prefer\ prefer \ preferred as a child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en-US" dirty="0"/>
              <a:t>4) I personally </a:t>
            </a:r>
            <a:r>
              <a:rPr lang="en-US" b="1" dirty="0"/>
              <a:t>prefer/ I’d personally prefer/ I preferred as a child </a:t>
            </a:r>
            <a:r>
              <a:rPr lang="en-US" dirty="0"/>
              <a:t>(</a:t>
            </a:r>
            <a:r>
              <a:rPr lang="ru-RU" dirty="0"/>
              <a:t>вариант ответа зависит напрямую от формулировки, данной в самом задании) </a:t>
            </a:r>
            <a:r>
              <a:rPr lang="en-US" dirty="0"/>
              <a:t> the way of eating out presented in the first picture. In other words I’d prefer \ prefer \ preferred as a child </a:t>
            </a:r>
            <a:r>
              <a:rPr lang="ru-RU" dirty="0"/>
              <a:t>… 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9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64896" cy="65579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5. Explain why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183880" cy="4187952"/>
          </a:xfrm>
        </p:spPr>
        <p:txBody>
          <a:bodyPr/>
          <a:lstStyle/>
          <a:p>
            <a:r>
              <a:rPr lang="en-US" dirty="0"/>
              <a:t>I’ve made such a choice because …</a:t>
            </a:r>
          </a:p>
          <a:p>
            <a:r>
              <a:rPr lang="en-US" dirty="0"/>
              <a:t>It’s the most common\appropriate\ relevant\ important\ suitable\ proper\ enjoyable way of eating out for me. </a:t>
            </a:r>
          </a:p>
          <a:p>
            <a:r>
              <a:rPr lang="en-US" dirty="0"/>
              <a:t>And I find it pleasant/ touching\ exciting\ entertaining\ fascinating/ challenging\ useful.</a:t>
            </a:r>
          </a:p>
        </p:txBody>
      </p:sp>
    </p:spTree>
    <p:extLst>
      <p:ext uri="{BB962C8B-B14F-4D97-AF65-F5344CB8AC3E}">
        <p14:creationId xmlns:p14="http://schemas.microsoft.com/office/powerpoint/2010/main" val="16992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183"/>
                <a:gridCol w="6367817"/>
              </a:tblGrid>
              <a:tr h="53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Тип задания</a:t>
                      </a:r>
                    </a:p>
                  </a:txBody>
                  <a:tcPr marL="62846" marR="628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Устная часть, проверяемые умения и навыки</a:t>
                      </a:r>
                    </a:p>
                  </a:txBody>
                  <a:tcPr marL="62846" marR="62846" marT="0" marB="0"/>
                </a:tc>
              </a:tr>
              <a:tr h="1506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Задание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базового уровня сложности</a:t>
                      </a:r>
                    </a:p>
                  </a:txBody>
                  <a:tcPr marL="62846" marR="6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Чтение текста вслух (надо осмысленно и выразительно прочитать вслух небольшой текст)</a:t>
                      </a:r>
                    </a:p>
                  </a:txBody>
                  <a:tcPr marL="62846" marR="62846" marT="0" marB="0"/>
                </a:tc>
              </a:tr>
              <a:tr h="1506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Задание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базового уровня сложности</a:t>
                      </a:r>
                    </a:p>
                  </a:txBody>
                  <a:tcPr marL="62846" marR="6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Условный диалог-расспрос (надо задать пять прямых вопросов на основе рекламного объявления и предложенных опорных слов)</a:t>
                      </a:r>
                    </a:p>
                  </a:txBody>
                  <a:tcPr marL="62846" marR="62846" marT="0" marB="0"/>
                </a:tc>
              </a:tr>
              <a:tr h="1506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Задание </a:t>
                      </a: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базового уровня сложности</a:t>
                      </a:r>
                    </a:p>
                  </a:txBody>
                  <a:tcPr marL="62846" marR="6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Описание фотографии (надо выбрать одну из трёх предложенных фотографий и описать в 12–15 предложениях по предложенному плану)</a:t>
                      </a:r>
                    </a:p>
                  </a:txBody>
                  <a:tcPr marL="62846" marR="62846" marT="0" marB="0"/>
                </a:tc>
              </a:tr>
              <a:tr h="1807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Задание 4 </a:t>
                      </a:r>
                      <a:endParaRPr lang="ru-RU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высокого 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уровня сложности</a:t>
                      </a:r>
                    </a:p>
                  </a:txBody>
                  <a:tcPr marL="62846" marR="628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Сравнение двух фотографий (надо кратко описать две фотографии, найти в них общее и различное и выразить свои предпочтения в 12–15 предложениях по данному в задании плану)</a:t>
                      </a:r>
                    </a:p>
                  </a:txBody>
                  <a:tcPr marL="62846" marR="628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7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800" b="1" dirty="0" smtClean="0"/>
              <a:t>conclusion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/>
          <a:lstStyle/>
          <a:p>
            <a:r>
              <a:rPr lang="en-US" dirty="0"/>
              <a:t>I hope I've managed to compare and contrast these two photographs.</a:t>
            </a:r>
            <a:endParaRPr lang="ru-RU" dirty="0"/>
          </a:p>
          <a:p>
            <a:r>
              <a:rPr lang="en-US" dirty="0"/>
              <a:t>I have tried to compare and contrast two photos and I hope I have managed to do it. Thank you for your listening.</a:t>
            </a:r>
          </a:p>
          <a:p>
            <a:r>
              <a:rPr lang="en-US" dirty="0"/>
              <a:t>That’s all I wanted to say.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24094"/>
            <a:ext cx="7581528" cy="5946693"/>
          </a:xfrm>
        </p:spPr>
        <p:txBody>
          <a:bodyPr numCol="2">
            <a:no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Besides, ...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addition, ...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Furthermore, …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Moreover, ...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What is more, ...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example,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 suppose / believe / guess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my opinion, ...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As for me, ...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As I can guess, …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Well,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9B52A-C642-4D98-9B47-0BBDCB36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EBC648-E6CF-47E9-96C3-2CE3BD265B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802" t="29287" r="24614" b="9575"/>
          <a:stretch/>
        </p:blipFill>
        <p:spPr>
          <a:xfrm>
            <a:off x="683568" y="58376"/>
            <a:ext cx="7632848" cy="6773177"/>
          </a:xfrm>
          <a:prstGeom prst="rect">
            <a:avLst/>
          </a:prstGeom>
        </p:spPr>
      </p:pic>
      <p:sp>
        <p:nvSpPr>
          <p:cNvPr id="7" name="Знак ''минус'' 6">
            <a:extLst>
              <a:ext uri="{FF2B5EF4-FFF2-40B4-BE49-F238E27FC236}">
                <a16:creationId xmlns:a16="http://schemas.microsoft.com/office/drawing/2014/main" xmlns="" id="{E104036A-0479-4CB5-B2A5-E56B931D3316}"/>
              </a:ext>
            </a:extLst>
          </p:cNvPr>
          <p:cNvSpPr/>
          <p:nvPr/>
        </p:nvSpPr>
        <p:spPr>
          <a:xfrm>
            <a:off x="1475656" y="2708920"/>
            <a:ext cx="7416824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4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5A84F5-57E1-4E21-8DA8-18FC6955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501009"/>
            <a:ext cx="7776864" cy="230425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/>
              <a:t>I’m going to describe, compare and contrast </a:t>
            </a:r>
            <a:r>
              <a:rPr lang="en-US" dirty="0" smtClean="0"/>
              <a:t>these two </a:t>
            </a:r>
            <a:r>
              <a:rPr lang="en-US" dirty="0"/>
              <a:t>photos.</a:t>
            </a:r>
          </a:p>
          <a:p>
            <a:pPr marL="0" indent="0" algn="just">
              <a:buNone/>
            </a:pPr>
            <a:r>
              <a:rPr lang="en-US" b="1" dirty="0"/>
              <a:t>1.</a:t>
            </a:r>
            <a:r>
              <a:rPr lang="en-US" dirty="0"/>
              <a:t> In the first picture you can see two little boys. They </a:t>
            </a:r>
            <a:r>
              <a:rPr lang="en-US" b="1" i="1" dirty="0"/>
              <a:t>are sitting and reading a book</a:t>
            </a:r>
            <a:r>
              <a:rPr lang="en-US" i="1" dirty="0"/>
              <a:t> </a:t>
            </a:r>
            <a:r>
              <a:rPr lang="en-US" b="1" dirty="0"/>
              <a:t>in the park. </a:t>
            </a:r>
            <a:r>
              <a:rPr lang="en-US" dirty="0"/>
              <a:t>In the second picture there is a boy. He </a:t>
            </a:r>
            <a:r>
              <a:rPr lang="en-US" b="1" i="1" dirty="0"/>
              <a:t>is playing football </a:t>
            </a:r>
            <a:r>
              <a:rPr lang="en-US" b="1" dirty="0"/>
              <a:t>on the play ground.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23089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94" y="222627"/>
            <a:ext cx="5256584" cy="263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3140968"/>
            <a:ext cx="802838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2.</a:t>
            </a:r>
            <a:r>
              <a:rPr lang="en-US" sz="2000" dirty="0"/>
              <a:t> Both pictures have some features in common. </a:t>
            </a:r>
            <a:r>
              <a:rPr lang="en-US" sz="2000" b="1" u="sng" dirty="0"/>
              <a:t>First of all, </a:t>
            </a:r>
            <a:r>
              <a:rPr lang="en-US" sz="2000" dirty="0"/>
              <a:t>they show us kinds of activities. </a:t>
            </a:r>
            <a:r>
              <a:rPr lang="en-US" sz="2000" b="1" u="sng" dirty="0"/>
              <a:t>Secondly,</a:t>
            </a:r>
            <a:r>
              <a:rPr lang="en-US" sz="2000" dirty="0"/>
              <a:t> the boys in both pictures are enjoying  what they are doing. </a:t>
            </a:r>
            <a:r>
              <a:rPr lang="en-US" sz="2000" b="1" u="sng" dirty="0"/>
              <a:t>Moreover</a:t>
            </a:r>
            <a:r>
              <a:rPr lang="en-US" sz="2000" dirty="0"/>
              <a:t>, the children are spending their free time in the fresh air.</a:t>
            </a:r>
          </a:p>
          <a:p>
            <a:r>
              <a:rPr lang="en-US" sz="2000" b="1" dirty="0"/>
              <a:t>3.</a:t>
            </a:r>
            <a:r>
              <a:rPr lang="en-US" sz="2000" dirty="0"/>
              <a:t> </a:t>
            </a:r>
            <a:r>
              <a:rPr lang="en-US" sz="2000" b="1" dirty="0"/>
              <a:t>However, the pictures are different. </a:t>
            </a:r>
            <a:r>
              <a:rPr lang="en-US" sz="2000" b="1" u="sng" dirty="0"/>
              <a:t>To begin with</a:t>
            </a:r>
            <a:r>
              <a:rPr lang="en-US" sz="2000" dirty="0"/>
              <a:t>, we can see different kinds of activities. They are reading books and playing football. </a:t>
            </a:r>
            <a:r>
              <a:rPr lang="en-US" sz="2000" b="1" u="sng" dirty="0"/>
              <a:t>Besides, </a:t>
            </a:r>
            <a:r>
              <a:rPr lang="en-US" sz="2000" dirty="0"/>
              <a:t>as for the first picture, it is autumn, while in the second picture it’s summer. And the number of children shown in the pictures is different.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9376A0-8A36-4DDB-9AC8-7D66060B2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501008"/>
            <a:ext cx="8064896" cy="3096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4.</a:t>
            </a:r>
            <a:r>
              <a:rPr lang="en-US" sz="2200" dirty="0"/>
              <a:t> </a:t>
            </a:r>
            <a:r>
              <a:rPr lang="en-US" sz="2200" b="1" i="1" u="sng" dirty="0"/>
              <a:t>Frankly speaking</a:t>
            </a:r>
            <a:r>
              <a:rPr lang="en-US" sz="2200" dirty="0"/>
              <a:t>, as a child I preferred the kind of activity presented in the second picture. In other words I preferred playing football.</a:t>
            </a:r>
          </a:p>
          <a:p>
            <a:pPr marL="0" indent="0">
              <a:buNone/>
            </a:pPr>
            <a:r>
              <a:rPr lang="en-US" sz="2200" b="1" dirty="0"/>
              <a:t>5.</a:t>
            </a:r>
            <a:r>
              <a:rPr lang="en-US" sz="2200" dirty="0"/>
              <a:t> I made such a choice </a:t>
            </a:r>
            <a:r>
              <a:rPr lang="en-US" sz="2200" b="1" u="sng" dirty="0"/>
              <a:t>because</a:t>
            </a:r>
            <a:r>
              <a:rPr lang="en-US" sz="2200" dirty="0"/>
              <a:t> it was the most enjoyable kind of activities for me. And I found it useful for my health.</a:t>
            </a:r>
          </a:p>
          <a:p>
            <a:pPr marL="0" indent="0">
              <a:buNone/>
            </a:pPr>
            <a:r>
              <a:rPr lang="en-US" sz="2200" dirty="0"/>
              <a:t>I hope I've managed to compare and contrast these two photographs.</a:t>
            </a:r>
            <a:endParaRPr lang="ru-RU" sz="2200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81EBC648-E6CF-47E9-96C3-2CE3BD265B65}"/>
              </a:ext>
            </a:extLst>
          </p:cNvPr>
          <p:cNvPicPr/>
          <p:nvPr/>
        </p:nvPicPr>
        <p:blipFill rotWithShape="1">
          <a:blip r:embed="rId2" cstate="print"/>
          <a:srcRect l="33814" t="58031" r="35332" b="18856"/>
          <a:stretch/>
        </p:blipFill>
        <p:spPr bwMode="auto">
          <a:xfrm>
            <a:off x="1763688" y="188640"/>
            <a:ext cx="547260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23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09-11-2020_19-35-28\IMG_20201109_154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81238">
            <a:off x="5106234" y="712098"/>
            <a:ext cx="3600450" cy="4800600"/>
          </a:xfrm>
          <a:prstGeom prst="rect">
            <a:avLst/>
          </a:prstGeom>
          <a:noFill/>
        </p:spPr>
      </p:pic>
      <p:pic>
        <p:nvPicPr>
          <p:cNvPr id="1027" name="Picture 3" descr="C:\Users\связной\Desktop\09-11-2020_19-35-28\IMG_20201109_154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6616">
            <a:off x="1037660" y="1543957"/>
            <a:ext cx="3457242" cy="4609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6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09-11-2020_19-35-28\IMG_20201109_1925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6452" t="-1478" r="6944"/>
          <a:stretch/>
        </p:blipFill>
        <p:spPr bwMode="auto">
          <a:xfrm>
            <a:off x="971600" y="277120"/>
            <a:ext cx="3439885" cy="6024736"/>
          </a:xfrm>
          <a:prstGeom prst="rect">
            <a:avLst/>
          </a:prstGeom>
          <a:noFill/>
        </p:spPr>
      </p:pic>
      <p:pic>
        <p:nvPicPr>
          <p:cNvPr id="2052" name="Picture 4" descr="C:\Users\связной\Desktop\09-11-2020_19-35-28\IMG_20201109_192448.jpg"/>
          <p:cNvPicPr>
            <a:picLocks noChangeAspect="1" noChangeArrowheads="1"/>
          </p:cNvPicPr>
          <p:nvPr/>
        </p:nvPicPr>
        <p:blipFill rotWithShape="1">
          <a:blip r:embed="rId3" cstate="print"/>
          <a:srcRect l="7008" t="2607" r="13404"/>
          <a:stretch/>
        </p:blipFill>
        <p:spPr bwMode="auto">
          <a:xfrm>
            <a:off x="4860032" y="335204"/>
            <a:ext cx="3352801" cy="596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09-11-2020_19-35-28\IMG_20201109_192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15" y="404664"/>
            <a:ext cx="4128661" cy="5904656"/>
          </a:xfrm>
          <a:prstGeom prst="rect">
            <a:avLst/>
          </a:prstGeom>
          <a:noFill/>
        </p:spPr>
      </p:pic>
      <p:pic>
        <p:nvPicPr>
          <p:cNvPr id="5" name="Picture 2" descr="C:\Users\связной\Desktop\09-11-2020_19-35-28\IMG_20201109_192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830" y="589436"/>
            <a:ext cx="4049634" cy="5807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язной\Desktop\09-11-2020_19-35-28\IMG_20201109_192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05253" cy="6192688"/>
          </a:xfrm>
          <a:prstGeom prst="rect">
            <a:avLst/>
          </a:prstGeom>
          <a:noFill/>
        </p:spPr>
      </p:pic>
      <p:pic>
        <p:nvPicPr>
          <p:cNvPr id="5" name="Picture 3" descr="C:\Users\связной\Desktop\09-11-2020_19-35-28\IMG_20201109_192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3833600" cy="5849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30352"/>
            <a:ext cx="7787208" cy="52749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Задание 1 – чтение текста вслух</a:t>
            </a:r>
          </a:p>
          <a:p>
            <a:pPr>
              <a:buNone/>
            </a:pPr>
            <a:r>
              <a:rPr lang="ru-RU" sz="2600" dirty="0" smtClean="0"/>
              <a:t>Формирование фонетических навыков                           начальная   школа</a:t>
            </a:r>
          </a:p>
          <a:p>
            <a:pPr algn="ctr">
              <a:buNone/>
            </a:pPr>
            <a:r>
              <a:rPr lang="ru-RU" sz="2600" dirty="0" smtClean="0"/>
              <a:t>       </a:t>
            </a:r>
          </a:p>
          <a:p>
            <a:pPr>
              <a:buNone/>
            </a:pPr>
            <a:r>
              <a:rPr lang="ru-RU" sz="2000" dirty="0" smtClean="0"/>
              <a:t>              </a:t>
            </a:r>
          </a:p>
          <a:p>
            <a:pPr>
              <a:buNone/>
            </a:pPr>
            <a:r>
              <a:rPr lang="ru-RU" dirty="0" smtClean="0"/>
              <a:t>Улучшение 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2000" b="1" dirty="0" smtClean="0"/>
              <a:t>работа с аудиозаписями из УМК, читая тексты вместе с диктором и за диктором.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600" dirty="0" smtClean="0"/>
              <a:t>При подготовке к выполнению данного задания учащихся </a:t>
            </a:r>
            <a:r>
              <a:rPr lang="ru-RU" sz="2600" u="sng" dirty="0" smtClean="0"/>
              <a:t>должны  убедиться, что   понимают общее содержание читаемого текста</a:t>
            </a:r>
            <a:r>
              <a:rPr lang="ru-RU" sz="2600" dirty="0" smtClean="0"/>
              <a:t>, так как это позволит правильно расставить паузы и использовать логическое ударение.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</a:t>
            </a: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300192" y="980728"/>
            <a:ext cx="936104" cy="412624"/>
          </a:xfrm>
          <a:prstGeom prst="rightArrow">
            <a:avLst>
              <a:gd name="adj1" fmla="val 5980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203848" y="2142568"/>
            <a:ext cx="1656184" cy="412624"/>
          </a:xfrm>
          <a:prstGeom prst="rightArrow">
            <a:avLst>
              <a:gd name="adj1" fmla="val 5980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язной\Desktop\09-11-2020_19-35-28\IMG_20201109_192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0011"/>
            <a:ext cx="3672408" cy="5661357"/>
          </a:xfrm>
          <a:prstGeom prst="rect">
            <a:avLst/>
          </a:prstGeom>
          <a:noFill/>
        </p:spPr>
      </p:pic>
      <p:pic>
        <p:nvPicPr>
          <p:cNvPr id="5" name="Picture 2" descr="C:\Users\связной\Desktop\09-11-2020_19-35-28\IMG_20201109_192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860178" cy="5349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язной\Desktop\09-11-2020_19-35-28\IMG_20201109_192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816424" cy="5599580"/>
          </a:xfrm>
          <a:prstGeom prst="rect">
            <a:avLst/>
          </a:prstGeom>
          <a:noFill/>
        </p:spPr>
      </p:pic>
      <p:pic>
        <p:nvPicPr>
          <p:cNvPr id="5" name="Picture 2" descr="C:\Users\связной\Desktop\09-11-2020_19-35-28\IMG_20201109_192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744" y="476672"/>
            <a:ext cx="3855386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2116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6600" b="1" dirty="0" smtClean="0">
                <a:solidFill>
                  <a:schemeClr val="accent3"/>
                </a:solidFill>
              </a:rPr>
              <a:t>Thank you</a:t>
            </a:r>
            <a:endParaRPr lang="ru-RU" sz="6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1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8100392" cy="652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0"/>
            <a:ext cx="8028384" cy="48006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Задание 2</a:t>
            </a:r>
          </a:p>
          <a:p>
            <a:pPr algn="ctr">
              <a:buNone/>
            </a:pPr>
            <a:r>
              <a:rPr lang="ru-RU" b="1" dirty="0" smtClean="0"/>
              <a:t> условный диалог-расспрос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7096" y="1556792"/>
            <a:ext cx="7885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Повторять правило образования общих и специальных вопросов, обращая внимание на порядок слов в вопросительном предложении и вопросительные слова.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Фразы </a:t>
            </a:r>
            <a:r>
              <a:rPr lang="ru-RU" sz="2400" b="1" dirty="0" err="1" smtClean="0"/>
              <a:t>What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about</a:t>
            </a:r>
            <a:r>
              <a:rPr lang="ru-RU" sz="2400" b="1" dirty="0" smtClean="0"/>
              <a:t> …?/ </a:t>
            </a:r>
            <a:r>
              <a:rPr lang="ru-RU" sz="2400" b="1" dirty="0" err="1" smtClean="0"/>
              <a:t>Could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you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tell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me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about</a:t>
            </a:r>
            <a:r>
              <a:rPr lang="ru-RU" sz="2400" b="1" dirty="0" smtClean="0"/>
              <a:t>/ </a:t>
            </a:r>
            <a:r>
              <a:rPr lang="ru-RU" sz="2400" b="1" dirty="0" err="1" smtClean="0"/>
              <a:t>Tell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me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about</a:t>
            </a:r>
            <a:r>
              <a:rPr lang="ru-RU" sz="2400" dirty="0" smtClean="0"/>
              <a:t> не являются прямыми, грамматически корректно сформулированными вопросами и не могут считаться верными ответами на данное задание.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37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b="1" dirty="0" smtClean="0"/>
              <a:t>Задание 3 – тематическое монологическое высказывание (описание фотографии)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Важно не просто сказать нужное количество фраз, но и раскрыть все пункты плана (аспекты) в задании.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Обязательно  наличие в высказывании средств логической связи, вступительной фразы и заключительной фразы!</a:t>
            </a:r>
          </a:p>
          <a:p>
            <a:pPr algn="just">
              <a:buNone/>
            </a:pPr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30352"/>
            <a:ext cx="7715200" cy="556294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СОВЕТ</a:t>
            </a:r>
          </a:p>
          <a:p>
            <a:pPr algn="just">
              <a:buNone/>
            </a:pPr>
            <a:r>
              <a:rPr lang="ru-RU" sz="2400" dirty="0" smtClean="0"/>
              <a:t>На экзамене выбирать тот снимок, который позволит наиболее выигрышно продемонстрировать владение иностранным языком. Сделав выбор, следует сосредоточиться на нём, не следует менять фотографию в процессе ответа.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При выстраивании монолога строго следовать предложенному в задании плану. Это необходимо не запутаться в рассуждениях, не упустить ни один из аспектов содержания, логично выстроить высказывание.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30352"/>
            <a:ext cx="7715200" cy="599499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200" dirty="0" smtClean="0"/>
              <a:t>-По некоторым пунктам плана высказывания можно составить </a:t>
            </a:r>
            <a:r>
              <a:rPr lang="ru-RU" sz="3200" dirty="0" smtClean="0">
                <a:solidFill>
                  <a:srgbClr val="FF0000"/>
                </a:solidFill>
              </a:rPr>
              <a:t>«домашние заготовки» </a:t>
            </a:r>
            <a:r>
              <a:rPr lang="ru-RU" sz="3200" dirty="0" smtClean="0"/>
              <a:t>Они помогут сделать речь более логичной, связной, заполнить неизбежные паузы на обдумывание фразы, снять психологические трудности</a:t>
            </a:r>
          </a:p>
          <a:p>
            <a:pPr>
              <a:buNone/>
            </a:pPr>
            <a:r>
              <a:rPr lang="ru-RU" sz="3200" dirty="0" smtClean="0"/>
              <a:t>-Для раскрытия второго пункта плана особенно удобны конструкции типа </a:t>
            </a:r>
            <a:r>
              <a:rPr lang="ru-RU" sz="3200" u="sng" dirty="0" err="1" smtClean="0">
                <a:solidFill>
                  <a:srgbClr val="FF0000"/>
                </a:solidFill>
              </a:rPr>
              <a:t>there</a:t>
            </a:r>
            <a:r>
              <a:rPr lang="ru-RU" sz="3200" u="sng" dirty="0" smtClean="0">
                <a:solidFill>
                  <a:srgbClr val="FF0000"/>
                </a:solidFill>
              </a:rPr>
              <a:t> </a:t>
            </a:r>
            <a:r>
              <a:rPr lang="ru-RU" sz="3200" u="sng" dirty="0" err="1" smtClean="0">
                <a:solidFill>
                  <a:srgbClr val="FF0000"/>
                </a:solidFill>
              </a:rPr>
              <a:t>is</a:t>
            </a:r>
            <a:r>
              <a:rPr lang="ru-RU" sz="3200" u="sng" dirty="0" smtClean="0">
                <a:solidFill>
                  <a:srgbClr val="FF0000"/>
                </a:solidFill>
              </a:rPr>
              <a:t>/</a:t>
            </a:r>
            <a:r>
              <a:rPr lang="ru-RU" sz="3200" u="sng" dirty="0" err="1" smtClean="0">
                <a:solidFill>
                  <a:srgbClr val="FF0000"/>
                </a:solidFill>
              </a:rPr>
              <a:t>are</a:t>
            </a:r>
            <a:r>
              <a:rPr lang="ru-RU" sz="3200" u="sng" dirty="0" smtClean="0">
                <a:solidFill>
                  <a:srgbClr val="FF0000"/>
                </a:solidFill>
              </a:rPr>
              <a:t>, </a:t>
            </a:r>
            <a:r>
              <a:rPr lang="ru-RU" sz="3200" u="sng" dirty="0" err="1" smtClean="0">
                <a:solidFill>
                  <a:srgbClr val="FF0000"/>
                </a:solidFill>
              </a:rPr>
              <a:t>you</a:t>
            </a:r>
            <a:r>
              <a:rPr lang="ru-RU" sz="3200" u="sng" dirty="0" smtClean="0">
                <a:solidFill>
                  <a:srgbClr val="FF0000"/>
                </a:solidFill>
              </a:rPr>
              <a:t> </a:t>
            </a:r>
            <a:r>
              <a:rPr lang="ru-RU" sz="3200" u="sng" dirty="0" err="1" smtClean="0">
                <a:solidFill>
                  <a:srgbClr val="FF0000"/>
                </a:solidFill>
              </a:rPr>
              <a:t>can</a:t>
            </a:r>
            <a:r>
              <a:rPr lang="ru-RU" sz="3200" u="sng" dirty="0" smtClean="0">
                <a:solidFill>
                  <a:srgbClr val="FF0000"/>
                </a:solidFill>
              </a:rPr>
              <a:t> </a:t>
            </a:r>
            <a:r>
              <a:rPr lang="ru-RU" sz="3200" u="sng" dirty="0" err="1" smtClean="0">
                <a:solidFill>
                  <a:srgbClr val="FF0000"/>
                </a:solidFill>
              </a:rPr>
              <a:t>see</a:t>
            </a:r>
            <a:r>
              <a:rPr lang="ru-RU" sz="3200" u="sng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и пр.  Требуется Активизировать лексику для описания природы, внешности и одежды человека и т.д.</a:t>
            </a:r>
          </a:p>
          <a:p>
            <a:pPr>
              <a:buNone/>
            </a:pPr>
            <a:r>
              <a:rPr lang="ru-RU" sz="3200" dirty="0" smtClean="0"/>
              <a:t>- Для третьего пункта плана рекомендуется использовать предложения с </a:t>
            </a:r>
            <a:r>
              <a:rPr lang="ru-RU" sz="3200" dirty="0" err="1" smtClean="0"/>
              <a:t>Present</a:t>
            </a:r>
            <a:r>
              <a:rPr lang="ru-RU" sz="3200" dirty="0" smtClean="0"/>
              <a:t> </a:t>
            </a:r>
            <a:r>
              <a:rPr lang="ru-RU" sz="3200" dirty="0" err="1" smtClean="0"/>
              <a:t>Continuous</a:t>
            </a:r>
            <a:r>
              <a:rPr lang="ru-RU" sz="3200" dirty="0" smtClean="0"/>
              <a:t> (</a:t>
            </a:r>
            <a:r>
              <a:rPr lang="ru-RU" sz="3200" dirty="0" err="1" smtClean="0"/>
              <a:t>Progressive</a:t>
            </a:r>
            <a:r>
              <a:rPr lang="ru-RU" sz="3200" dirty="0" smtClean="0"/>
              <a:t>) </a:t>
            </a:r>
            <a:r>
              <a:rPr lang="ru-RU" sz="3200" dirty="0" err="1" smtClean="0"/>
              <a:t>Tense</a:t>
            </a:r>
            <a:r>
              <a:rPr lang="ru-RU" sz="3200" dirty="0" smtClean="0"/>
              <a:t>. Полезны также фразы типа</a:t>
            </a:r>
            <a:r>
              <a:rPr lang="en-US" sz="3200" dirty="0" smtClean="0"/>
              <a:t>: </a:t>
            </a:r>
            <a:r>
              <a:rPr lang="en-US" sz="3200" u="sng" dirty="0" smtClean="0"/>
              <a:t>in </a:t>
            </a:r>
            <a:r>
              <a:rPr lang="en-US" sz="3200" u="sng" dirty="0" smtClean="0">
                <a:solidFill>
                  <a:srgbClr val="FF0000"/>
                </a:solidFill>
              </a:rPr>
              <a:t>the picture, in the background (foreground), to the left/right, in the centre, to take a picture</a:t>
            </a:r>
            <a:r>
              <a:rPr lang="en-US" sz="3200" u="sng" dirty="0" smtClean="0"/>
              <a:t>,</a:t>
            </a:r>
            <a:r>
              <a:rPr lang="en-US" sz="3200" dirty="0" smtClean="0"/>
              <a:t> </a:t>
            </a:r>
            <a:r>
              <a:rPr lang="ru-RU" sz="3200" dirty="0" smtClean="0"/>
              <a:t>синонимы слова</a:t>
            </a:r>
            <a:r>
              <a:rPr lang="en-US" sz="3200" dirty="0" smtClean="0"/>
              <a:t> picture (shot, photo, photograph). 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975</TotalTime>
  <Words>1353</Words>
  <Application>Microsoft Office PowerPoint</Application>
  <PresentationFormat>Экран (4:3)</PresentationFormat>
  <Paragraphs>121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Подготовка к ЕГЭ  2021 Устная часть 11.11.2020г. А.М. Омельченко, В.В. Редькина.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introduction</vt:lpstr>
      <vt:lpstr>1. give a brief description of the photos (action, location)</vt:lpstr>
      <vt:lpstr>2. Say what the pictures have in common</vt:lpstr>
      <vt:lpstr>Презентация PowerPoint</vt:lpstr>
      <vt:lpstr>3. Say in what way the pictures  are different</vt:lpstr>
      <vt:lpstr>Презентация PowerPoint</vt:lpstr>
      <vt:lpstr>4. Say which of the ways of eating out presented in the pictures you’d prefer\ prefer \ preferred as a child</vt:lpstr>
      <vt:lpstr>5. Explain why</vt:lpstr>
      <vt:lpstr> conclusion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ЕГЭ Устная часть задание № 4</dc:title>
  <dc:creator>Учитель</dc:creator>
  <cp:lastModifiedBy>Английский</cp:lastModifiedBy>
  <cp:revision>43</cp:revision>
  <dcterms:created xsi:type="dcterms:W3CDTF">2020-07-28T06:22:55Z</dcterms:created>
  <dcterms:modified xsi:type="dcterms:W3CDTF">2020-11-11T11:43:00Z</dcterms:modified>
</cp:coreProperties>
</file>