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72" r:id="rId6"/>
    <p:sldId id="266" r:id="rId7"/>
    <p:sldId id="275" r:id="rId8"/>
    <p:sldId id="274" r:id="rId9"/>
    <p:sldId id="276" r:id="rId10"/>
    <p:sldId id="265" r:id="rId11"/>
    <p:sldId id="270" r:id="rId12"/>
    <p:sldId id="278" r:id="rId13"/>
    <p:sldId id="277" r:id="rId14"/>
    <p:sldId id="279" r:id="rId15"/>
    <p:sldId id="280" r:id="rId16"/>
    <p:sldId id="281" r:id="rId17"/>
    <p:sldId id="28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776F4-A89A-4F39-B2AF-B1AC84997AB6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89160-908A-4021-889C-E230356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3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89160-908A-4021-889C-E230356368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4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50D-0934-4B23-9657-31CC9F84FF51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2725-516B-4112-8617-BAC58213BA5E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50D-0934-4B23-9657-31CC9F84FF51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2725-516B-4112-8617-BAC58213B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50D-0934-4B23-9657-31CC9F84FF51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2725-516B-4112-8617-BAC58213B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50D-0934-4B23-9657-31CC9F84FF51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2725-516B-4112-8617-BAC58213B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50D-0934-4B23-9657-31CC9F84FF51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2725-516B-4112-8617-BAC58213BA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50D-0934-4B23-9657-31CC9F84FF51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2725-516B-4112-8617-BAC58213B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50D-0934-4B23-9657-31CC9F84FF51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2725-516B-4112-8617-BAC58213B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50D-0934-4B23-9657-31CC9F84FF51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2725-516B-4112-8617-BAC58213B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50D-0934-4B23-9657-31CC9F84FF51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2725-516B-4112-8617-BAC58213B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50D-0934-4B23-9657-31CC9F84FF51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2725-516B-4112-8617-BAC58213BA5E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50D-0934-4B23-9657-31CC9F84FF51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2725-516B-4112-8617-BAC58213BA5E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accent2">
                <a:lumMod val="40000"/>
                <a:lumOff val="6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A7E350D-0934-4B23-9657-31CC9F84FF51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F62725-516B-4112-8617-BAC58213BA5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5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image" Target="../media/image23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7.jpeg"/><Relationship Id="rId10" Type="http://schemas.openxmlformats.org/officeDocument/2006/relationships/image" Target="../media/image18.emf"/><Relationship Id="rId4" Type="http://schemas.openxmlformats.org/officeDocument/2006/relationships/image" Target="../media/image20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file:///F:\&#1089;&#1090;&#1072;&#1090;&#1100;&#1103;%20&#1074;&#1085;&#1077;&#1091;&#1088;&#1086;&#1095;&#1082;&#1072;%2029%20&#1086;&#1082;&#1090;&#1103;&#1073;&#1088;&#1103;%202019\Alice.avi" TargetMode="External"/><Relationship Id="rId13" Type="http://schemas.openxmlformats.org/officeDocument/2006/relationships/hyperlink" Target="https://cloud.mail.ru/public/ScBV/2L8pwn8or" TargetMode="External"/><Relationship Id="rId18" Type="http://schemas.openxmlformats.org/officeDocument/2006/relationships/image" Target="../media/image57.png"/><Relationship Id="rId3" Type="http://schemas.openxmlformats.org/officeDocument/2006/relationships/hyperlink" Target="file:///F:\&#1089;&#1090;&#1072;&#1090;&#1100;&#1103;%20&#1074;&#1085;&#1077;&#1091;&#1088;&#1086;&#1095;&#1082;&#1072;%2029%20&#1086;&#1082;&#1090;&#1103;&#1073;&#1088;&#1103;%202019\Lika.avi" TargetMode="External"/><Relationship Id="rId7" Type="http://schemas.openxmlformats.org/officeDocument/2006/relationships/image" Target="../media/image52.png"/><Relationship Id="rId12" Type="http://schemas.openxmlformats.org/officeDocument/2006/relationships/hyperlink" Target="file:///F:\&#1089;&#1090;&#1072;&#1090;&#1100;&#1103;%20&#1074;&#1085;&#1077;&#1091;&#1088;&#1086;&#1095;&#1082;&#1072;%2029%20&#1086;&#1082;&#1090;&#1103;&#1073;&#1088;&#1103;%202019\what%20do%20you%20want%20to%20be.mp4" TargetMode="External"/><Relationship Id="rId17" Type="http://schemas.openxmlformats.org/officeDocument/2006/relationships/image" Target="../media/image56.png"/><Relationship Id="rId2" Type="http://schemas.openxmlformats.org/officeDocument/2006/relationships/image" Target="../media/image50.jpe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4Heo/3toh7aaRj" TargetMode="External"/><Relationship Id="rId11" Type="http://schemas.openxmlformats.org/officeDocument/2006/relationships/image" Target="../media/image53.png"/><Relationship Id="rId5" Type="http://schemas.openxmlformats.org/officeDocument/2006/relationships/hyperlink" Target="file:///F:\&#1089;&#1090;&#1072;&#1090;&#1100;&#1103;%20&#1074;&#1085;&#1077;&#1091;&#1088;&#1086;&#1095;&#1082;&#1072;%2029%20&#1086;&#1082;&#1090;&#1103;&#1073;&#1088;&#1103;%202019\The%20mobile%20phone%20rap.avi" TargetMode="External"/><Relationship Id="rId15" Type="http://schemas.openxmlformats.org/officeDocument/2006/relationships/image" Target="../media/image54.png"/><Relationship Id="rId10" Type="http://schemas.openxmlformats.org/officeDocument/2006/relationships/hyperlink" Target="https://cloud.mail.ru/public/4qCT/2CugNvaFv" TargetMode="External"/><Relationship Id="rId19" Type="http://schemas.openxmlformats.org/officeDocument/2006/relationships/hyperlink" Target="file:///F:\&#1089;&#1090;&#1072;&#1090;&#1100;&#1103;%20&#1074;&#1085;&#1077;&#1091;&#1088;&#1086;&#1095;&#1082;&#1072;%2029%20&#1086;&#1082;&#1090;&#1103;&#1073;&#1088;&#1103;%202019\what%20do%20you%20want%20to%20be_part%202.avi" TargetMode="External"/><Relationship Id="rId4" Type="http://schemas.openxmlformats.org/officeDocument/2006/relationships/image" Target="../media/image51.jpeg"/><Relationship Id="rId9" Type="http://schemas.openxmlformats.org/officeDocument/2006/relationships/hyperlink" Target="https://cloud.mail.ru/public/496N/S2EBh8GVU" TargetMode="External"/><Relationship Id="rId14" Type="http://schemas.openxmlformats.org/officeDocument/2006/relationships/hyperlink" Target="https://cloud.mail.ru/public/FXfh/QjVusAhf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87463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Проектная и учебно-исследовательская работы  по английскому языку в начальной школе в рамках внеурочной деятельности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4419600" cy="86409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Учитель английского языка Гимназии №44 г. Сочи</a:t>
            </a:r>
          </a:p>
          <a:p>
            <a:r>
              <a:rPr lang="ru-RU" sz="2600" dirty="0" smtClean="0">
                <a:solidFill>
                  <a:schemeClr val="tx2">
                    <a:lumMod val="25000"/>
                  </a:schemeClr>
                </a:solidFill>
              </a:rPr>
              <a:t>Питинова Н. В.</a:t>
            </a:r>
          </a:p>
          <a:p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95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Наши достижения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2631">
            <a:off x="460980" y="1084105"/>
            <a:ext cx="1352488" cy="1876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0740">
            <a:off x="1834182" y="1299327"/>
            <a:ext cx="1156088" cy="1603798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025661"/>
              </p:ext>
            </p:extLst>
          </p:nvPr>
        </p:nvGraphicFramePr>
        <p:xfrm>
          <a:off x="3628886" y="1162553"/>
          <a:ext cx="1367220" cy="1934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Acrobat Document" r:id="rId5" imgW="4533723" imgH="6415694" progId="AcroExch.Document.DC">
                  <p:embed/>
                </p:oleObj>
              </mc:Choice>
              <mc:Fallback>
                <p:oleObj name="Acrobat Document" r:id="rId5" imgW="4533723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8886" y="1162553"/>
                        <a:ext cx="1367220" cy="1934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C:\Users\1\Desktop\грамота Макаревский Данил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4252">
            <a:off x="428071" y="3171272"/>
            <a:ext cx="1611629" cy="22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Макаревский Сева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40889">
            <a:off x="7380312" y="620688"/>
            <a:ext cx="1325074" cy="18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703064"/>
              </p:ext>
            </p:extLst>
          </p:nvPr>
        </p:nvGraphicFramePr>
        <p:xfrm>
          <a:off x="5364088" y="1482149"/>
          <a:ext cx="1584176" cy="22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Acrobat Document" r:id="rId9" imgW="4533723" imgH="6415694" progId="AcroExch.Document.DC">
                  <p:embed/>
                </p:oleObj>
              </mc:Choice>
              <mc:Fallback>
                <p:oleObj name="Acrobat Document" r:id="rId9" imgW="4533723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64088" y="1482149"/>
                        <a:ext cx="1584176" cy="224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9" descr="D:\работа\работа 2014-2015\конкурс статья\грамоты детей\грамота роботы 2.jpeg.jpe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0360">
            <a:off x="5324543" y="4391530"/>
            <a:ext cx="1312577" cy="180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та\работа 2014-2015\конкурс статья\грамоты детей\грамота бульдог коблев.jpe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735" y="3317790"/>
            <a:ext cx="1515685" cy="21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7084">
            <a:off x="1907704" y="3291930"/>
            <a:ext cx="1594158" cy="2194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6085">
            <a:off x="6924149" y="2719705"/>
            <a:ext cx="1475740" cy="20313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3358">
            <a:off x="6790055" y="4272894"/>
            <a:ext cx="1503608" cy="2069672"/>
          </a:xfrm>
          <a:prstGeom prst="rect">
            <a:avLst/>
          </a:prstGeom>
        </p:spPr>
      </p:pic>
      <p:pic>
        <p:nvPicPr>
          <p:cNvPr id="14" name="Picture 4" descr="http://images.easyfreeclipart.com/489/imagenes-de-buhos-graduados-animados-hd-picture-car-pictures-489364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57" y="5460382"/>
            <a:ext cx="640183" cy="1024292"/>
          </a:xfrm>
          <a:prstGeom prst="ellipse">
            <a:avLst/>
          </a:prstGeom>
          <a:ln w="635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Проекты</a:t>
            </a:r>
          </a:p>
        </p:txBody>
      </p:sp>
      <p:pic>
        <p:nvPicPr>
          <p:cNvPr id="5122" name="Picture 2" descr="D:\работа\работа 2013-2014\пилотирование\работы детей\сканирование0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0373"/>
            <a:ext cx="3744416" cy="52303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та\работа 2013-2014\пилотирование\работы детей\сканирование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330" y="1124744"/>
            <a:ext cx="4045218" cy="5155938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работа\работа 2013-2014\пилотирование\работы детей\сканирование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330" y="1074421"/>
            <a:ext cx="4045218" cy="525658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работа\работа 2013-2014\пилотирование\работы детей\сканирование0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31" y="1050374"/>
            <a:ext cx="3690410" cy="5230308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5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ABCbook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643" y="1124744"/>
            <a:ext cx="3162192" cy="4572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19495"/>
            <a:ext cx="2903375" cy="4119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239" y="2636912"/>
            <a:ext cx="2244220" cy="323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74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ABCbook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223286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373" y="314383"/>
            <a:ext cx="2504258" cy="3474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955" y="3125634"/>
            <a:ext cx="2232328" cy="3255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053" y="3125634"/>
            <a:ext cx="2361274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11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04664"/>
            <a:ext cx="1802722" cy="2466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25902">
            <a:off x="6633781" y="680828"/>
            <a:ext cx="2140614" cy="143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28206" y="3033988"/>
            <a:ext cx="4304210" cy="2933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38659" y="2657786"/>
            <a:ext cx="4611741" cy="3143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42105">
            <a:off x="1019025" y="600607"/>
            <a:ext cx="2245444" cy="1590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99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2348880"/>
            <a:ext cx="1337439" cy="181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30162" y="605040"/>
            <a:ext cx="1839788" cy="1299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59552" y="-703367"/>
            <a:ext cx="3605994" cy="5534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88088" y="2059834"/>
            <a:ext cx="230030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45" y="4154656"/>
            <a:ext cx="1870553" cy="13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0653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Video - projects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975" y="978860"/>
            <a:ext cx="2104427" cy="158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rId3" action="ppaction://hlinkfile" highlightClick="1"/>
          </p:cNvPr>
          <p:cNvSpPr/>
          <p:nvPr/>
        </p:nvSpPr>
        <p:spPr>
          <a:xfrm>
            <a:off x="323528" y="2708920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1124745"/>
            <a:ext cx="2295970" cy="154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алее 9">
            <a:hlinkClick r:id="rId5" action="ppaction://hlinkfile" highlightClick="1"/>
          </p:cNvPr>
          <p:cNvSpPr/>
          <p:nvPr/>
        </p:nvSpPr>
        <p:spPr>
          <a:xfrm>
            <a:off x="4427984" y="2924363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64047" y="2854962"/>
            <a:ext cx="2759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>
                    <a:lumMod val="10000"/>
                  </a:schemeClr>
                </a:solidFill>
                <a:hlinkClick r:id="rId6"/>
              </a:rPr>
              <a:t>https://cloud.mail.ru/public/4Heo/3toh7aaRj</a:t>
            </a:r>
            <a:endParaRPr lang="en-US" sz="1100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1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229" y="3501008"/>
            <a:ext cx="2293917" cy="17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далее 13">
            <a:hlinkClick r:id="rId8" action="ppaction://hlinkfile" highlightClick="1"/>
          </p:cNvPr>
          <p:cNvSpPr/>
          <p:nvPr/>
        </p:nvSpPr>
        <p:spPr>
          <a:xfrm>
            <a:off x="487034" y="5589820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02069" y="5445804"/>
            <a:ext cx="29001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>
                    <a:lumMod val="10000"/>
                  </a:schemeClr>
                </a:solidFill>
                <a:hlinkClick r:id="rId9"/>
              </a:rPr>
              <a:t>https://cloud.mail.ru/public/496N/S2EBh8GVU</a:t>
            </a:r>
            <a:endParaRPr lang="en-US" sz="1100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1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1284" y="2637492"/>
            <a:ext cx="28376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>
                    <a:lumMod val="10000"/>
                  </a:schemeClr>
                </a:solidFill>
                <a:hlinkClick r:id="rId10"/>
              </a:rPr>
              <a:t>https://cloud.mail.ru/public/4qCT/2CugNvaFv</a:t>
            </a:r>
            <a:endParaRPr lang="en-US" sz="1100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1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3501008"/>
            <a:ext cx="285072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Управляющая кнопка: далее 17">
            <a:hlinkClick r:id="rId12" action="ppaction://hlinkfile" highlightClick="1"/>
          </p:cNvPr>
          <p:cNvSpPr/>
          <p:nvPr/>
        </p:nvSpPr>
        <p:spPr>
          <a:xfrm>
            <a:off x="4546643" y="5501957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97923" y="5374377"/>
            <a:ext cx="27911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>
                    <a:lumMod val="10000"/>
                  </a:schemeClr>
                </a:solidFill>
                <a:hlinkClick r:id="rId13"/>
              </a:rPr>
              <a:t>https://cloud.mail.ru/public/ScBV/2L8pwn8or</a:t>
            </a:r>
            <a:endParaRPr lang="en-US" sz="1100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1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8837" y="5701366"/>
            <a:ext cx="27302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>
                    <a:lumMod val="10000"/>
                  </a:schemeClr>
                </a:solidFill>
                <a:hlinkClick r:id="rId14"/>
              </a:rPr>
              <a:t>https://cloud.mail.ru/public/FXfh/QjVusAhfV</a:t>
            </a:r>
            <a:endParaRPr lang="en-US" sz="1100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1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203" name="Picture 11" descr="https://avatars.mds.yandex.net/get-pdb/1748816/fd211f2d-f53f-4f82-864d-ac021b8ed721/s1200?webp=false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22" y="884630"/>
            <a:ext cx="2225130" cy="17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https://avatars.mds.yandex.net/get-pdb/1748816/fd211f2d-f53f-4f82-864d-ac021b8ed721/s1200?webp=false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807" y="962254"/>
            <a:ext cx="2311147" cy="187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https://avatars.mds.yandex.net/get-pdb/1748816/fd211f2d-f53f-4f82-864d-ac021b8ed721/s1200?webp=false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33" y="3457927"/>
            <a:ext cx="2413572" cy="204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https://avatars.mds.yandex.net/get-pdb/1748816/fd211f2d-f53f-4f82-864d-ac021b8ed721/s1200?webp=false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806" y="3285848"/>
            <a:ext cx="2967505" cy="20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далее 19">
            <a:hlinkClick r:id="rId19" action="ppaction://hlinkfile" highlightClick="1"/>
          </p:cNvPr>
          <p:cNvSpPr/>
          <p:nvPr/>
        </p:nvSpPr>
        <p:spPr>
          <a:xfrm>
            <a:off x="4581472" y="5988237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Внеурочная деятельность -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72816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мощный инструмент для развития как творческих способностей обучающихся, так и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учителей.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9220" name="Picture 4" descr="https://avatars.mds.yandex.net/get-pdb/251121/ec2c6730-2280-4c47-a665-6059d585ae82/s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348246"/>
            <a:ext cx="5256584" cy="2978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05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ifimage.net/wp-content/uploads/2017/11/gif-thanks-for-your-attention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720244"/>
            <a:ext cx="7627528" cy="508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423" y="476672"/>
            <a:ext cx="7936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Образовательные стандарты второго поколения дают нам ориентир на развитие системы воспитания и обучения, которые ожидают от школы семья, общество и государство.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6086" y="2334806"/>
            <a:ext cx="7541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 Федеральном государственном образовательном стандарте начального общего образования обозначено: «Личностные результаты... должны отражать: наличие мотивации к творческому труду, работе. </a:t>
            </a:r>
            <a:r>
              <a:rPr lang="ru-RU" b="1" dirty="0" err="1">
                <a:solidFill>
                  <a:schemeClr val="bg1"/>
                </a:solidFill>
              </a:rPr>
              <a:t>Метапредметные</a:t>
            </a:r>
            <a:r>
              <a:rPr lang="ru-RU" b="1" dirty="0">
                <a:solidFill>
                  <a:schemeClr val="bg1"/>
                </a:solidFill>
              </a:rPr>
              <a:t> результаты... должны отражать: освоение способов решения проблем творческого... характера».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3092" y="4293096"/>
            <a:ext cx="7613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Подготовка к выполнению обучающимися итоговых работ можно начать уже в начальной школе. Проект позволяет обучающимся максимально раскрыть свой творческий потенциал, проявить свою индивидуальность, научиться работать в группе. </a:t>
            </a:r>
          </a:p>
        </p:txBody>
      </p:sp>
    </p:spTree>
    <p:extLst>
      <p:ext uri="{BB962C8B-B14F-4D97-AF65-F5344CB8AC3E}">
        <p14:creationId xmlns:p14="http://schemas.microsoft.com/office/powerpoint/2010/main" val="20136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Творчество – всякая деятельность человека, в которой возникают новые результаты.</a:t>
            </a:r>
          </a:p>
        </p:txBody>
      </p:sp>
      <p:pic>
        <p:nvPicPr>
          <p:cNvPr id="7170" name="Picture 2" descr="https://get.wallhere.com/photo/2100x1401-px-compass-creativity-illustration-leather-sketches-13126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241130" cy="2162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https://st2.depositphotos.com/1000423/8995/i/950/depositphotos_89951482-stock-photo-team-creative-wor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5686" y="2559250"/>
            <a:ext cx="3464862" cy="2309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06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463" y="188640"/>
            <a:ext cx="82296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Направления работы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980728"/>
            <a:ext cx="813690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У</a:t>
            </a:r>
            <a:r>
              <a:rPr lang="ru-RU" b="1" dirty="0" smtClean="0">
                <a:solidFill>
                  <a:schemeClr val="bg1"/>
                </a:solidFill>
              </a:rPr>
              <a:t>чебно-исследовательские </a:t>
            </a:r>
            <a:r>
              <a:rPr lang="ru-RU" b="1" dirty="0">
                <a:solidFill>
                  <a:schemeClr val="bg1"/>
                </a:solidFill>
              </a:rPr>
              <a:t>работы;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Проектная работа;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www.s.0512.com.ua/section/newsIcon/upload/images/news/icon/000/031/214/ui-58f405f32f81b805498883_5a99574a052fb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622" y="2204864"/>
            <a:ext cx="3557195" cy="1368152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nepr.web2ua.com/wp-content/uploads/2017/11/199904_krivorozhskie_shkolniki_25_ti_shkol_budut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422257"/>
            <a:ext cx="3096344" cy="153417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5" y="692696"/>
            <a:ext cx="725319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692696"/>
            <a:ext cx="739721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1072" y="731922"/>
            <a:ext cx="7387741" cy="528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1072" y="711308"/>
            <a:ext cx="7387742" cy="538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71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Научно-исследовательская деятельность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28223">
            <a:off x="5837599" y="1561512"/>
            <a:ext cx="3210506" cy="240787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D:\работа\работа 2013-2014\Я исследователь\ОКОНЧАТЕЛЬНЫЙ ВАРИАНТ\кучкина Даша Первые шаги в науку\P103078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0800" y="3717032"/>
            <a:ext cx="2430564" cy="278083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97" y="1124744"/>
            <a:ext cx="3820811" cy="2865608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http://images.easyfreeclipart.com/489/imagenes-de-buhos-graduados-animados-hd-picture-car-pictures-4893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240666"/>
            <a:ext cx="746046" cy="1193673"/>
          </a:xfrm>
          <a:prstGeom prst="ellipse">
            <a:avLst/>
          </a:prstGeom>
          <a:ln w="635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5115" y="1124744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000" b="1">
                <a:solidFill>
                  <a:schemeClr val="bg1"/>
                </a:solidFill>
              </a:rPr>
              <a:t>Цель моей работы:</a:t>
            </a:r>
            <a:r>
              <a:rPr lang="x-none" sz="2000">
                <a:solidFill>
                  <a:schemeClr val="bg1"/>
                </a:solidFill>
              </a:rPr>
              <a:t> Помочь бабушке разобраться в незнакомых ей словах, выясн</a:t>
            </a:r>
            <a:r>
              <a:rPr lang="ru-RU" sz="2000" dirty="0">
                <a:solidFill>
                  <a:schemeClr val="bg1"/>
                </a:solidFill>
              </a:rPr>
              <a:t>ив </a:t>
            </a:r>
            <a:r>
              <a:rPr lang="x-none" sz="2000">
                <a:solidFill>
                  <a:schemeClr val="bg1"/>
                </a:solidFill>
              </a:rPr>
              <a:t>значение названий самых популярных игрушек, приспособлений, героев фильмов и мультфильмов, </a:t>
            </a:r>
            <a:r>
              <a:rPr lang="ru-RU" sz="2000" dirty="0">
                <a:solidFill>
                  <a:schemeClr val="bg1"/>
                </a:solidFill>
              </a:rPr>
              <a:t>и, </a:t>
            </a:r>
            <a:r>
              <a:rPr lang="x-none" sz="2000">
                <a:solidFill>
                  <a:schemeClr val="bg1"/>
                </a:solidFill>
              </a:rPr>
              <a:t>прибегнув к помощи учителя английского языка и словаря, разработать словарь, который поможет понять происхождение и значение новых слов. 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x-none" sz="2000" b="1">
                <a:solidFill>
                  <a:schemeClr val="bg1"/>
                </a:solidFill>
              </a:rPr>
              <a:t>Объект исследования:</a:t>
            </a:r>
            <a:r>
              <a:rPr lang="x-none" sz="2000">
                <a:solidFill>
                  <a:schemeClr val="bg1"/>
                </a:solidFill>
              </a:rPr>
              <a:t> источники происхождения наименований игрушек, имен героев мультфильмов и фильмов, названий современных приспособлений.                                            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x-none" sz="2000" b="1">
                <a:solidFill>
                  <a:schemeClr val="bg1"/>
                </a:solidFill>
              </a:rPr>
              <a:t>Предмет исследования: </a:t>
            </a:r>
            <a:r>
              <a:rPr lang="x-none" sz="2000">
                <a:solidFill>
                  <a:schemeClr val="bg1"/>
                </a:solidFill>
              </a:rPr>
              <a:t>значение имен, названий и наименований</a:t>
            </a:r>
            <a:r>
              <a:rPr lang="x-none" sz="200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x-none" sz="2000" b="1">
                <a:solidFill>
                  <a:schemeClr val="bg1"/>
                </a:solidFill>
              </a:rPr>
              <a:t>Гипотеза:</a:t>
            </a:r>
            <a:r>
              <a:rPr lang="x-none" sz="2000">
                <a:solidFill>
                  <a:schemeClr val="bg1"/>
                </a:solidFill>
              </a:rPr>
              <a:t> если на примерах часто используемых слов, которые заимствованы из английского языка, разобрать их названия, то можно составить целый словарь, который объяснит значения и смысл этих слов.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95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«Словарь взаимопонимания»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5085169"/>
            <a:ext cx="1621479" cy="122866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620688"/>
            <a:ext cx="590861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683" y="252044"/>
            <a:ext cx="2325590" cy="563383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84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«Использование англицизмов в русской литературе разных периодов» </a:t>
            </a:r>
          </a:p>
        </p:txBody>
      </p:sp>
      <p:pic>
        <p:nvPicPr>
          <p:cNvPr id="9218" name="Picture 2" descr="C:\Users\1\Desktop\грамота Макаревский Дани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763" y="1556792"/>
            <a:ext cx="3401070" cy="4822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856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315</TotalTime>
  <Words>203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Паркет</vt:lpstr>
      <vt:lpstr>Acrobat Document</vt:lpstr>
      <vt:lpstr>Проектная и учебно-исследовательская работы  по английскому языку в начальной школе в рамках внеурочной деятельности </vt:lpstr>
      <vt:lpstr>Презентация PowerPoint</vt:lpstr>
      <vt:lpstr>Творчество – всякая деятельность человека, в которой возникают новые результаты.</vt:lpstr>
      <vt:lpstr>Направления работы</vt:lpstr>
      <vt:lpstr>Презентация PowerPoint</vt:lpstr>
      <vt:lpstr>Научно-исследовательская деятельность</vt:lpstr>
      <vt:lpstr>«Словарь взаимопонимания»</vt:lpstr>
      <vt:lpstr>Презентация PowerPoint</vt:lpstr>
      <vt:lpstr>«Использование англицизмов в русской литературе разных периодов» </vt:lpstr>
      <vt:lpstr>Наши достижения</vt:lpstr>
      <vt:lpstr>Проекты</vt:lpstr>
      <vt:lpstr>The ABCbook</vt:lpstr>
      <vt:lpstr>The ABCbook</vt:lpstr>
      <vt:lpstr>Презентация PowerPoint</vt:lpstr>
      <vt:lpstr>Презентация PowerPoint</vt:lpstr>
      <vt:lpstr>Презентация PowerPoint</vt:lpstr>
      <vt:lpstr>Внеурочная деятельность -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Insects</dc:title>
  <dc:creator>1</dc:creator>
  <cp:lastModifiedBy>1</cp:lastModifiedBy>
  <cp:revision>56</cp:revision>
  <dcterms:created xsi:type="dcterms:W3CDTF">2017-02-16T19:50:37Z</dcterms:created>
  <dcterms:modified xsi:type="dcterms:W3CDTF">2019-10-24T19:50:16Z</dcterms:modified>
</cp:coreProperties>
</file>