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theme/themeOverride3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charts/chart17.xml" ContentType="application/vnd.openxmlformats-officedocument.drawingml.chart+xml"/>
  <Override PartName="/ppt/theme/themeOverride4.xml" ContentType="application/vnd.openxmlformats-officedocument.themeOverride+xml"/>
  <Override PartName="/ppt/notesSlides/notesSlide25.xml" ContentType="application/vnd.openxmlformats-officedocument.presentationml.notesSlide+xml"/>
  <Override PartName="/ppt/charts/chart18.xml" ContentType="application/vnd.openxmlformats-officedocument.drawingml.chart+xml"/>
  <Override PartName="/ppt/notesSlides/notesSlide26.xml" ContentType="application/vnd.openxmlformats-officedocument.presentationml.notesSlide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410" r:id="rId3"/>
    <p:sldId id="387" r:id="rId4"/>
    <p:sldId id="417" r:id="rId5"/>
    <p:sldId id="418" r:id="rId6"/>
    <p:sldId id="413" r:id="rId7"/>
    <p:sldId id="414" r:id="rId8"/>
    <p:sldId id="409" r:id="rId9"/>
    <p:sldId id="405" r:id="rId10"/>
    <p:sldId id="415" r:id="rId11"/>
    <p:sldId id="419" r:id="rId12"/>
    <p:sldId id="389" r:id="rId13"/>
    <p:sldId id="430" r:id="rId14"/>
    <p:sldId id="416" r:id="rId15"/>
    <p:sldId id="431" r:id="rId16"/>
    <p:sldId id="406" r:id="rId17"/>
    <p:sldId id="420" r:id="rId18"/>
    <p:sldId id="421" r:id="rId19"/>
    <p:sldId id="422" r:id="rId20"/>
    <p:sldId id="435" r:id="rId21"/>
    <p:sldId id="429" r:id="rId22"/>
    <p:sldId id="434" r:id="rId23"/>
    <p:sldId id="391" r:id="rId24"/>
    <p:sldId id="433" r:id="rId25"/>
    <p:sldId id="425" r:id="rId26"/>
    <p:sldId id="426" r:id="rId27"/>
  </p:sldIdLst>
  <p:sldSz cx="9144000" cy="6858000" type="screen4x3"/>
  <p:notesSz cx="6757988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86655" autoAdjust="0"/>
  </p:normalViewPr>
  <p:slideViewPr>
    <p:cSldViewPr>
      <p:cViewPr>
        <p:scale>
          <a:sx n="72" d="100"/>
          <a:sy n="72" d="100"/>
        </p:scale>
        <p:origin x="-1531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3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6.xlsx"/><Relationship Id="rId1" Type="http://schemas.openxmlformats.org/officeDocument/2006/relationships/themeOverride" Target="../theme/themeOverride4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Что в наибольшей степени повлияло на выбор профессии учителя?</a:t>
            </a:r>
          </a:p>
        </c:rich>
      </c:tx>
      <c:layout>
        <c:manualLayout>
          <c:xMode val="edge"/>
          <c:yMode val="edge"/>
          <c:x val="0.13149879702537182"/>
          <c:y val="1.98412698412698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7479341459573201"/>
          <c:y val="0.12875737330321599"/>
          <c:w val="0.60459841730518082"/>
          <c:h val="0.772863620426047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Собственное желание</c:v>
                </c:pt>
                <c:pt idx="1">
                  <c:v>Пример любимого учителя</c:v>
                </c:pt>
                <c:pt idx="2">
                  <c:v>Совет родителей</c:v>
                </c:pt>
                <c:pt idx="3">
                  <c:v>Случайные обстоятельства</c:v>
                </c:pt>
                <c:pt idx="4">
                  <c:v>Возможность гарантированного трудоустройства</c:v>
                </c:pt>
                <c:pt idx="5">
                  <c:v>Престиж профессии учителя</c:v>
                </c:pt>
                <c:pt idx="6">
                  <c:v>Гарантированная оплата труда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76</c:v>
                </c:pt>
                <c:pt idx="1">
                  <c:v>13</c:v>
                </c:pt>
                <c:pt idx="2">
                  <c:v>13</c:v>
                </c:pt>
                <c:pt idx="3">
                  <c:v>8</c:v>
                </c:pt>
                <c:pt idx="4">
                  <c:v>7</c:v>
                </c:pt>
                <c:pt idx="5">
                  <c:v>7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902784"/>
        <c:axId val="34904320"/>
      </c:barChart>
      <c:catAx>
        <c:axId val="349027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34904320"/>
        <c:crosses val="autoZero"/>
        <c:auto val="1"/>
        <c:lblAlgn val="l"/>
        <c:lblOffset val="100"/>
        <c:noMultiLvlLbl val="0"/>
      </c:catAx>
      <c:valAx>
        <c:axId val="349043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490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Затрудняюсь ответить</c:v>
                </c:pt>
                <c:pt idx="1">
                  <c:v>Таких программ нет</c:v>
                </c:pt>
                <c:pt idx="2">
                  <c:v>Думаю, что есть, но я в них не участвовал</c:v>
                </c:pt>
                <c:pt idx="3">
                  <c:v>Есть, я в таких программах участвовал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</c:v>
                </c:pt>
                <c:pt idx="1">
                  <c:v>5</c:v>
                </c:pt>
                <c:pt idx="2">
                  <c:v>52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7284352"/>
        <c:axId val="67298432"/>
      </c:barChart>
      <c:catAx>
        <c:axId val="67284352"/>
        <c:scaling>
          <c:orientation val="minMax"/>
        </c:scaling>
        <c:delete val="0"/>
        <c:axPos val="b"/>
        <c:majorTickMark val="out"/>
        <c:minorTickMark val="none"/>
        <c:tickLblPos val="nextTo"/>
        <c:crossAx val="67298432"/>
        <c:crosses val="autoZero"/>
        <c:auto val="1"/>
        <c:lblAlgn val="ctr"/>
        <c:lblOffset val="100"/>
        <c:noMultiLvlLbl val="0"/>
      </c:catAx>
      <c:valAx>
        <c:axId val="67298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284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47844325654861"/>
          <c:y val="3.1497632379115154E-2"/>
          <c:w val="0.48539694847068326"/>
          <c:h val="0.896768933639426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Повышение профессионального мастерства в осуществляемой деятельности</c:v>
                </c:pt>
                <c:pt idx="1">
                  <c:v>Сочетание педагогической и общественной деятельности</c:v>
                </c:pt>
                <c:pt idx="2">
                  <c:v>Реализация собственных педагогических проектов и методик</c:v>
                </c:pt>
                <c:pt idx="3">
                  <c:v>Повышение в должности (стать директором, заместителем)</c:v>
                </c:pt>
                <c:pt idx="4">
                  <c:v>Обучение на более высоком уровне (магистратура)</c:v>
                </c:pt>
                <c:pt idx="5">
                  <c:v>Особых планов нет</c:v>
                </c:pt>
                <c:pt idx="6">
                  <c:v>Напрямую не связаны с профессиональной деятельностью</c:v>
                </c:pt>
                <c:pt idx="7">
                  <c:v>Научная деятельность (аспирантура)</c:v>
                </c:pt>
                <c:pt idx="8">
                  <c:v>Сменить место работы, но остаться в профессии</c:v>
                </c:pt>
                <c:pt idx="9">
                  <c:v>Другое</c:v>
                </c:pt>
                <c:pt idx="10">
                  <c:v>Уход из профессии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59</c:v>
                </c:pt>
                <c:pt idx="1">
                  <c:v>18</c:v>
                </c:pt>
                <c:pt idx="2">
                  <c:v>18</c:v>
                </c:pt>
                <c:pt idx="3">
                  <c:v>15</c:v>
                </c:pt>
                <c:pt idx="4">
                  <c:v>15</c:v>
                </c:pt>
                <c:pt idx="5">
                  <c:v>12</c:v>
                </c:pt>
                <c:pt idx="6">
                  <c:v>6</c:v>
                </c:pt>
                <c:pt idx="7">
                  <c:v>6</c:v>
                </c:pt>
                <c:pt idx="8">
                  <c:v>4</c:v>
                </c:pt>
                <c:pt idx="9">
                  <c:v>3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366272"/>
        <c:axId val="67466368"/>
      </c:barChart>
      <c:catAx>
        <c:axId val="673662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466368"/>
        <c:crosses val="autoZero"/>
        <c:auto val="1"/>
        <c:lblAlgn val="ctr"/>
        <c:lblOffset val="100"/>
        <c:noMultiLvlLbl val="0"/>
      </c:catAx>
      <c:valAx>
        <c:axId val="674663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67366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Другое</c:v>
                </c:pt>
                <c:pt idx="1">
                  <c:v>Несоответствие статуса учреждения вашим потребностям</c:v>
                </c:pt>
                <c:pt idx="2">
                  <c:v>Сложные отношения с коллегами</c:v>
                </c:pt>
                <c:pt idx="3">
                  <c:v>Сложные отношения с администрацией</c:v>
                </c:pt>
                <c:pt idx="4">
                  <c:v>Сложные отношения с учащимися и их родителями</c:v>
                </c:pt>
                <c:pt idx="5">
                  <c:v>Усталость</c:v>
                </c:pt>
                <c:pt idx="6">
                  <c:v>Нехватка денег (необходимость дополнительного заработка)</c:v>
                </c:pt>
                <c:pt idx="7">
                  <c:v>Семейные обстоятельства</c:v>
                </c:pt>
                <c:pt idx="8">
                  <c:v>Нехватка времени</c:v>
                </c:pt>
                <c:pt idx="9">
                  <c:v>Нет трудностей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</c:v>
                </c:pt>
                <c:pt idx="1">
                  <c:v>0.7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10</c:v>
                </c:pt>
                <c:pt idx="6">
                  <c:v>22</c:v>
                </c:pt>
                <c:pt idx="7">
                  <c:v>24</c:v>
                </c:pt>
                <c:pt idx="8">
                  <c:v>31</c:v>
                </c:pt>
                <c:pt idx="9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502080"/>
        <c:axId val="67503616"/>
      </c:barChart>
      <c:catAx>
        <c:axId val="675020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503616"/>
        <c:crosses val="autoZero"/>
        <c:auto val="1"/>
        <c:lblAlgn val="ctr"/>
        <c:lblOffset val="100"/>
        <c:noMultiLvlLbl val="0"/>
      </c:catAx>
      <c:valAx>
        <c:axId val="675036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67502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069349724193965E-2"/>
          <c:y val="3.690293984016281E-2"/>
          <c:w val="0.59516797330417104"/>
          <c:h val="0.92619412031967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Меня совсем не ценят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 слишком формально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Меня ценят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Обо мне заботятся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7613056"/>
        <c:axId val="67614592"/>
      </c:barChart>
      <c:catAx>
        <c:axId val="67613056"/>
        <c:scaling>
          <c:orientation val="minMax"/>
        </c:scaling>
        <c:delete val="1"/>
        <c:axPos val="b"/>
        <c:majorTickMark val="out"/>
        <c:minorTickMark val="none"/>
        <c:tickLblPos val="nextTo"/>
        <c:crossAx val="67614592"/>
        <c:crosses val="autoZero"/>
        <c:auto val="1"/>
        <c:lblAlgn val="ctr"/>
        <c:lblOffset val="100"/>
        <c:noMultiLvlLbl val="0"/>
      </c:catAx>
      <c:valAx>
        <c:axId val="67614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613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460991616727999"/>
          <c:y val="0.15044617900341489"/>
          <c:w val="0.2626404964374775"/>
          <c:h val="0.69910764199317021"/>
        </c:manualLayout>
      </c:layout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0749328505982996E-2"/>
          <c:w val="0.82823329459119932"/>
          <c:h val="0.923919128811395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9.383666237939374E-2"/>
                  <c:y val="8.2257472481271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423371227983214"/>
                  <c:y val="-0.292657841939130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8024754728107131E-2"/>
                  <c:y val="7.6080871188604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высокая</c:v>
                </c:pt>
                <c:pt idx="1">
                  <c:v>средняя</c:v>
                </c:pt>
                <c:pt idx="2">
                  <c:v>низкая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48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4512871967217318"/>
          <c:y val="6.0375644536227992E-2"/>
          <c:w val="0.14384819955902337"/>
          <c:h val="0.5472591825309171"/>
        </c:manualLayout>
      </c:layout>
      <c:overlay val="0"/>
      <c:txPr>
        <a:bodyPr/>
        <a:lstStyle/>
        <a:p>
          <a:pPr>
            <a:defRPr sz="1600" b="1" baseline="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62536522557322"/>
          <c:y val="5.3279489911870682E-2"/>
          <c:w val="0.62006809290348142"/>
          <c:h val="0.84317326500459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высокая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Нагрузка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средняя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Нагрузка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низкая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Нагрузка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429504"/>
        <c:axId val="71304320"/>
      </c:barChart>
      <c:catAx>
        <c:axId val="71429504"/>
        <c:scaling>
          <c:orientation val="minMax"/>
        </c:scaling>
        <c:delete val="0"/>
        <c:axPos val="b"/>
        <c:majorTickMark val="out"/>
        <c:minorTickMark val="none"/>
        <c:tickLblPos val="nextTo"/>
        <c:crossAx val="71304320"/>
        <c:crosses val="autoZero"/>
        <c:auto val="1"/>
        <c:lblAlgn val="ctr"/>
        <c:lblOffset val="100"/>
        <c:noMultiLvlLbl val="0"/>
      </c:catAx>
      <c:valAx>
        <c:axId val="71304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4295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Усталость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Усталость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630464"/>
        <c:axId val="71327744"/>
      </c:barChart>
      <c:catAx>
        <c:axId val="33630464"/>
        <c:scaling>
          <c:orientation val="minMax"/>
        </c:scaling>
        <c:delete val="0"/>
        <c:axPos val="b"/>
        <c:majorTickMark val="out"/>
        <c:minorTickMark val="none"/>
        <c:tickLblPos val="nextTo"/>
        <c:crossAx val="71327744"/>
        <c:crosses val="autoZero"/>
        <c:auto val="1"/>
        <c:lblAlgn val="ctr"/>
        <c:lblOffset val="100"/>
        <c:noMultiLvlLbl val="0"/>
      </c:catAx>
      <c:valAx>
        <c:axId val="71327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6304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0160011156167834"/>
                  <c:y val="5.1305846191381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211303778746806"/>
                  <c:y val="-0.20575900063391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Да 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</c:v>
                </c:pt>
                <c:pt idx="1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 b="1" i="0" baseline="0"/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Очень легко</c:v>
                </c:pt>
                <c:pt idx="1">
                  <c:v>Трудно решиться, но зарплата важнее</c:v>
                </c:pt>
                <c:pt idx="2">
                  <c:v>Трудно решиться. Я люблю школу</c:v>
                </c:pt>
                <c:pt idx="3">
                  <c:v>Сейчас мне кажется, что это просто невозможно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25</c:v>
                </c:pt>
                <c:pt idx="2">
                  <c:v>49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294336"/>
        <c:axId val="71189632"/>
      </c:barChart>
      <c:catAx>
        <c:axId val="71294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 i="0" baseline="0"/>
            </a:pPr>
            <a:endParaRPr lang="ru-RU"/>
          </a:p>
        </c:txPr>
        <c:crossAx val="71189632"/>
        <c:crosses val="autoZero"/>
        <c:auto val="1"/>
        <c:lblAlgn val="ctr"/>
        <c:lblOffset val="100"/>
        <c:noMultiLvlLbl val="0"/>
      </c:catAx>
      <c:valAx>
        <c:axId val="71189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294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Низкая зарплата</c:v>
                </c:pt>
                <c:pt idx="1">
                  <c:v>Бесконечное количество отчетностей</c:v>
                </c:pt>
                <c:pt idx="2">
                  <c:v>Пропажа интереса к работе</c:v>
                </c:pt>
                <c:pt idx="3">
                  <c:v>Отсутствие возможности для роста и развития</c:v>
                </c:pt>
                <c:pt idx="4">
                  <c:v>Конфликты с руководством</c:v>
                </c:pt>
                <c:pt idx="5">
                  <c:v>Слишком высокая нагрузка</c:v>
                </c:pt>
                <c:pt idx="6">
                  <c:v>Конфликты с коллегами</c:v>
                </c:pt>
                <c:pt idx="7">
                  <c:v>Другое</c:v>
                </c:pt>
                <c:pt idx="8">
                  <c:v>Большое количество поручений</c:v>
                </c:pt>
                <c:pt idx="9">
                  <c:v>Давление со стороны родителей</c:v>
                </c:pt>
                <c:pt idx="10">
                  <c:v>Недостаточная нагрузка</c:v>
                </c:pt>
                <c:pt idx="11">
                  <c:v>Трудности с учениками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40</c:v>
                </c:pt>
                <c:pt idx="1">
                  <c:v>37</c:v>
                </c:pt>
                <c:pt idx="2">
                  <c:v>29</c:v>
                </c:pt>
                <c:pt idx="3">
                  <c:v>26</c:v>
                </c:pt>
                <c:pt idx="4">
                  <c:v>17</c:v>
                </c:pt>
                <c:pt idx="5">
                  <c:v>15</c:v>
                </c:pt>
                <c:pt idx="6">
                  <c:v>12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5</c:v>
                </c:pt>
                <c:pt idx="1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216512"/>
        <c:axId val="77296768"/>
      </c:barChart>
      <c:catAx>
        <c:axId val="71216512"/>
        <c:scaling>
          <c:orientation val="minMax"/>
        </c:scaling>
        <c:delete val="0"/>
        <c:axPos val="l"/>
        <c:majorTickMark val="out"/>
        <c:minorTickMark val="none"/>
        <c:tickLblPos val="nextTo"/>
        <c:crossAx val="77296768"/>
        <c:crosses val="autoZero"/>
        <c:auto val="1"/>
        <c:lblAlgn val="ctr"/>
        <c:lblOffset val="100"/>
        <c:noMultiLvlLbl val="0"/>
      </c:catAx>
      <c:valAx>
        <c:axId val="772967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1216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Учить и воспитывать детей</c:v>
                </c:pt>
                <c:pt idx="1">
                  <c:v>Преподавать любимый предмет</c:v>
                </c:pt>
                <c:pt idx="2">
                  <c:v>Творческий характер труда</c:v>
                </c:pt>
                <c:pt idx="3">
                  <c:v>Престиж профессии</c:v>
                </c:pt>
                <c:pt idx="4">
                  <c:v>Большой отпуск</c:v>
                </c:pt>
                <c:pt idx="5">
                  <c:v>Возможность работать близко от дома</c:v>
                </c:pt>
                <c:pt idx="6">
                  <c:v>Другое</c:v>
                </c:pt>
              </c:strCache>
            </c:strRef>
          </c:cat>
          <c:val>
            <c:numRef>
              <c:f>Лист1!$B$2:$B$8</c:f>
              <c:numCache>
                <c:formatCode>@</c:formatCode>
                <c:ptCount val="7"/>
                <c:pt idx="0">
                  <c:v>62</c:v>
                </c:pt>
                <c:pt idx="1">
                  <c:v>37</c:v>
                </c:pt>
                <c:pt idx="2">
                  <c:v>35</c:v>
                </c:pt>
                <c:pt idx="3">
                  <c:v>9</c:v>
                </c:pt>
                <c:pt idx="4">
                  <c:v>9</c:v>
                </c:pt>
                <c:pt idx="5">
                  <c:v>7.5</c:v>
                </c:pt>
                <c:pt idx="6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964992"/>
        <c:axId val="34966528"/>
      </c:barChart>
      <c:catAx>
        <c:axId val="34964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34966528"/>
        <c:crosses val="autoZero"/>
        <c:auto val="1"/>
        <c:lblAlgn val="ctr"/>
        <c:lblOffset val="100"/>
        <c:noMultiLvlLbl val="0"/>
      </c:catAx>
      <c:valAx>
        <c:axId val="34966528"/>
        <c:scaling>
          <c:orientation val="minMax"/>
        </c:scaling>
        <c:delete val="0"/>
        <c:axPos val="l"/>
        <c:majorGridlines/>
        <c:numFmt formatCode="@" sourceLinked="1"/>
        <c:majorTickMark val="out"/>
        <c:minorTickMark val="none"/>
        <c:tickLblPos val="nextTo"/>
        <c:crossAx val="34964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0512512498611264"/>
          <c:y val="4.8168780372170206E-2"/>
          <c:w val="0.56344220300308512"/>
          <c:h val="0.8914647386511793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Раздражительность, вспыльчивость, несдержанность</c:v>
                </c:pt>
                <c:pt idx="1">
                  <c:v>Пессимизм, чувство собственной неполноценности</c:v>
                </c:pt>
                <c:pt idx="2">
                  <c:v>Снижение интереса к работе</c:v>
                </c:pt>
                <c:pt idx="3">
                  <c:v>Боязнь класса и страх перед учениками</c:v>
                </c:pt>
                <c:pt idx="4">
                  <c:v>Неуверенность в общении с коллегами</c:v>
                </c:pt>
                <c:pt idx="5">
                  <c:v>Другое</c:v>
                </c:pt>
                <c:pt idx="6">
                  <c:v>Тревожность, неуверенность в своих силах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</c:v>
                </c:pt>
                <c:pt idx="1">
                  <c:v>2</c:v>
                </c:pt>
                <c:pt idx="2">
                  <c:v>6</c:v>
                </c:pt>
                <c:pt idx="3">
                  <c:v>9</c:v>
                </c:pt>
                <c:pt idx="4">
                  <c:v>13</c:v>
                </c:pt>
                <c:pt idx="5">
                  <c:v>19</c:v>
                </c:pt>
                <c:pt idx="6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52885376"/>
        <c:axId val="52886912"/>
        <c:axId val="0"/>
      </c:bar3DChart>
      <c:catAx>
        <c:axId val="528853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52886912"/>
        <c:crosses val="autoZero"/>
        <c:auto val="1"/>
        <c:lblAlgn val="ctr"/>
        <c:lblOffset val="100"/>
        <c:noMultiLvlLbl val="0"/>
      </c:catAx>
      <c:valAx>
        <c:axId val="528869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2885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Да </c:v>
                </c:pt>
                <c:pt idx="1">
                  <c:v>Нет</c:v>
                </c:pt>
                <c:pt idx="2">
                  <c:v>Частично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</c:v>
                </c:pt>
                <c:pt idx="1">
                  <c:v>3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4512871967217318"/>
          <c:y val="0.40619778630261127"/>
          <c:w val="0.14384819955902337"/>
          <c:h val="0.3397658974710871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881756223196826E-2"/>
          <c:y val="3.0831228624714786E-2"/>
          <c:w val="0.74485184600245402"/>
          <c:h val="0.80957113436411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Обращались за помощью</c:v>
                </c:pt>
                <c:pt idx="2">
                  <c:v> Остались удовлеторены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94</c:v>
                </c:pt>
                <c:pt idx="2">
                  <c:v>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Обращались за помощью</c:v>
                </c:pt>
                <c:pt idx="2">
                  <c:v> Остались удовлеторены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частично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Обращались за помощью</c:v>
                </c:pt>
                <c:pt idx="2">
                  <c:v> Остались удовлеторены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200064"/>
        <c:axId val="60201600"/>
      </c:barChart>
      <c:catAx>
        <c:axId val="60200064"/>
        <c:scaling>
          <c:orientation val="minMax"/>
        </c:scaling>
        <c:delete val="0"/>
        <c:axPos val="b"/>
        <c:majorTickMark val="out"/>
        <c:minorTickMark val="none"/>
        <c:tickLblPos val="nextTo"/>
        <c:crossAx val="60201600"/>
        <c:crosses val="autoZero"/>
        <c:auto val="1"/>
        <c:lblAlgn val="ctr"/>
        <c:lblOffset val="100"/>
        <c:noMultiLvlLbl val="0"/>
      </c:catAx>
      <c:valAx>
        <c:axId val="60201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200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999552"/>
        <c:axId val="63001344"/>
      </c:barChart>
      <c:catAx>
        <c:axId val="62999552"/>
        <c:scaling>
          <c:orientation val="minMax"/>
        </c:scaling>
        <c:delete val="1"/>
        <c:axPos val="b"/>
        <c:majorTickMark val="out"/>
        <c:minorTickMark val="none"/>
        <c:tickLblPos val="nextTo"/>
        <c:crossAx val="63001344"/>
        <c:crosses val="autoZero"/>
        <c:auto val="1"/>
        <c:lblAlgn val="ctr"/>
        <c:lblOffset val="100"/>
        <c:noMultiLvlLbl val="0"/>
      </c:catAx>
      <c:valAx>
        <c:axId val="63001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2999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Низкая 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Средняя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Высокая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4520576"/>
        <c:axId val="64522112"/>
      </c:barChart>
      <c:catAx>
        <c:axId val="64520576"/>
        <c:scaling>
          <c:orientation val="minMax"/>
        </c:scaling>
        <c:delete val="1"/>
        <c:axPos val="b"/>
        <c:majorTickMark val="out"/>
        <c:minorTickMark val="none"/>
        <c:tickLblPos val="nextTo"/>
        <c:crossAx val="64522112"/>
        <c:crosses val="autoZero"/>
        <c:auto val="1"/>
        <c:lblAlgn val="ctr"/>
        <c:lblOffset val="100"/>
        <c:noMultiLvlLbl val="0"/>
      </c:catAx>
      <c:valAx>
        <c:axId val="64522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520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220461648654628"/>
          <c:y val="0.19990612815378897"/>
          <c:w val="0.19567046832816706"/>
          <c:h val="0.5737732877054226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4154760805963804E-2"/>
          <c:y val="3.5989857640436301E-2"/>
          <c:w val="0.49783629201185653"/>
          <c:h val="0.88280286056603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Современная жизнь такова, что детей невозможно заинтересовать учебой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 знаю, как сделать так, чтобы ученики выполняли домашние задания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Если семья не настраивает ребенка на учебу, я не могу заставить его учиться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Я могу мотивировать даже тех учеников, кому неинтересно учиться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Я могу найти подход даже к самому трудному ученику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Я умею сделать так, чтобы ученики соблюдали правила поведения в классе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Исключительно от меня зависит, могу ли я мотивировать детей к учебе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532544"/>
        <c:axId val="33620352"/>
      </c:barChart>
      <c:catAx>
        <c:axId val="33532544"/>
        <c:scaling>
          <c:orientation val="minMax"/>
        </c:scaling>
        <c:delete val="1"/>
        <c:axPos val="b"/>
        <c:majorTickMark val="out"/>
        <c:minorTickMark val="none"/>
        <c:tickLblPos val="nextTo"/>
        <c:crossAx val="33620352"/>
        <c:crosses val="autoZero"/>
        <c:auto val="1"/>
        <c:lblAlgn val="ctr"/>
        <c:lblOffset val="100"/>
        <c:noMultiLvlLbl val="0"/>
      </c:catAx>
      <c:valAx>
        <c:axId val="33620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532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030845401753861"/>
          <c:y val="0"/>
          <c:w val="0.41821573315534455"/>
          <c:h val="1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4154760805963804E-2"/>
          <c:y val="3.5989857640436301E-2"/>
          <c:w val="0.53600588245395242"/>
          <c:h val="0.88280286056603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Дам индивидуальное задание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Запишу замечание в дневник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Сделаю еще одно замечание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Пересажу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Другое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Отправлю к директору/завучу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Поставлю двойку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тестовый балл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124096"/>
        <c:axId val="67252608"/>
      </c:barChart>
      <c:catAx>
        <c:axId val="31124096"/>
        <c:scaling>
          <c:orientation val="minMax"/>
        </c:scaling>
        <c:delete val="1"/>
        <c:axPos val="b"/>
        <c:majorTickMark val="out"/>
        <c:minorTickMark val="none"/>
        <c:tickLblPos val="nextTo"/>
        <c:crossAx val="67252608"/>
        <c:crosses val="autoZero"/>
        <c:auto val="1"/>
        <c:lblAlgn val="ctr"/>
        <c:lblOffset val="100"/>
        <c:noMultiLvlLbl val="0"/>
      </c:catAx>
      <c:valAx>
        <c:axId val="67252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124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794233778443672"/>
          <c:y val="0"/>
          <c:w val="0.39989431223262795"/>
          <c:h val="1"/>
        </c:manualLayout>
      </c:layout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F356E0-D852-4716-A73B-0C24D30FDB0D}" type="doc">
      <dgm:prSet loTypeId="urn:microsoft.com/office/officeart/2005/8/layout/hList6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B109D13-CA3F-48DE-B97F-A6516E360369}">
      <dgm:prSet phldrT="[Текст]"/>
      <dgm:spPr/>
      <dgm:t>
        <a:bodyPr/>
        <a:lstStyle/>
        <a:p>
          <a:r>
            <a:rPr lang="ru-RU" dirty="0" smtClean="0"/>
            <a:t>В общеобразовательных организациях – </a:t>
          </a:r>
        </a:p>
        <a:p>
          <a:r>
            <a:rPr lang="ru-RU" dirty="0" smtClean="0"/>
            <a:t>204 (56%)</a:t>
          </a:r>
        </a:p>
      </dgm:t>
    </dgm:pt>
    <dgm:pt modelId="{C6C3D5BB-06BE-4B5E-A80E-13DF6B037294}" type="parTrans" cxnId="{B16C7360-A8D1-4C6A-80A1-AC3F08B68B2F}">
      <dgm:prSet/>
      <dgm:spPr/>
      <dgm:t>
        <a:bodyPr/>
        <a:lstStyle/>
        <a:p>
          <a:endParaRPr lang="ru-RU"/>
        </a:p>
      </dgm:t>
    </dgm:pt>
    <dgm:pt modelId="{6CD7AB15-9D1D-450E-81DA-1BA3BF971F96}" type="sibTrans" cxnId="{B16C7360-A8D1-4C6A-80A1-AC3F08B68B2F}">
      <dgm:prSet/>
      <dgm:spPr/>
      <dgm:t>
        <a:bodyPr/>
        <a:lstStyle/>
        <a:p>
          <a:endParaRPr lang="ru-RU"/>
        </a:p>
      </dgm:t>
    </dgm:pt>
    <dgm:pt modelId="{EE098405-B0C6-4BA3-B964-1F592418CE4E}">
      <dgm:prSet phldrT="[Текст]"/>
      <dgm:spPr/>
      <dgm:t>
        <a:bodyPr/>
        <a:lstStyle/>
        <a:p>
          <a:r>
            <a:rPr lang="ru-RU" dirty="0" smtClean="0"/>
            <a:t>В дошкольных образовательных организациях – </a:t>
          </a:r>
        </a:p>
        <a:p>
          <a:r>
            <a:rPr lang="ru-RU" dirty="0" smtClean="0"/>
            <a:t>130 (35,5%) </a:t>
          </a:r>
          <a:endParaRPr lang="ru-RU" dirty="0"/>
        </a:p>
      </dgm:t>
    </dgm:pt>
    <dgm:pt modelId="{FEE8B677-5BD5-44F4-B0A4-EA55CC666422}" type="parTrans" cxnId="{00435F3C-A619-474F-9CF9-38BBF1B18D20}">
      <dgm:prSet/>
      <dgm:spPr/>
      <dgm:t>
        <a:bodyPr/>
        <a:lstStyle/>
        <a:p>
          <a:endParaRPr lang="ru-RU"/>
        </a:p>
      </dgm:t>
    </dgm:pt>
    <dgm:pt modelId="{E37160D7-C608-4DA1-A570-182529F89CB0}" type="sibTrans" cxnId="{00435F3C-A619-474F-9CF9-38BBF1B18D20}">
      <dgm:prSet/>
      <dgm:spPr/>
      <dgm:t>
        <a:bodyPr/>
        <a:lstStyle/>
        <a:p>
          <a:endParaRPr lang="ru-RU"/>
        </a:p>
      </dgm:t>
    </dgm:pt>
    <dgm:pt modelId="{E6B42B4B-0CFD-44D5-AE93-E4D54893DA37}">
      <dgm:prSet phldrT="[Текст]"/>
      <dgm:spPr/>
      <dgm:t>
        <a:bodyPr/>
        <a:lstStyle/>
        <a:p>
          <a:r>
            <a:rPr lang="ru-RU" dirty="0" smtClean="0"/>
            <a:t>В организациях дополнительного образования – </a:t>
          </a:r>
        </a:p>
        <a:p>
          <a:r>
            <a:rPr lang="ru-RU" dirty="0" smtClean="0"/>
            <a:t>31 (8,5%)</a:t>
          </a:r>
          <a:endParaRPr lang="ru-RU" dirty="0"/>
        </a:p>
      </dgm:t>
    </dgm:pt>
    <dgm:pt modelId="{FBED162F-ED6F-4E72-8352-E6E4A0613871}" type="sibTrans" cxnId="{924365AC-813E-4075-91B0-0CB9B5E3C9F3}">
      <dgm:prSet/>
      <dgm:spPr/>
      <dgm:t>
        <a:bodyPr/>
        <a:lstStyle/>
        <a:p>
          <a:endParaRPr lang="ru-RU"/>
        </a:p>
      </dgm:t>
    </dgm:pt>
    <dgm:pt modelId="{D7E5604B-0F12-4B3A-B5ED-B96035DEFB2C}" type="parTrans" cxnId="{924365AC-813E-4075-91B0-0CB9B5E3C9F3}">
      <dgm:prSet/>
      <dgm:spPr/>
      <dgm:t>
        <a:bodyPr/>
        <a:lstStyle/>
        <a:p>
          <a:endParaRPr lang="ru-RU"/>
        </a:p>
      </dgm:t>
    </dgm:pt>
    <dgm:pt modelId="{1164F137-DCFA-42FB-83FC-10D64C677DE3}" type="pres">
      <dgm:prSet presAssocID="{7AF356E0-D852-4716-A73B-0C24D30FDB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EE2E1D-4F28-412E-B111-901342CE3526}" type="pres">
      <dgm:prSet presAssocID="{1B109D13-CA3F-48DE-B97F-A6516E360369}" presName="node" presStyleLbl="node1" presStyleIdx="0" presStyleCnt="3" custScaleY="100000" custLinFactNeighborX="39672" custLinFactNeighborY="3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785F3-9D69-4680-B2C4-64D78EFD2EA4}" type="pres">
      <dgm:prSet presAssocID="{6CD7AB15-9D1D-450E-81DA-1BA3BF971F96}" presName="sibTrans" presStyleCnt="0"/>
      <dgm:spPr/>
    </dgm:pt>
    <dgm:pt modelId="{3B1EF7FB-5A3C-4C6D-B383-712803D7409B}" type="pres">
      <dgm:prSet presAssocID="{EE098405-B0C6-4BA3-B964-1F592418CE4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125A1-2D25-4BD2-9621-C5386D4523C8}" type="pres">
      <dgm:prSet presAssocID="{E37160D7-C608-4DA1-A570-182529F89CB0}" presName="sibTrans" presStyleCnt="0"/>
      <dgm:spPr/>
    </dgm:pt>
    <dgm:pt modelId="{23F0DB8A-AC54-4EB9-8BF1-FABC3271709D}" type="pres">
      <dgm:prSet presAssocID="{E6B42B4B-0CFD-44D5-AE93-E4D54893DA3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AE3BA3-73DC-4E5C-9B8C-BB3A31B8BDB8}" type="presOf" srcId="{E6B42B4B-0CFD-44D5-AE93-E4D54893DA37}" destId="{23F0DB8A-AC54-4EB9-8BF1-FABC3271709D}" srcOrd="0" destOrd="0" presId="urn:microsoft.com/office/officeart/2005/8/layout/hList6"/>
    <dgm:cxn modelId="{00435F3C-A619-474F-9CF9-38BBF1B18D20}" srcId="{7AF356E0-D852-4716-A73B-0C24D30FDB0D}" destId="{EE098405-B0C6-4BA3-B964-1F592418CE4E}" srcOrd="1" destOrd="0" parTransId="{FEE8B677-5BD5-44F4-B0A4-EA55CC666422}" sibTransId="{E37160D7-C608-4DA1-A570-182529F89CB0}"/>
    <dgm:cxn modelId="{548DBDA3-E990-48BB-84A1-58A758E4F340}" type="presOf" srcId="{7AF356E0-D852-4716-A73B-0C24D30FDB0D}" destId="{1164F137-DCFA-42FB-83FC-10D64C677DE3}" srcOrd="0" destOrd="0" presId="urn:microsoft.com/office/officeart/2005/8/layout/hList6"/>
    <dgm:cxn modelId="{B16C7360-A8D1-4C6A-80A1-AC3F08B68B2F}" srcId="{7AF356E0-D852-4716-A73B-0C24D30FDB0D}" destId="{1B109D13-CA3F-48DE-B97F-A6516E360369}" srcOrd="0" destOrd="0" parTransId="{C6C3D5BB-06BE-4B5E-A80E-13DF6B037294}" sibTransId="{6CD7AB15-9D1D-450E-81DA-1BA3BF971F96}"/>
    <dgm:cxn modelId="{F5A180CB-990F-4D0D-9EF2-87117D1C92F2}" type="presOf" srcId="{EE098405-B0C6-4BA3-B964-1F592418CE4E}" destId="{3B1EF7FB-5A3C-4C6D-B383-712803D7409B}" srcOrd="0" destOrd="0" presId="urn:microsoft.com/office/officeart/2005/8/layout/hList6"/>
    <dgm:cxn modelId="{03CE3850-4362-4BEF-B36B-1E50C0FDA4EB}" type="presOf" srcId="{1B109D13-CA3F-48DE-B97F-A6516E360369}" destId="{87EE2E1D-4F28-412E-B111-901342CE3526}" srcOrd="0" destOrd="0" presId="urn:microsoft.com/office/officeart/2005/8/layout/hList6"/>
    <dgm:cxn modelId="{924365AC-813E-4075-91B0-0CB9B5E3C9F3}" srcId="{7AF356E0-D852-4716-A73B-0C24D30FDB0D}" destId="{E6B42B4B-0CFD-44D5-AE93-E4D54893DA37}" srcOrd="2" destOrd="0" parTransId="{D7E5604B-0F12-4B3A-B5ED-B96035DEFB2C}" sibTransId="{FBED162F-ED6F-4E72-8352-E6E4A0613871}"/>
    <dgm:cxn modelId="{A3703828-ACF4-4846-B089-B7133F5047ED}" type="presParOf" srcId="{1164F137-DCFA-42FB-83FC-10D64C677DE3}" destId="{87EE2E1D-4F28-412E-B111-901342CE3526}" srcOrd="0" destOrd="0" presId="urn:microsoft.com/office/officeart/2005/8/layout/hList6"/>
    <dgm:cxn modelId="{65E18A7E-C3DF-4113-8815-C4FF46EA449D}" type="presParOf" srcId="{1164F137-DCFA-42FB-83FC-10D64C677DE3}" destId="{B9A785F3-9D69-4680-B2C4-64D78EFD2EA4}" srcOrd="1" destOrd="0" presId="urn:microsoft.com/office/officeart/2005/8/layout/hList6"/>
    <dgm:cxn modelId="{0CB0DFF7-1326-463D-93CE-DF8A680E3340}" type="presParOf" srcId="{1164F137-DCFA-42FB-83FC-10D64C677DE3}" destId="{3B1EF7FB-5A3C-4C6D-B383-712803D7409B}" srcOrd="2" destOrd="0" presId="urn:microsoft.com/office/officeart/2005/8/layout/hList6"/>
    <dgm:cxn modelId="{127FFA56-8727-41FB-B533-88F72108D229}" type="presParOf" srcId="{1164F137-DCFA-42FB-83FC-10D64C677DE3}" destId="{83B125A1-2D25-4BD2-9621-C5386D4523C8}" srcOrd="3" destOrd="0" presId="urn:microsoft.com/office/officeart/2005/8/layout/hList6"/>
    <dgm:cxn modelId="{64F0B261-F251-4A0F-AFA5-15B8AC7D67C1}" type="presParOf" srcId="{1164F137-DCFA-42FB-83FC-10D64C677DE3}" destId="{23F0DB8A-AC54-4EB9-8BF1-FABC3271709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F356E0-D852-4716-A73B-0C24D30FDB0D}" type="doc">
      <dgm:prSet loTypeId="urn:microsoft.com/office/officeart/2005/8/layout/hList6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B109D13-CA3F-48DE-B97F-A6516E360369}">
      <dgm:prSet phldrT="[Текст]"/>
      <dgm:spPr/>
      <dgm:t>
        <a:bodyPr/>
        <a:lstStyle/>
        <a:p>
          <a:r>
            <a:rPr lang="ru-RU" dirty="0" smtClean="0"/>
            <a:t>Образование</a:t>
          </a:r>
        </a:p>
        <a:p>
          <a:r>
            <a:rPr lang="ru-RU" dirty="0" smtClean="0"/>
            <a:t>СПО – 20%</a:t>
          </a:r>
        </a:p>
        <a:p>
          <a:r>
            <a:rPr lang="ru-RU" dirty="0" smtClean="0"/>
            <a:t>ВПО – 75%</a:t>
          </a:r>
        </a:p>
        <a:p>
          <a:r>
            <a:rPr lang="ru-RU" dirty="0" smtClean="0"/>
            <a:t>НВПО – 5% </a:t>
          </a:r>
        </a:p>
      </dgm:t>
    </dgm:pt>
    <dgm:pt modelId="{C6C3D5BB-06BE-4B5E-A80E-13DF6B037294}" type="parTrans" cxnId="{B16C7360-A8D1-4C6A-80A1-AC3F08B68B2F}">
      <dgm:prSet/>
      <dgm:spPr/>
      <dgm:t>
        <a:bodyPr/>
        <a:lstStyle/>
        <a:p>
          <a:endParaRPr lang="ru-RU"/>
        </a:p>
      </dgm:t>
    </dgm:pt>
    <dgm:pt modelId="{6CD7AB15-9D1D-450E-81DA-1BA3BF971F96}" type="sibTrans" cxnId="{B16C7360-A8D1-4C6A-80A1-AC3F08B68B2F}">
      <dgm:prSet/>
      <dgm:spPr/>
      <dgm:t>
        <a:bodyPr/>
        <a:lstStyle/>
        <a:p>
          <a:endParaRPr lang="ru-RU"/>
        </a:p>
      </dgm:t>
    </dgm:pt>
    <dgm:pt modelId="{EE098405-B0C6-4BA3-B964-1F592418CE4E}">
      <dgm:prSet phldrT="[Текст]"/>
      <dgm:spPr/>
      <dgm:t>
        <a:bodyPr/>
        <a:lstStyle/>
        <a:p>
          <a:r>
            <a:rPr lang="ru-RU" dirty="0" smtClean="0"/>
            <a:t>Пол:</a:t>
          </a:r>
        </a:p>
        <a:p>
          <a:r>
            <a:rPr lang="ru-RU" dirty="0" smtClean="0"/>
            <a:t>М – 8,2% </a:t>
          </a:r>
        </a:p>
        <a:p>
          <a:r>
            <a:rPr lang="ru-RU" dirty="0" smtClean="0"/>
            <a:t>Ж – 91,8%</a:t>
          </a:r>
          <a:endParaRPr lang="ru-RU" dirty="0"/>
        </a:p>
      </dgm:t>
    </dgm:pt>
    <dgm:pt modelId="{FEE8B677-5BD5-44F4-B0A4-EA55CC666422}" type="parTrans" cxnId="{00435F3C-A619-474F-9CF9-38BBF1B18D20}">
      <dgm:prSet/>
      <dgm:spPr/>
      <dgm:t>
        <a:bodyPr/>
        <a:lstStyle/>
        <a:p>
          <a:endParaRPr lang="ru-RU"/>
        </a:p>
      </dgm:t>
    </dgm:pt>
    <dgm:pt modelId="{E37160D7-C608-4DA1-A570-182529F89CB0}" type="sibTrans" cxnId="{00435F3C-A619-474F-9CF9-38BBF1B18D20}">
      <dgm:prSet/>
      <dgm:spPr/>
      <dgm:t>
        <a:bodyPr/>
        <a:lstStyle/>
        <a:p>
          <a:endParaRPr lang="ru-RU"/>
        </a:p>
      </dgm:t>
    </dgm:pt>
    <dgm:pt modelId="{E6B42B4B-0CFD-44D5-AE93-E4D54893DA37}">
      <dgm:prSet phldrT="[Текст]" custT="1"/>
      <dgm:spPr/>
      <dgm:t>
        <a:bodyPr/>
        <a:lstStyle/>
        <a:p>
          <a:pPr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900" dirty="0" smtClean="0"/>
            <a:t>Предмет: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начальные классы – 10,7%</a:t>
          </a:r>
        </a:p>
        <a:p>
          <a:pPr marL="0" marR="0" indent="0" algn="l" defTabSz="12890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физическая культура – 7,7%</a:t>
          </a:r>
        </a:p>
        <a:p>
          <a:pPr marL="0" marR="0" indent="0" algn="l" defTabSz="12890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иностранные языки -  7.4%</a:t>
          </a:r>
        </a:p>
        <a:p>
          <a:pPr marL="0" marR="0" indent="0" algn="l" defTabSz="12890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история – 4,1%</a:t>
          </a:r>
        </a:p>
        <a:p>
          <a:pPr marL="0" marR="0" indent="0" algn="l" defTabSz="12890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русский язык и литература  - 3,8%</a:t>
          </a:r>
        </a:p>
        <a:p>
          <a:pPr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/>
            <a:t>математика – 3,6%</a:t>
          </a:r>
        </a:p>
        <a:p>
          <a:pPr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/>
            <a:t>остальные – от 0,5 до 1,5 %</a:t>
          </a:r>
        </a:p>
        <a:p>
          <a:pPr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dirty="0" smtClean="0"/>
            <a:t> </a:t>
          </a:r>
          <a:endParaRPr lang="ru-RU" sz="2900" dirty="0"/>
        </a:p>
      </dgm:t>
    </dgm:pt>
    <dgm:pt modelId="{FBED162F-ED6F-4E72-8352-E6E4A0613871}" type="sibTrans" cxnId="{924365AC-813E-4075-91B0-0CB9B5E3C9F3}">
      <dgm:prSet/>
      <dgm:spPr/>
      <dgm:t>
        <a:bodyPr/>
        <a:lstStyle/>
        <a:p>
          <a:endParaRPr lang="ru-RU"/>
        </a:p>
      </dgm:t>
    </dgm:pt>
    <dgm:pt modelId="{D7E5604B-0F12-4B3A-B5ED-B96035DEFB2C}" type="parTrans" cxnId="{924365AC-813E-4075-91B0-0CB9B5E3C9F3}">
      <dgm:prSet/>
      <dgm:spPr/>
      <dgm:t>
        <a:bodyPr/>
        <a:lstStyle/>
        <a:p>
          <a:endParaRPr lang="ru-RU"/>
        </a:p>
      </dgm:t>
    </dgm:pt>
    <dgm:pt modelId="{1164F137-DCFA-42FB-83FC-10D64C677DE3}" type="pres">
      <dgm:prSet presAssocID="{7AF356E0-D852-4716-A73B-0C24D30FDB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EE2E1D-4F28-412E-B111-901342CE3526}" type="pres">
      <dgm:prSet presAssocID="{1B109D13-CA3F-48DE-B97F-A6516E360369}" presName="node" presStyleLbl="node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785F3-9D69-4680-B2C4-64D78EFD2EA4}" type="pres">
      <dgm:prSet presAssocID="{6CD7AB15-9D1D-450E-81DA-1BA3BF971F96}" presName="sibTrans" presStyleCnt="0"/>
      <dgm:spPr/>
    </dgm:pt>
    <dgm:pt modelId="{3B1EF7FB-5A3C-4C6D-B383-712803D7409B}" type="pres">
      <dgm:prSet presAssocID="{EE098405-B0C6-4BA3-B964-1F592418CE4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125A1-2D25-4BD2-9621-C5386D4523C8}" type="pres">
      <dgm:prSet presAssocID="{E37160D7-C608-4DA1-A570-182529F89CB0}" presName="sibTrans" presStyleCnt="0"/>
      <dgm:spPr/>
    </dgm:pt>
    <dgm:pt modelId="{23F0DB8A-AC54-4EB9-8BF1-FABC3271709D}" type="pres">
      <dgm:prSet presAssocID="{E6B42B4B-0CFD-44D5-AE93-E4D54893DA37}" presName="node" presStyleLbl="node1" presStyleIdx="2" presStyleCnt="3" custScaleX="212437" custLinFactNeighborX="-2864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435F3C-A619-474F-9CF9-38BBF1B18D20}" srcId="{7AF356E0-D852-4716-A73B-0C24D30FDB0D}" destId="{EE098405-B0C6-4BA3-B964-1F592418CE4E}" srcOrd="1" destOrd="0" parTransId="{FEE8B677-5BD5-44F4-B0A4-EA55CC666422}" sibTransId="{E37160D7-C608-4DA1-A570-182529F89CB0}"/>
    <dgm:cxn modelId="{924365AC-813E-4075-91B0-0CB9B5E3C9F3}" srcId="{7AF356E0-D852-4716-A73B-0C24D30FDB0D}" destId="{E6B42B4B-0CFD-44D5-AE93-E4D54893DA37}" srcOrd="2" destOrd="0" parTransId="{D7E5604B-0F12-4B3A-B5ED-B96035DEFB2C}" sibTransId="{FBED162F-ED6F-4E72-8352-E6E4A0613871}"/>
    <dgm:cxn modelId="{E557827B-6A71-408E-BB64-DC91906BDB5B}" type="presOf" srcId="{EE098405-B0C6-4BA3-B964-1F592418CE4E}" destId="{3B1EF7FB-5A3C-4C6D-B383-712803D7409B}" srcOrd="0" destOrd="0" presId="urn:microsoft.com/office/officeart/2005/8/layout/hList6"/>
    <dgm:cxn modelId="{227AE316-0723-41D5-AA80-88B6ABC96B8F}" type="presOf" srcId="{1B109D13-CA3F-48DE-B97F-A6516E360369}" destId="{87EE2E1D-4F28-412E-B111-901342CE3526}" srcOrd="0" destOrd="0" presId="urn:microsoft.com/office/officeart/2005/8/layout/hList6"/>
    <dgm:cxn modelId="{B16C7360-A8D1-4C6A-80A1-AC3F08B68B2F}" srcId="{7AF356E0-D852-4716-A73B-0C24D30FDB0D}" destId="{1B109D13-CA3F-48DE-B97F-A6516E360369}" srcOrd="0" destOrd="0" parTransId="{C6C3D5BB-06BE-4B5E-A80E-13DF6B037294}" sibTransId="{6CD7AB15-9D1D-450E-81DA-1BA3BF971F96}"/>
    <dgm:cxn modelId="{A2C330C0-1B82-4347-9316-5BE94CC53865}" type="presOf" srcId="{7AF356E0-D852-4716-A73B-0C24D30FDB0D}" destId="{1164F137-DCFA-42FB-83FC-10D64C677DE3}" srcOrd="0" destOrd="0" presId="urn:microsoft.com/office/officeart/2005/8/layout/hList6"/>
    <dgm:cxn modelId="{FDCC9AEA-39AD-4AAA-85C6-4860C08F3199}" type="presOf" srcId="{E6B42B4B-0CFD-44D5-AE93-E4D54893DA37}" destId="{23F0DB8A-AC54-4EB9-8BF1-FABC3271709D}" srcOrd="0" destOrd="0" presId="urn:microsoft.com/office/officeart/2005/8/layout/hList6"/>
    <dgm:cxn modelId="{28F8DDC7-E7B1-4E2B-B82D-576358497893}" type="presParOf" srcId="{1164F137-DCFA-42FB-83FC-10D64C677DE3}" destId="{87EE2E1D-4F28-412E-B111-901342CE3526}" srcOrd="0" destOrd="0" presId="urn:microsoft.com/office/officeart/2005/8/layout/hList6"/>
    <dgm:cxn modelId="{F0D6770C-3070-4389-B64E-128AADA94D28}" type="presParOf" srcId="{1164F137-DCFA-42FB-83FC-10D64C677DE3}" destId="{B9A785F3-9D69-4680-B2C4-64D78EFD2EA4}" srcOrd="1" destOrd="0" presId="urn:microsoft.com/office/officeart/2005/8/layout/hList6"/>
    <dgm:cxn modelId="{87521C17-4721-4D77-8FD5-7AA924F43DD9}" type="presParOf" srcId="{1164F137-DCFA-42FB-83FC-10D64C677DE3}" destId="{3B1EF7FB-5A3C-4C6D-B383-712803D7409B}" srcOrd="2" destOrd="0" presId="urn:microsoft.com/office/officeart/2005/8/layout/hList6"/>
    <dgm:cxn modelId="{C3B87AA5-C30C-442A-8E0D-04D8F881CC92}" type="presParOf" srcId="{1164F137-DCFA-42FB-83FC-10D64C677DE3}" destId="{83B125A1-2D25-4BD2-9621-C5386D4523C8}" srcOrd="3" destOrd="0" presId="urn:microsoft.com/office/officeart/2005/8/layout/hList6"/>
    <dgm:cxn modelId="{4FD1D03D-B26B-4FAC-9C01-355E99FC2129}" type="presParOf" srcId="{1164F137-DCFA-42FB-83FC-10D64C677DE3}" destId="{23F0DB8A-AC54-4EB9-8BF1-FABC3271709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87DD12-FAEB-415F-B42D-B8800175507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402938-CEFC-4CA8-903D-52A07D0D8C5F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Есть ли в </a:t>
          </a:r>
          <a:r>
            <a: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Вашей ШКОЛЕ 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УЧИТЕЛЬ, который является  для ВАС  образцом в профессии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0A74930-D4DC-4A8C-86F7-A1A895813E7A}" type="parTrans" cxnId="{4FBB7730-D7DC-43BD-9902-09B8B4838DC3}">
      <dgm:prSet/>
      <dgm:spPr/>
      <dgm:t>
        <a:bodyPr/>
        <a:lstStyle/>
        <a:p>
          <a:endParaRPr lang="ru-RU"/>
        </a:p>
      </dgm:t>
    </dgm:pt>
    <dgm:pt modelId="{CB9B8A1E-8EBD-48CD-8FCB-F6239E6C3EDE}" type="sibTrans" cxnId="{4FBB7730-D7DC-43BD-9902-09B8B4838DC3}">
      <dgm:prSet/>
      <dgm:spPr/>
      <dgm:t>
        <a:bodyPr/>
        <a:lstStyle/>
        <a:p>
          <a:endParaRPr lang="ru-RU"/>
        </a:p>
      </dgm:t>
    </dgm:pt>
    <dgm:pt modelId="{4309E2FF-58FE-48D8-A951-75D05900DA98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Есть ли в </a:t>
          </a:r>
          <a:r>
            <a: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Вашей ЖИЗНИ  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УЧИТЕЛЬ, который является  для ВАС  образцом в профессии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DA1CA5D-CBF5-4107-95E7-82B8841FD299}" type="parTrans" cxnId="{784BEAE2-9DDD-4FF2-B5B5-509DC3CE35D2}">
      <dgm:prSet/>
      <dgm:spPr/>
      <dgm:t>
        <a:bodyPr/>
        <a:lstStyle/>
        <a:p>
          <a:endParaRPr lang="ru-RU"/>
        </a:p>
      </dgm:t>
    </dgm:pt>
    <dgm:pt modelId="{DE401168-491C-44C1-947B-6C60CD40D909}" type="sibTrans" cxnId="{784BEAE2-9DDD-4FF2-B5B5-509DC3CE35D2}">
      <dgm:prSet/>
      <dgm:spPr/>
      <dgm:t>
        <a:bodyPr/>
        <a:lstStyle/>
        <a:p>
          <a:endParaRPr lang="ru-RU"/>
        </a:p>
      </dgm:t>
    </dgm:pt>
    <dgm:pt modelId="{10254804-ABFC-4BF0-90AD-2194102D9769}">
      <dgm:prSet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ДА = 85%</a:t>
          </a:r>
          <a:endParaRPr lang="ru-RU" sz="2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E6A280-1882-48AA-AC99-DD02BEA7FA36}" type="parTrans" cxnId="{06DAA5CA-9210-405E-A3EB-D60BE8DFC5DB}">
      <dgm:prSet/>
      <dgm:spPr/>
      <dgm:t>
        <a:bodyPr/>
        <a:lstStyle/>
        <a:p>
          <a:endParaRPr lang="ru-RU"/>
        </a:p>
      </dgm:t>
    </dgm:pt>
    <dgm:pt modelId="{C9D46904-774C-4391-9D6E-9773D8F170AE}" type="sibTrans" cxnId="{06DAA5CA-9210-405E-A3EB-D60BE8DFC5DB}">
      <dgm:prSet/>
      <dgm:spPr/>
      <dgm:t>
        <a:bodyPr/>
        <a:lstStyle/>
        <a:p>
          <a:endParaRPr lang="ru-RU"/>
        </a:p>
      </dgm:t>
    </dgm:pt>
    <dgm:pt modelId="{3F2B2679-7228-4A8C-B830-B3FB93C62E3B}">
      <dgm:prSet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ДА = 89%</a:t>
          </a:r>
          <a:endParaRPr lang="ru-RU" sz="2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5FB00C-2B4D-407E-BC3D-2D9764EB9D78}" type="parTrans" cxnId="{5B9F277F-F909-482C-8CC1-7D80594D4215}">
      <dgm:prSet/>
      <dgm:spPr/>
      <dgm:t>
        <a:bodyPr/>
        <a:lstStyle/>
        <a:p>
          <a:endParaRPr lang="ru-RU"/>
        </a:p>
      </dgm:t>
    </dgm:pt>
    <dgm:pt modelId="{35531569-AF11-4715-809B-F76961BF1C3B}" type="sibTrans" cxnId="{5B9F277F-F909-482C-8CC1-7D80594D4215}">
      <dgm:prSet/>
      <dgm:spPr/>
      <dgm:t>
        <a:bodyPr/>
        <a:lstStyle/>
        <a:p>
          <a:endParaRPr lang="ru-RU"/>
        </a:p>
      </dgm:t>
    </dgm:pt>
    <dgm:pt modelId="{1EDE3738-3F96-4E32-996E-0E82F0001463}" type="pres">
      <dgm:prSet presAssocID="{4E87DD12-FAEB-415F-B42D-B8800175507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3ADE78-436A-41B2-BB1B-2D2556C91DD4}" type="pres">
      <dgm:prSet presAssocID="{8D402938-CEFC-4CA8-903D-52A07D0D8C5F}" presName="parentLin" presStyleCnt="0"/>
      <dgm:spPr/>
    </dgm:pt>
    <dgm:pt modelId="{F9D75FBA-32A5-4CF8-B427-0ED30B4E514D}" type="pres">
      <dgm:prSet presAssocID="{8D402938-CEFC-4CA8-903D-52A07D0D8C5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66520AC-5635-4700-BACC-58E66B8700D8}" type="pres">
      <dgm:prSet presAssocID="{8D402938-CEFC-4CA8-903D-52A07D0D8C5F}" presName="parentText" presStyleLbl="node1" presStyleIdx="0" presStyleCnt="2" custScaleY="3726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0AA7B-233B-4DAD-BCC6-B8492F428E8E}" type="pres">
      <dgm:prSet presAssocID="{8D402938-CEFC-4CA8-903D-52A07D0D8C5F}" presName="negativeSpace" presStyleCnt="0"/>
      <dgm:spPr/>
    </dgm:pt>
    <dgm:pt modelId="{DCC784FD-9360-40E7-A94C-F36B9E093382}" type="pres">
      <dgm:prSet presAssocID="{8D402938-CEFC-4CA8-903D-52A07D0D8C5F}" presName="childText" presStyleLbl="conFgAcc1" presStyleIdx="0" presStyleCnt="2" custAng="0" custLinFactNeighborY="-12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571BB-A8A1-4A9E-BF60-870082F27F2A}" type="pres">
      <dgm:prSet presAssocID="{CB9B8A1E-8EBD-48CD-8FCB-F6239E6C3EDE}" presName="spaceBetweenRectangles" presStyleCnt="0"/>
      <dgm:spPr/>
    </dgm:pt>
    <dgm:pt modelId="{FA672BA8-683A-46B9-AACB-0AAB6118910C}" type="pres">
      <dgm:prSet presAssocID="{4309E2FF-58FE-48D8-A951-75D05900DA98}" presName="parentLin" presStyleCnt="0"/>
      <dgm:spPr/>
    </dgm:pt>
    <dgm:pt modelId="{249B55A1-FD40-41C4-B49C-F2635568185D}" type="pres">
      <dgm:prSet presAssocID="{4309E2FF-58FE-48D8-A951-75D05900DA9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C8EAB6D8-242F-41D2-8181-1632DBB43445}" type="pres">
      <dgm:prSet presAssocID="{4309E2FF-58FE-48D8-A951-75D05900DA98}" presName="parentText" presStyleLbl="node1" presStyleIdx="1" presStyleCnt="2" custScaleY="3907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C6595-75AC-4018-B778-4B632936FCC8}" type="pres">
      <dgm:prSet presAssocID="{4309E2FF-58FE-48D8-A951-75D05900DA98}" presName="negativeSpace" presStyleCnt="0"/>
      <dgm:spPr/>
    </dgm:pt>
    <dgm:pt modelId="{2C80AE88-02D3-458A-A97E-69D41C159009}" type="pres">
      <dgm:prSet presAssocID="{4309E2FF-58FE-48D8-A951-75D05900DA98}" presName="childText" presStyleLbl="conFgAcc1" presStyleIdx="1" presStyleCnt="2" custLinFactNeighborX="868" custLinFactNeighborY="8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9F277F-F909-482C-8CC1-7D80594D4215}" srcId="{4309E2FF-58FE-48D8-A951-75D05900DA98}" destId="{3F2B2679-7228-4A8C-B830-B3FB93C62E3B}" srcOrd="0" destOrd="0" parTransId="{C15FB00C-2B4D-407E-BC3D-2D9764EB9D78}" sibTransId="{35531569-AF11-4715-809B-F76961BF1C3B}"/>
    <dgm:cxn modelId="{C408E18A-46BD-40F0-B0B5-EF279047B979}" type="presOf" srcId="{4E87DD12-FAEB-415F-B42D-B8800175507A}" destId="{1EDE3738-3F96-4E32-996E-0E82F0001463}" srcOrd="0" destOrd="0" presId="urn:microsoft.com/office/officeart/2005/8/layout/list1"/>
    <dgm:cxn modelId="{784BEAE2-9DDD-4FF2-B5B5-509DC3CE35D2}" srcId="{4E87DD12-FAEB-415F-B42D-B8800175507A}" destId="{4309E2FF-58FE-48D8-A951-75D05900DA98}" srcOrd="1" destOrd="0" parTransId="{6DA1CA5D-CBF5-4107-95E7-82B8841FD299}" sibTransId="{DE401168-491C-44C1-947B-6C60CD40D909}"/>
    <dgm:cxn modelId="{050F3078-64EF-4A57-8406-432E69E406C2}" type="presOf" srcId="{3F2B2679-7228-4A8C-B830-B3FB93C62E3B}" destId="{2C80AE88-02D3-458A-A97E-69D41C159009}" srcOrd="0" destOrd="0" presId="urn:microsoft.com/office/officeart/2005/8/layout/list1"/>
    <dgm:cxn modelId="{DC6F04A9-A069-4C24-AB80-BA9FCD40F602}" type="presOf" srcId="{8D402938-CEFC-4CA8-903D-52A07D0D8C5F}" destId="{A66520AC-5635-4700-BACC-58E66B8700D8}" srcOrd="1" destOrd="0" presId="urn:microsoft.com/office/officeart/2005/8/layout/list1"/>
    <dgm:cxn modelId="{B9D99F22-2F53-4C9E-BCDC-1F2BE306CE0F}" type="presOf" srcId="{4309E2FF-58FE-48D8-A951-75D05900DA98}" destId="{249B55A1-FD40-41C4-B49C-F2635568185D}" srcOrd="0" destOrd="0" presId="urn:microsoft.com/office/officeart/2005/8/layout/list1"/>
    <dgm:cxn modelId="{06DAA5CA-9210-405E-A3EB-D60BE8DFC5DB}" srcId="{8D402938-CEFC-4CA8-903D-52A07D0D8C5F}" destId="{10254804-ABFC-4BF0-90AD-2194102D9769}" srcOrd="0" destOrd="0" parTransId="{1BE6A280-1882-48AA-AC99-DD02BEA7FA36}" sibTransId="{C9D46904-774C-4391-9D6E-9773D8F170AE}"/>
    <dgm:cxn modelId="{4FBB7730-D7DC-43BD-9902-09B8B4838DC3}" srcId="{4E87DD12-FAEB-415F-B42D-B8800175507A}" destId="{8D402938-CEFC-4CA8-903D-52A07D0D8C5F}" srcOrd="0" destOrd="0" parTransId="{F0A74930-D4DC-4A8C-86F7-A1A895813E7A}" sibTransId="{CB9B8A1E-8EBD-48CD-8FCB-F6239E6C3EDE}"/>
    <dgm:cxn modelId="{04938546-D989-4834-A387-0A640DA656DA}" type="presOf" srcId="{4309E2FF-58FE-48D8-A951-75D05900DA98}" destId="{C8EAB6D8-242F-41D2-8181-1632DBB43445}" srcOrd="1" destOrd="0" presId="urn:microsoft.com/office/officeart/2005/8/layout/list1"/>
    <dgm:cxn modelId="{FEE1F2AD-F7DE-4AC8-87A9-10377AEC1D74}" type="presOf" srcId="{8D402938-CEFC-4CA8-903D-52A07D0D8C5F}" destId="{F9D75FBA-32A5-4CF8-B427-0ED30B4E514D}" srcOrd="0" destOrd="0" presId="urn:microsoft.com/office/officeart/2005/8/layout/list1"/>
    <dgm:cxn modelId="{D368B116-283C-48B6-B3A6-640EF0BD2311}" type="presOf" srcId="{10254804-ABFC-4BF0-90AD-2194102D9769}" destId="{DCC784FD-9360-40E7-A94C-F36B9E093382}" srcOrd="0" destOrd="0" presId="urn:microsoft.com/office/officeart/2005/8/layout/list1"/>
    <dgm:cxn modelId="{29372FD5-C41D-48D6-B8C1-3BCADA6F3F86}" type="presParOf" srcId="{1EDE3738-3F96-4E32-996E-0E82F0001463}" destId="{C53ADE78-436A-41B2-BB1B-2D2556C91DD4}" srcOrd="0" destOrd="0" presId="urn:microsoft.com/office/officeart/2005/8/layout/list1"/>
    <dgm:cxn modelId="{AF0A0137-386C-4E24-A257-368CCF09F7C6}" type="presParOf" srcId="{C53ADE78-436A-41B2-BB1B-2D2556C91DD4}" destId="{F9D75FBA-32A5-4CF8-B427-0ED30B4E514D}" srcOrd="0" destOrd="0" presId="urn:microsoft.com/office/officeart/2005/8/layout/list1"/>
    <dgm:cxn modelId="{72CF4FD6-FC73-4746-8838-5E8AC388115C}" type="presParOf" srcId="{C53ADE78-436A-41B2-BB1B-2D2556C91DD4}" destId="{A66520AC-5635-4700-BACC-58E66B8700D8}" srcOrd="1" destOrd="0" presId="urn:microsoft.com/office/officeart/2005/8/layout/list1"/>
    <dgm:cxn modelId="{1EB3F9D3-6BCD-4140-A53F-08A1CDD2D391}" type="presParOf" srcId="{1EDE3738-3F96-4E32-996E-0E82F0001463}" destId="{AE00AA7B-233B-4DAD-BCC6-B8492F428E8E}" srcOrd="1" destOrd="0" presId="urn:microsoft.com/office/officeart/2005/8/layout/list1"/>
    <dgm:cxn modelId="{ACF63813-7C43-42F7-A23A-6E1F533D1EC4}" type="presParOf" srcId="{1EDE3738-3F96-4E32-996E-0E82F0001463}" destId="{DCC784FD-9360-40E7-A94C-F36B9E093382}" srcOrd="2" destOrd="0" presId="urn:microsoft.com/office/officeart/2005/8/layout/list1"/>
    <dgm:cxn modelId="{670A6962-7628-4827-9CF7-E2756CC399B7}" type="presParOf" srcId="{1EDE3738-3F96-4E32-996E-0E82F0001463}" destId="{A69571BB-A8A1-4A9E-BF60-870082F27F2A}" srcOrd="3" destOrd="0" presId="urn:microsoft.com/office/officeart/2005/8/layout/list1"/>
    <dgm:cxn modelId="{7AD4E713-E846-4AFD-AF40-26D28D0B14BA}" type="presParOf" srcId="{1EDE3738-3F96-4E32-996E-0E82F0001463}" destId="{FA672BA8-683A-46B9-AACB-0AAB6118910C}" srcOrd="4" destOrd="0" presId="urn:microsoft.com/office/officeart/2005/8/layout/list1"/>
    <dgm:cxn modelId="{CDDA72C9-DDEC-4F4F-B7BC-90FB6DF1AC9F}" type="presParOf" srcId="{FA672BA8-683A-46B9-AACB-0AAB6118910C}" destId="{249B55A1-FD40-41C4-B49C-F2635568185D}" srcOrd="0" destOrd="0" presId="urn:microsoft.com/office/officeart/2005/8/layout/list1"/>
    <dgm:cxn modelId="{A5F59395-49B2-421D-93C0-347E7E8DC096}" type="presParOf" srcId="{FA672BA8-683A-46B9-AACB-0AAB6118910C}" destId="{C8EAB6D8-242F-41D2-8181-1632DBB43445}" srcOrd="1" destOrd="0" presId="urn:microsoft.com/office/officeart/2005/8/layout/list1"/>
    <dgm:cxn modelId="{7DB31A43-009D-47E2-A600-44074551D4AF}" type="presParOf" srcId="{1EDE3738-3F96-4E32-996E-0E82F0001463}" destId="{5F2C6595-75AC-4018-B778-4B632936FCC8}" srcOrd="5" destOrd="0" presId="urn:microsoft.com/office/officeart/2005/8/layout/list1"/>
    <dgm:cxn modelId="{97C80383-FBE1-4BF5-BBF2-218D1023260A}" type="presParOf" srcId="{1EDE3738-3F96-4E32-996E-0E82F0001463}" destId="{2C80AE88-02D3-458A-A97E-69D41C15900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E2E1D-4F28-412E-B111-901342CE3526}">
      <dsp:nvSpPr>
        <dsp:cNvPr id="0" name=""/>
        <dsp:cNvSpPr/>
      </dsp:nvSpPr>
      <dsp:spPr>
        <a:xfrm rot="16200000">
          <a:off x="-467113" y="544947"/>
          <a:ext cx="3672408" cy="258251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7174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общеобразовательных организациях –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204 (56%)</a:t>
          </a:r>
        </a:p>
      </dsp:txBody>
      <dsp:txXfrm rot="5400000">
        <a:off x="77835" y="734481"/>
        <a:ext cx="2582513" cy="2203444"/>
      </dsp:txXfrm>
    </dsp:sp>
    <dsp:sp modelId="{3B1EF7FB-5A3C-4C6D-B383-712803D7409B}">
      <dsp:nvSpPr>
        <dsp:cNvPr id="0" name=""/>
        <dsp:cNvSpPr/>
      </dsp:nvSpPr>
      <dsp:spPr>
        <a:xfrm rot="16200000">
          <a:off x="2232247" y="544947"/>
          <a:ext cx="3672408" cy="258251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7174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дошкольных образовательных организациях –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130 (35,5%) </a:t>
          </a:r>
          <a:endParaRPr lang="ru-RU" sz="1800" kern="1200" dirty="0"/>
        </a:p>
      </dsp:txBody>
      <dsp:txXfrm rot="5400000">
        <a:off x="2777195" y="734481"/>
        <a:ext cx="2582513" cy="2203444"/>
      </dsp:txXfrm>
    </dsp:sp>
    <dsp:sp modelId="{23F0DB8A-AC54-4EB9-8BF1-FABC3271709D}">
      <dsp:nvSpPr>
        <dsp:cNvPr id="0" name=""/>
        <dsp:cNvSpPr/>
      </dsp:nvSpPr>
      <dsp:spPr>
        <a:xfrm rot="16200000">
          <a:off x="5008449" y="544947"/>
          <a:ext cx="3672408" cy="258251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7174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организациях дополнительного образования –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31 (8,5%)</a:t>
          </a:r>
          <a:endParaRPr lang="ru-RU" sz="1800" kern="1200" dirty="0"/>
        </a:p>
      </dsp:txBody>
      <dsp:txXfrm rot="5400000">
        <a:off x="5553397" y="734481"/>
        <a:ext cx="2582513" cy="2203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E2E1D-4F28-412E-B111-901342CE3526}">
      <dsp:nvSpPr>
        <dsp:cNvPr id="0" name=""/>
        <dsp:cNvSpPr/>
      </dsp:nvSpPr>
      <dsp:spPr>
        <a:xfrm rot="16200000">
          <a:off x="-1212770" y="1213977"/>
          <a:ext cx="4433292" cy="2005336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8394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Образование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СПО – 20%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ВПО – 75%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НВПО – 5% </a:t>
          </a:r>
        </a:p>
      </dsp:txBody>
      <dsp:txXfrm rot="5400000">
        <a:off x="1208" y="886657"/>
        <a:ext cx="2005336" cy="2659976"/>
      </dsp:txXfrm>
    </dsp:sp>
    <dsp:sp modelId="{3B1EF7FB-5A3C-4C6D-B383-712803D7409B}">
      <dsp:nvSpPr>
        <dsp:cNvPr id="0" name=""/>
        <dsp:cNvSpPr/>
      </dsp:nvSpPr>
      <dsp:spPr>
        <a:xfrm rot="16200000">
          <a:off x="942965" y="1213977"/>
          <a:ext cx="4433292" cy="2005336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8394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Пол: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 – 8,2%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Ж – 91,8%</a:t>
          </a:r>
          <a:endParaRPr lang="ru-RU" sz="2300" kern="1200" dirty="0"/>
        </a:p>
      </dsp:txBody>
      <dsp:txXfrm rot="5400000">
        <a:off x="2156943" y="886657"/>
        <a:ext cx="2005336" cy="2659976"/>
      </dsp:txXfrm>
    </dsp:sp>
    <dsp:sp modelId="{23F0DB8A-AC54-4EB9-8BF1-FABC3271709D}">
      <dsp:nvSpPr>
        <dsp:cNvPr id="0" name=""/>
        <dsp:cNvSpPr/>
      </dsp:nvSpPr>
      <dsp:spPr>
        <a:xfrm rot="16200000">
          <a:off x="4182983" y="86608"/>
          <a:ext cx="4433292" cy="4260075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4150" bIns="0" numCol="1" spcCol="1270" anchor="ctr" anchorCtr="0">
          <a:noAutofit/>
        </a:bodyPr>
        <a:lstStyle/>
        <a:p>
          <a:pPr lvl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Предмет: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начальные классы – 10,7%</a:t>
          </a:r>
        </a:p>
        <a:p>
          <a:pPr marL="0" marR="0" lvl="0" indent="0" algn="l" defTabSz="12890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физическая культура – 7,7%</a:t>
          </a:r>
        </a:p>
        <a:p>
          <a:pPr marL="0" marR="0" lvl="0" indent="0" algn="l" defTabSz="12890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иностранные языки -  7.4%</a:t>
          </a:r>
        </a:p>
        <a:p>
          <a:pPr marL="0" marR="0" lvl="0" indent="0" algn="l" defTabSz="12890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история – 4,1%</a:t>
          </a:r>
        </a:p>
        <a:p>
          <a:pPr marL="0" marR="0" lvl="0" indent="0" algn="l" defTabSz="12890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русский язык и литература  - 3,8%</a:t>
          </a:r>
        </a:p>
        <a:p>
          <a:pPr lvl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математика – 3,6%</a:t>
          </a:r>
        </a:p>
        <a:p>
          <a:pPr lvl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остальные – от 0,5 до 1,5 %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 </a:t>
          </a:r>
          <a:endParaRPr lang="ru-RU" sz="2900" kern="1200" dirty="0"/>
        </a:p>
      </dsp:txBody>
      <dsp:txXfrm rot="5400000">
        <a:off x="4269592" y="886657"/>
        <a:ext cx="4260075" cy="26599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784FD-9360-40E7-A94C-F36B9E093382}">
      <dsp:nvSpPr>
        <dsp:cNvPr id="0" name=""/>
        <dsp:cNvSpPr/>
      </dsp:nvSpPr>
      <dsp:spPr>
        <a:xfrm>
          <a:off x="0" y="1344568"/>
          <a:ext cx="8229599" cy="839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70764" rIns="638708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ДА = 85%</a:t>
          </a:r>
          <a:endParaRPr lang="ru-RU" sz="28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344568"/>
        <a:ext cx="8229599" cy="839475"/>
      </dsp:txXfrm>
    </dsp:sp>
    <dsp:sp modelId="{A66520AC-5635-4700-BACC-58E66B8700D8}">
      <dsp:nvSpPr>
        <dsp:cNvPr id="0" name=""/>
        <dsp:cNvSpPr/>
      </dsp:nvSpPr>
      <dsp:spPr>
        <a:xfrm>
          <a:off x="411078" y="115376"/>
          <a:ext cx="5755094" cy="14301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Есть ли в </a:t>
          </a:r>
          <a:r>
            <a:rPr lang="ru-RU" sz="2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Вашей ШКОЛЕ 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УЧИТЕЛЬ, который является  для ВАС  образцом в профессии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0890" y="185188"/>
        <a:ext cx="5615470" cy="1290484"/>
      </dsp:txXfrm>
    </dsp:sp>
    <dsp:sp modelId="{2C80AE88-02D3-458A-A97E-69D41C159009}">
      <dsp:nvSpPr>
        <dsp:cNvPr id="0" name=""/>
        <dsp:cNvSpPr/>
      </dsp:nvSpPr>
      <dsp:spPr>
        <a:xfrm>
          <a:off x="0" y="3587670"/>
          <a:ext cx="8229599" cy="839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70764" rIns="638708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ДА = 89%</a:t>
          </a:r>
          <a:endParaRPr lang="ru-RU" sz="28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587670"/>
        <a:ext cx="8229599" cy="839475"/>
      </dsp:txXfrm>
    </dsp:sp>
    <dsp:sp modelId="{C8EAB6D8-242F-41D2-8181-1632DBB43445}">
      <dsp:nvSpPr>
        <dsp:cNvPr id="0" name=""/>
        <dsp:cNvSpPr/>
      </dsp:nvSpPr>
      <dsp:spPr>
        <a:xfrm>
          <a:off x="411078" y="2263280"/>
          <a:ext cx="5755094" cy="14997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Есть ли в </a:t>
          </a:r>
          <a:r>
            <a:rPr lang="ru-RU" sz="2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Вашей ЖИЗНИ  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УЧИТЕЛЬ, который является  для ВАС  образцом в профессии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4288" y="2336490"/>
        <a:ext cx="5608674" cy="1353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8938" cy="4937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7464" y="0"/>
            <a:ext cx="2928937" cy="4937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81312E5-FDAB-4828-BE3A-57863DED9DD8}" type="datetimeFigureOut">
              <a:rPr lang="ru-RU"/>
              <a:pPr>
                <a:defRPr/>
              </a:pPr>
              <a:t>17.01.2020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28938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7464" y="9371013"/>
            <a:ext cx="2928937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5D1F6E4-0FB1-47A8-96AD-AD288954C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390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8938" cy="4937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7464" y="0"/>
            <a:ext cx="2928937" cy="4937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CD80A4-9C71-4A17-B6C8-477303D75FB4}" type="datetimeFigureOut">
              <a:rPr lang="ru-RU"/>
              <a:pPr>
                <a:defRPr/>
              </a:pPr>
              <a:t>17.01.2020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39775"/>
            <a:ext cx="4932362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686300"/>
            <a:ext cx="5405438" cy="4440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28938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7464" y="9371013"/>
            <a:ext cx="2928937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51FCFB-E059-4B45-B811-FD22C9AB9D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485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201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Регион 93,</a:t>
            </a:r>
            <a:r>
              <a:rPr lang="ru-RU" baseline="0" dirty="0" smtClean="0"/>
              <a:t> форумы для молодых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Декрет, лень и страх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201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 25</a:t>
            </a:r>
            <a:r>
              <a:rPr lang="ru-RU" baseline="0" dirty="0" smtClean="0"/>
              <a:t>% тех, кто хочет стать директором школы – 90% - это мужчины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Другое: уверенность в собственных силах, уверенность в помощи коллег,  приток новых сил, интерес к работе, готовность к</a:t>
            </a:r>
            <a:r>
              <a:rPr lang="ru-RU" baseline="0" dirty="0" smtClean="0"/>
              <a:t> нестандартным ситуациям, радость от усталости на работе, ожидание нового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FCFB-E059-4B45-B811-FD22C9AB9D15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6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42497-ADAD-4832-ACFA-4F56508DBB11}" type="datetime1">
              <a:rPr lang="ru-RU"/>
              <a:pPr>
                <a:defRPr/>
              </a:pPr>
              <a:t>17.01.2020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Сочинский центр развития образования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E5684-D1D2-48D5-BE95-688E535E1B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55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D6C90-CFE8-4D9B-B7C3-D8414445F4DB}" type="datetime1">
              <a:rPr lang="ru-RU"/>
              <a:pPr>
                <a:defRPr/>
              </a:pPr>
              <a:t>17.01.2020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Сочинский центр развития образования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37232-7467-4BA8-8FFE-C0496568EA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86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60005-4E4A-4F26-B612-0D3E48773CDD}" type="datetime1">
              <a:rPr lang="ru-RU"/>
              <a:pPr>
                <a:defRPr/>
              </a:pPr>
              <a:t>17.01.2020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Сочинский центр развития образования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E477E-26CC-4198-959B-8CADC04A08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99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A1A96-9B6A-4A9B-9F53-64F34928E657}" type="datetime1">
              <a:rPr lang="ru-RU"/>
              <a:pPr>
                <a:defRPr/>
              </a:pPr>
              <a:t>17.01.2020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Сочинский центр развития образования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3267A-0357-43D6-A8C2-8CC21E1B14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1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E2B7C-B4BA-4F1C-B8F8-C9F35FCB9BD7}" type="datetime1">
              <a:rPr lang="ru-RU"/>
              <a:pPr>
                <a:defRPr/>
              </a:pPr>
              <a:t>17.01.2020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Сочинский центр развития образования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D2389-D2FB-4657-ACCC-966BDF1A5A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60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D8954-DE54-43B5-AC9F-3A27A9C12F10}" type="datetime1">
              <a:rPr lang="ru-RU"/>
              <a:pPr>
                <a:defRPr/>
              </a:pPr>
              <a:t>17.01.2020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Сочинский центр развития образования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67BB6-A8D6-41F5-84C9-44AB41D8A3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62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337C2-1B4D-4B5F-B8BA-9BA22ACEFF7C}" type="datetime1">
              <a:rPr lang="ru-RU"/>
              <a:pPr>
                <a:defRPr/>
              </a:pPr>
              <a:t>17.01.2020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Сочинский центр развития образования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C0D84-7211-4633-8302-30051EF78F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24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F1E93-CAC0-44A6-92DD-09EEA415026C}" type="datetime1">
              <a:rPr lang="ru-RU"/>
              <a:pPr>
                <a:defRPr/>
              </a:pPr>
              <a:t>17.01.2020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Сочинский центр развития образования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0AE30-78C9-43AA-B36A-CA5E0CB96D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769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6911-142F-4731-B22F-A7312B6D5AEC}" type="datetime1">
              <a:rPr lang="ru-RU"/>
              <a:pPr>
                <a:defRPr/>
              </a:pPr>
              <a:t>17.01.2020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Сочинский центр развития образования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7B204-E248-429C-9441-3E4C630A1B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45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7CE4C-1BAA-47A5-BFAB-9582D044C9AC}" type="datetime1">
              <a:rPr lang="ru-RU"/>
              <a:pPr>
                <a:defRPr/>
              </a:pPr>
              <a:t>17.01.2020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Сочинский центр развития образования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E8AA7-CEDC-425C-8032-54544A6E32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2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9B167-1B51-4028-BB1F-85A15D17B6B8}" type="datetime1">
              <a:rPr lang="ru-RU"/>
              <a:pPr>
                <a:defRPr/>
              </a:pPr>
              <a:t>17.01.2020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Сочинский центр развития образования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E133A-63B2-46CD-93A6-7E0DA04F9C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18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B96834-B3D1-44A9-9591-A37214F9CA07}" type="datetime1">
              <a:rPr lang="ru-RU"/>
              <a:pPr>
                <a:defRPr/>
              </a:pPr>
              <a:t>17.01.2020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dirty="0"/>
              <a:t>Сочинский центр развития образования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FF0FBA-E644-43EA-BF43-274822969C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4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Фон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7" y="-486603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8672958" cy="60016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Семинар</a:t>
            </a:r>
          </a:p>
          <a:p>
            <a:pPr algn="ctr"/>
            <a:r>
              <a:rPr lang="ru-RU" sz="40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4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ля молодых педагогов </a:t>
            </a:r>
          </a:p>
          <a:p>
            <a:pPr algn="ctr"/>
            <a:r>
              <a:rPr lang="ru-RU" sz="40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4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бразовательных организаций  города Сочи</a:t>
            </a:r>
          </a:p>
          <a:p>
            <a:pPr algn="ctr"/>
            <a:endParaRPr lang="ru-RU" sz="28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spc="50" dirty="0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Сочинский центр развития образования</a:t>
            </a:r>
          </a:p>
          <a:p>
            <a:pPr algn="ctr"/>
            <a:endParaRPr lang="ru-RU" sz="2800" b="1" spc="50" dirty="0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800" b="1" spc="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34FF0-414C-45FE-8AC6-83D45E567DB6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285750" y="1214438"/>
            <a:ext cx="86439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dirty="0">
              <a:latin typeface="Arial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chemeClr val="accent2"/>
                </a:solidFill>
              </a:rPr>
              <a:t>Обращались ли вы за помощью к коллегам?</a:t>
            </a:r>
            <a:br>
              <a:rPr lang="ru-RU" sz="2400" b="1" i="1" dirty="0" smtClean="0">
                <a:solidFill>
                  <a:schemeClr val="accent2"/>
                </a:solidFill>
              </a:rPr>
            </a:br>
            <a:r>
              <a:rPr lang="ru-RU" sz="2400" b="1" i="1" dirty="0" smtClean="0">
                <a:solidFill>
                  <a:schemeClr val="accent2"/>
                </a:solidFill>
              </a:rPr>
              <a:t>Остались </a:t>
            </a:r>
            <a:r>
              <a:rPr lang="ru-RU" sz="2400" b="1" i="1" dirty="0">
                <a:solidFill>
                  <a:schemeClr val="accent2"/>
                </a:solidFill>
              </a:rPr>
              <a:t>ли вы удовлетворены помощью коллег?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8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142621"/>
              </p:ext>
            </p:extLst>
          </p:nvPr>
        </p:nvGraphicFramePr>
        <p:xfrm>
          <a:off x="578070" y="1608137"/>
          <a:ext cx="7987859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579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56810" y="386435"/>
            <a:ext cx="72866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/>
                </a:solidFill>
              </a:rPr>
              <a:t>Есть ли у вас в школе наставник?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285750" y="1214438"/>
            <a:ext cx="86439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dirty="0">
              <a:latin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1959711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4754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386435"/>
            <a:ext cx="72866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/>
                </a:solidFill>
              </a:rPr>
              <a:t>На какой ступени </a:t>
            </a:r>
            <a:r>
              <a:rPr lang="ru-RU" sz="2000" b="1" i="1" dirty="0" smtClean="0">
                <a:solidFill>
                  <a:schemeClr val="accent2"/>
                </a:solidFill>
              </a:rPr>
              <a:t>профессионализма, </a:t>
            </a:r>
            <a:r>
              <a:rPr lang="ru-RU" sz="2000" b="1" i="1" dirty="0">
                <a:solidFill>
                  <a:schemeClr val="accent2"/>
                </a:solidFill>
              </a:rPr>
              <a:t>по вашим ощущениям, находитесь сейчас вы?</a:t>
            </a:r>
            <a:r>
              <a:rPr lang="ru-RU" sz="2800" b="1" i="1" dirty="0" smtClean="0">
                <a:solidFill>
                  <a:schemeClr val="accent2"/>
                </a:solidFill>
              </a:rPr>
              <a:t> </a:t>
            </a:r>
            <a:endParaRPr lang="ru-RU" sz="2800" b="1" i="1" dirty="0">
              <a:solidFill>
                <a:schemeClr val="accent2"/>
              </a:solidFill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285750" y="1214438"/>
            <a:ext cx="86439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dirty="0">
              <a:latin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624331792"/>
              </p:ext>
            </p:extLst>
          </p:nvPr>
        </p:nvGraphicFramePr>
        <p:xfrm>
          <a:off x="1619672" y="1984376"/>
          <a:ext cx="6624735" cy="2884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9494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386435"/>
            <a:ext cx="72866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/>
                </a:solidFill>
              </a:rPr>
              <a:t>На какой ступени </a:t>
            </a:r>
            <a:r>
              <a:rPr lang="ru-RU" sz="2000" b="1" i="1" dirty="0" smtClean="0">
                <a:solidFill>
                  <a:schemeClr val="accent2"/>
                </a:solidFill>
              </a:rPr>
              <a:t>профессионализма (из 100), </a:t>
            </a:r>
            <a:r>
              <a:rPr lang="ru-RU" sz="2000" b="1" i="1" dirty="0">
                <a:solidFill>
                  <a:schemeClr val="accent2"/>
                </a:solidFill>
              </a:rPr>
              <a:t>по вашим ощущениям, находитесь сейчас вы?</a:t>
            </a:r>
            <a:r>
              <a:rPr lang="ru-RU" sz="2800" b="1" i="1" dirty="0" smtClean="0">
                <a:solidFill>
                  <a:schemeClr val="accent2"/>
                </a:solidFill>
              </a:rPr>
              <a:t> </a:t>
            </a:r>
            <a:endParaRPr lang="ru-RU" sz="2800" b="1" i="1" dirty="0">
              <a:solidFill>
                <a:schemeClr val="accent2"/>
              </a:solidFill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285750" y="1214438"/>
            <a:ext cx="86439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dirty="0">
              <a:latin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997839"/>
            <a:ext cx="74888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Группа 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педагоги с низкой самооценкой (ступени 10-40) –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Группа Б.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нормальной самооценкой (ступени 50-70) –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61%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Группа С.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неоправданно (?) высокой самооценкой (ступени 80-100) –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21%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Педагоги, которые не смогли определиться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5%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4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386435"/>
            <a:ext cx="72866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/>
                </a:solidFill>
              </a:rPr>
              <a:t>Размышления о разном…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285750" y="1214438"/>
            <a:ext cx="86439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dirty="0">
              <a:latin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09727082"/>
              </p:ext>
            </p:extLst>
          </p:nvPr>
        </p:nvGraphicFramePr>
        <p:xfrm>
          <a:off x="611560" y="980728"/>
          <a:ext cx="831812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3281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386435"/>
            <a:ext cx="7286625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/>
                </a:solidFill>
              </a:rPr>
              <a:t>Вдруг на вашем уроке ученик плохо себя ведет, мешает вести урок. Вы уже сделали ему замечание, но он продолжает…Каковы ваши действия?</a:t>
            </a:r>
            <a:endParaRPr lang="ru-RU" sz="2000" dirty="0">
              <a:solidFill>
                <a:schemeClr val="accent2"/>
              </a:solidFill>
            </a:endParaRPr>
          </a:p>
          <a:p>
            <a:pPr algn="ctr"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285750" y="1214438"/>
            <a:ext cx="86439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dirty="0">
              <a:latin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098659027"/>
              </p:ext>
            </p:extLst>
          </p:nvPr>
        </p:nvGraphicFramePr>
        <p:xfrm>
          <a:off x="1475656" y="1599406"/>
          <a:ext cx="7454032" cy="391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374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8750" y="386435"/>
            <a:ext cx="72866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2"/>
                </a:solidFill>
              </a:rPr>
              <a:t>Как вы считаете, есть ли программы, которые готовят молодых учителей к тому, чтобы они адекватно решали профессиональные проблемы?</a:t>
            </a:r>
            <a:endParaRPr lang="ru-RU" sz="2000" b="1" i="1" dirty="0">
              <a:solidFill>
                <a:schemeClr val="accent2"/>
              </a:solidFill>
              <a:cs typeface="Aharoni" pitchFamily="2" charset="-79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610766"/>
            <a:ext cx="8539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</a:t>
            </a:r>
            <a:endParaRPr lang="ru-RU" sz="2400" i="1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04562894"/>
              </p:ext>
            </p:extLst>
          </p:nvPr>
        </p:nvGraphicFramePr>
        <p:xfrm>
          <a:off x="1115616" y="1841598"/>
          <a:ext cx="7344815" cy="4126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407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9307" y="386434"/>
            <a:ext cx="72866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/>
            <a:r>
              <a:rPr lang="ru-RU" sz="2400" b="1" dirty="0">
                <a:solidFill>
                  <a:schemeClr val="accent2"/>
                </a:solidFill>
              </a:rPr>
              <a:t>Ваши планы на ближайшие три года</a:t>
            </a:r>
            <a:endParaRPr lang="en-US" altLang="ru-RU" sz="2400" b="1" dirty="0">
              <a:solidFill>
                <a:schemeClr val="accent2"/>
              </a:solidFill>
              <a:latin typeface="Myriad Pro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132856"/>
            <a:ext cx="8539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</a:t>
            </a:r>
            <a:endParaRPr lang="ru-RU" sz="2400" i="1" dirty="0"/>
          </a:p>
        </p:txBody>
      </p:sp>
      <p:sp>
        <p:nvSpPr>
          <p:cNvPr id="10" name="Блок-схема: ручное управление 4"/>
          <p:cNvSpPr/>
          <p:nvPr/>
        </p:nvSpPr>
        <p:spPr>
          <a:xfrm>
            <a:off x="3303598" y="2209799"/>
            <a:ext cx="2536805" cy="2438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9550" tIns="0" rIns="212018" bIns="0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300" kern="1200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766572289"/>
              </p:ext>
            </p:extLst>
          </p:nvPr>
        </p:nvGraphicFramePr>
        <p:xfrm>
          <a:off x="390525" y="1144588"/>
          <a:ext cx="8375407" cy="4435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678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9307" y="386434"/>
            <a:ext cx="72866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Что может помешать вашим планам, </a:t>
            </a:r>
            <a:endParaRPr lang="ru-RU" sz="24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в </a:t>
            </a:r>
            <a:r>
              <a:rPr lang="ru-RU" sz="2400" b="1" dirty="0">
                <a:solidFill>
                  <a:schemeClr val="accent2"/>
                </a:solidFill>
              </a:rPr>
              <a:t>чем вы видите трудности?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132856"/>
            <a:ext cx="8539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</a:t>
            </a:r>
            <a:endParaRPr lang="ru-RU" sz="2400" i="1" dirty="0"/>
          </a:p>
        </p:txBody>
      </p:sp>
      <p:sp>
        <p:nvSpPr>
          <p:cNvPr id="10" name="Блок-схема: ручное управление 4"/>
          <p:cNvSpPr/>
          <p:nvPr/>
        </p:nvSpPr>
        <p:spPr>
          <a:xfrm>
            <a:off x="3303598" y="2209799"/>
            <a:ext cx="2536805" cy="2438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9550" tIns="0" rIns="212018" bIns="0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300" kern="1200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238356264"/>
              </p:ext>
            </p:extLst>
          </p:nvPr>
        </p:nvGraphicFramePr>
        <p:xfrm>
          <a:off x="390525" y="1144588"/>
          <a:ext cx="8141915" cy="5020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2724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0096" y="386435"/>
            <a:ext cx="72866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</a:rPr>
              <a:t>Ваши отношения с администрацией</a:t>
            </a:r>
            <a:r>
              <a:rPr lang="ru-RU" sz="2000" dirty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285750" y="1214438"/>
            <a:ext cx="86439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dirty="0">
              <a:latin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83947808"/>
              </p:ext>
            </p:extLst>
          </p:nvPr>
        </p:nvGraphicFramePr>
        <p:xfrm>
          <a:off x="1619672" y="1984376"/>
          <a:ext cx="6624735" cy="382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7679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Фон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2488" y="1772817"/>
            <a:ext cx="8035936" cy="477053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Молодой педагог: </a:t>
            </a:r>
          </a:p>
          <a:p>
            <a:pPr algn="ctr"/>
            <a:r>
              <a:rPr lang="ru-RU" sz="4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портрет в интерьере</a:t>
            </a:r>
          </a:p>
          <a:p>
            <a:pPr algn="ctr"/>
            <a:endParaRPr lang="ru-RU" sz="2800" b="1" spc="50" dirty="0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spc="50" dirty="0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spc="50" dirty="0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анализ анкетирования молодых педагогов образовательных организаций города Сочи</a:t>
            </a:r>
            <a:endParaRPr lang="ru-RU" sz="28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34FF0-414C-45FE-8AC6-83D45E567DB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76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398803"/>
            <a:ext cx="72866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Какая у вас нагрузка?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132856"/>
            <a:ext cx="8539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</a:t>
            </a:r>
            <a:endParaRPr lang="ru-RU" sz="2400" i="1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67613996"/>
              </p:ext>
            </p:extLst>
          </p:nvPr>
        </p:nvGraphicFramePr>
        <p:xfrm>
          <a:off x="1187624" y="1700808"/>
          <a:ext cx="748883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2525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398803"/>
            <a:ext cx="72866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Какая у вас нагрузка?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132856"/>
            <a:ext cx="8539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</a:t>
            </a:r>
            <a:endParaRPr lang="ru-RU" sz="2400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778435"/>
              </p:ext>
            </p:extLst>
          </p:nvPr>
        </p:nvGraphicFramePr>
        <p:xfrm>
          <a:off x="971600" y="1340768"/>
          <a:ext cx="7416825" cy="432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2047"/>
                <a:gridCol w="1816365"/>
                <a:gridCol w="1967729"/>
                <a:gridCol w="1740684"/>
              </a:tblGrid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ОО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ДОУ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УДО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Высокая 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20 - 35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33 - 55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26 - 34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Средняя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20 - 30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25 - 40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18 - 27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Низкая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4 - 23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4 - 9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-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04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56810" y="386435"/>
            <a:ext cx="72866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</a:rPr>
              <a:t>Пожалуемся… на нагрузку и усталость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285750" y="1214438"/>
            <a:ext cx="86439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dirty="0">
              <a:latin typeface="Arial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995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66661972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81791743"/>
              </p:ext>
            </p:extLst>
          </p:nvPr>
        </p:nvGraphicFramePr>
        <p:xfrm>
          <a:off x="4860032" y="1600200"/>
          <a:ext cx="382676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3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52887" y="314130"/>
            <a:ext cx="72866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2"/>
                </a:solidFill>
              </a:rPr>
              <a:t>Идеалы в профессии….</a:t>
            </a:r>
            <a:endParaRPr lang="ru-RU" sz="2000" b="1" i="1" dirty="0">
              <a:solidFill>
                <a:schemeClr val="accent2"/>
              </a:solidFill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285750" y="1214438"/>
            <a:ext cx="86439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dirty="0">
              <a:latin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197641"/>
              </p:ext>
            </p:extLst>
          </p:nvPr>
        </p:nvGraphicFramePr>
        <p:xfrm>
          <a:off x="457200" y="116601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6227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386435"/>
            <a:ext cx="72866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Вы бы хотели стать директором школы?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132856"/>
            <a:ext cx="8539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</a:t>
            </a:r>
            <a:endParaRPr lang="ru-RU" sz="2400" i="1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88515222"/>
              </p:ext>
            </p:extLst>
          </p:nvPr>
        </p:nvGraphicFramePr>
        <p:xfrm>
          <a:off x="1187624" y="1700808"/>
          <a:ext cx="691276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160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386435"/>
            <a:ext cx="72866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/>
                </a:solidFill>
              </a:rPr>
              <a:t>Если</a:t>
            </a:r>
            <a:r>
              <a:rPr lang="ru-RU" sz="2400" b="1" dirty="0">
                <a:solidFill>
                  <a:schemeClr val="accent2"/>
                </a:solidFill>
              </a:rPr>
              <a:t> бы вам предложили работу с существенно большей зарплатой, </a:t>
            </a:r>
            <a:endParaRPr lang="ru-RU" sz="24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но </a:t>
            </a:r>
            <a:r>
              <a:rPr lang="ru-RU" sz="2400" b="1" dirty="0">
                <a:solidFill>
                  <a:schemeClr val="accent2"/>
                </a:solidFill>
              </a:rPr>
              <a:t>НЕ в школе… ушли бы?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132856"/>
            <a:ext cx="8539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</a:t>
            </a:r>
            <a:endParaRPr lang="ru-RU" sz="2400" i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36836583"/>
              </p:ext>
            </p:extLst>
          </p:nvPr>
        </p:nvGraphicFramePr>
        <p:xfrm>
          <a:off x="909637" y="1556792"/>
          <a:ext cx="7550795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5062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9307" y="386434"/>
            <a:ext cx="72866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Что может вас заставить уйти из школы?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132856"/>
            <a:ext cx="8539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</a:t>
            </a:r>
            <a:endParaRPr lang="ru-RU" sz="2400" i="1" dirty="0"/>
          </a:p>
        </p:txBody>
      </p:sp>
      <p:sp>
        <p:nvSpPr>
          <p:cNvPr id="10" name="Блок-схема: ручное управление 4"/>
          <p:cNvSpPr/>
          <p:nvPr/>
        </p:nvSpPr>
        <p:spPr>
          <a:xfrm>
            <a:off x="3303598" y="2209799"/>
            <a:ext cx="2536805" cy="2438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9550" tIns="0" rIns="212018" bIns="0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300" kern="1200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685630895"/>
              </p:ext>
            </p:extLst>
          </p:nvPr>
        </p:nvGraphicFramePr>
        <p:xfrm>
          <a:off x="539552" y="1052736"/>
          <a:ext cx="792088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7200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408279"/>
            <a:ext cx="72866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cs typeface="Aharoni" pitchFamily="2" charset="-79"/>
              </a:rPr>
              <a:t>Молодой учитель: это кто?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cs typeface="Aharoni" pitchFamily="2" charset="-79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9" y="2132856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в Москве </a:t>
            </a:r>
            <a:r>
              <a:rPr lang="ru-RU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к когорте молодых специалистов   относятся  учителя  до 35 лет и можно  иметь НЕ педагогическое образование  </a:t>
            </a:r>
            <a:endParaRPr lang="ru-RU" sz="24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в Санкт-Петербурге и Саратове </a:t>
            </a:r>
            <a:r>
              <a:rPr lang="ru-RU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до 30 лет  с дипломом </a:t>
            </a:r>
            <a:r>
              <a:rPr lang="ru-RU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педагога и стажем работы до 3 лет</a:t>
            </a:r>
          </a:p>
          <a:p>
            <a:endParaRPr lang="ru-RU" sz="24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Краснодарском крае </a:t>
            </a:r>
            <a:r>
              <a:rPr lang="ru-RU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это специалисты до 30/35 </a:t>
            </a:r>
            <a:r>
              <a:rPr lang="ru-RU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лет  с дипломом </a:t>
            </a:r>
            <a:r>
              <a:rPr lang="ru-RU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педагога и стажем работы до 3/5 лет</a:t>
            </a:r>
            <a:endParaRPr lang="ru-RU" sz="24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4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386435"/>
            <a:ext cx="7286625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cs typeface="Aharoni" pitchFamily="2" charset="-79"/>
              </a:rPr>
              <a:t>По результатам мониторинга </a:t>
            </a:r>
          </a:p>
          <a:p>
            <a:pPr algn="ctr">
              <a:defRPr/>
            </a:pPr>
            <a:r>
              <a:rPr lang="ru-RU" sz="2800" b="1" i="1" dirty="0">
                <a:cs typeface="Aharoni" pitchFamily="2" charset="-79"/>
              </a:rPr>
              <a:t>в г.Сочи – </a:t>
            </a:r>
            <a:r>
              <a:rPr lang="ru-RU" sz="2800" b="1" i="1" dirty="0" smtClean="0">
                <a:cs typeface="Aharoni" pitchFamily="2" charset="-79"/>
              </a:rPr>
              <a:t>365 </a:t>
            </a:r>
            <a:r>
              <a:rPr lang="ru-RU" sz="2800" b="1" i="1" dirty="0">
                <a:cs typeface="Aharoni" pitchFamily="2" charset="-79"/>
              </a:rPr>
              <a:t>молодых педагогов = </a:t>
            </a:r>
            <a:r>
              <a:rPr lang="ru-RU" sz="2800" b="1" i="1" dirty="0" smtClean="0">
                <a:cs typeface="Aharoni" pitchFamily="2" charset="-79"/>
              </a:rPr>
              <a:t>7,5% </a:t>
            </a:r>
            <a:r>
              <a:rPr lang="ru-RU" sz="2800" b="1" i="1" dirty="0">
                <a:cs typeface="Aharoni" pitchFamily="2" charset="-79"/>
              </a:rPr>
              <a:t>от общего количества педагогов </a:t>
            </a:r>
            <a:r>
              <a:rPr lang="ru-RU" sz="2800" b="1" i="1" dirty="0" smtClean="0">
                <a:cs typeface="Aharoni" pitchFamily="2" charset="-79"/>
              </a:rPr>
              <a:t>в городе Сочи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cs typeface="Aharoni" pitchFamily="2" charset="-79"/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285750" y="1214438"/>
            <a:ext cx="75785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dirty="0">
              <a:latin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14084966"/>
              </p:ext>
            </p:extLst>
          </p:nvPr>
        </p:nvGraphicFramePr>
        <p:xfrm>
          <a:off x="539552" y="2348880"/>
          <a:ext cx="813690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2184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386435"/>
            <a:ext cx="7286625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cs typeface="Aharoni" pitchFamily="2" charset="-79"/>
              </a:rPr>
              <a:t>Из </a:t>
            </a:r>
            <a:r>
              <a:rPr lang="ru-RU" sz="2400" b="1" i="1" dirty="0" smtClean="0">
                <a:cs typeface="Aharoni" pitchFamily="2" charset="-79"/>
              </a:rPr>
              <a:t>365 </a:t>
            </a:r>
            <a:r>
              <a:rPr lang="ru-RU" sz="2400" b="1" i="1" dirty="0">
                <a:cs typeface="Aharoni" pitchFamily="2" charset="-79"/>
              </a:rPr>
              <a:t>молодых </a:t>
            </a:r>
            <a:r>
              <a:rPr lang="ru-RU" sz="2400" b="1" i="1" dirty="0" smtClean="0">
                <a:cs typeface="Aharoni" pitchFamily="2" charset="-79"/>
              </a:rPr>
              <a:t>педагогов в </a:t>
            </a:r>
            <a:r>
              <a:rPr lang="ru-RU" sz="2400" b="1" i="1" dirty="0">
                <a:cs typeface="Aharoni" pitchFamily="2" charset="-79"/>
              </a:rPr>
              <a:t>анкетировании приняли участие </a:t>
            </a:r>
            <a:r>
              <a:rPr lang="ru-RU" sz="2400" b="1" i="1" dirty="0" smtClean="0">
                <a:cs typeface="Aharoni" pitchFamily="2" charset="-79"/>
              </a:rPr>
              <a:t>269 </a:t>
            </a:r>
            <a:r>
              <a:rPr lang="ru-RU" sz="2400" b="1" i="1" dirty="0">
                <a:cs typeface="Aharoni" pitchFamily="2" charset="-79"/>
              </a:rPr>
              <a:t>человек = </a:t>
            </a:r>
            <a:r>
              <a:rPr lang="ru-RU" sz="2400" b="1" i="1" dirty="0" smtClean="0">
                <a:cs typeface="Aharoni" pitchFamily="2" charset="-79"/>
              </a:rPr>
              <a:t>73,7% </a:t>
            </a:r>
            <a:r>
              <a:rPr lang="ru-RU" sz="2400" b="1" i="1" dirty="0">
                <a:cs typeface="Aharoni" pitchFamily="2" charset="-79"/>
              </a:rPr>
              <a:t>от общего количества молодых педагогов 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cs typeface="Aharoni" pitchFamily="2" charset="-79"/>
            </a:endParaRPr>
          </a:p>
          <a:p>
            <a:pPr algn="ctr"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285750" y="1214438"/>
            <a:ext cx="6238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dirty="0">
              <a:latin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34008416"/>
              </p:ext>
            </p:extLst>
          </p:nvPr>
        </p:nvGraphicFramePr>
        <p:xfrm>
          <a:off x="390525" y="1700808"/>
          <a:ext cx="8573963" cy="4433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8714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9307" y="386434"/>
            <a:ext cx="72866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chemeClr val="accent2"/>
                </a:solidFill>
                <a:latin typeface="Myriad Pro" charset="0"/>
              </a:rPr>
              <a:t>Случайно  или НЕ  случайно:</a:t>
            </a:r>
          </a:p>
          <a:p>
            <a:pPr eaLnBrk="1" hangingPunct="1"/>
            <a:r>
              <a:rPr lang="ru-RU" altLang="ru-RU" sz="2400" b="1" dirty="0">
                <a:solidFill>
                  <a:schemeClr val="accent2"/>
                </a:solidFill>
                <a:latin typeface="Myriad Pro" charset="0"/>
              </a:rPr>
              <a:t>                     </a:t>
            </a:r>
            <a:r>
              <a:rPr lang="ru-RU" altLang="ru-RU" sz="2400" b="1" dirty="0" smtClean="0">
                <a:solidFill>
                  <a:schemeClr val="accent2"/>
                </a:solidFill>
                <a:latin typeface="Myriad Pro" charset="0"/>
              </a:rPr>
              <a:t>           Я </a:t>
            </a:r>
            <a:r>
              <a:rPr lang="ru-RU" altLang="ru-RU" sz="2400" b="1" dirty="0">
                <a:solidFill>
                  <a:schemeClr val="accent2"/>
                </a:solidFill>
                <a:latin typeface="Myriad Pro" charset="0"/>
              </a:rPr>
              <a:t>– учитель   </a:t>
            </a:r>
            <a:endParaRPr lang="en-US" altLang="ru-RU" sz="2400" b="1" dirty="0">
              <a:solidFill>
                <a:schemeClr val="accent2"/>
              </a:solidFill>
              <a:latin typeface="Myriad Pro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132856"/>
            <a:ext cx="8539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</a:t>
            </a:r>
            <a:endParaRPr lang="ru-RU" sz="2400" i="1" dirty="0"/>
          </a:p>
        </p:txBody>
      </p:sp>
      <p:sp>
        <p:nvSpPr>
          <p:cNvPr id="10" name="Блок-схема: ручное управление 4"/>
          <p:cNvSpPr/>
          <p:nvPr/>
        </p:nvSpPr>
        <p:spPr>
          <a:xfrm>
            <a:off x="3303598" y="2209799"/>
            <a:ext cx="2536805" cy="2438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9550" tIns="0" rIns="212018" bIns="0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300" kern="1200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440719941"/>
              </p:ext>
            </p:extLst>
          </p:nvPr>
        </p:nvGraphicFramePr>
        <p:xfrm>
          <a:off x="179512" y="1412776"/>
          <a:ext cx="8208912" cy="462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1653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386435"/>
            <a:ext cx="72866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/>
                </a:solidFill>
              </a:rPr>
              <a:t>Что Вам нравится в педагогической работе?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132856"/>
            <a:ext cx="8539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</a:t>
            </a:r>
            <a:endParaRPr lang="ru-RU" sz="2400" i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29135287"/>
              </p:ext>
            </p:extLst>
          </p:nvPr>
        </p:nvGraphicFramePr>
        <p:xfrm>
          <a:off x="909637" y="1412776"/>
          <a:ext cx="7550795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608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386435"/>
            <a:ext cx="72866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/>
                </a:solidFill>
              </a:rPr>
              <a:t>Какие чувства Вы испытывали в период адаптации на </a:t>
            </a:r>
            <a:r>
              <a:rPr lang="ru-RU" sz="2400" b="1" i="1" dirty="0" smtClean="0">
                <a:solidFill>
                  <a:schemeClr val="accent2"/>
                </a:solidFill>
              </a:rPr>
              <a:t>новом рабочем  </a:t>
            </a:r>
            <a:r>
              <a:rPr lang="ru-RU" sz="2400" b="1" i="1" dirty="0">
                <a:solidFill>
                  <a:schemeClr val="accent2"/>
                </a:solidFill>
              </a:rPr>
              <a:t>месте?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20463777"/>
              </p:ext>
            </p:extLst>
          </p:nvPr>
        </p:nvGraphicFramePr>
        <p:xfrm>
          <a:off x="611560" y="1586764"/>
          <a:ext cx="7488832" cy="421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0655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брамл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Эмблема СЦР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1038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386435"/>
            <a:ext cx="72866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Удовлетворяет ли вас уровень вашей профессиональной подготовки?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B588B-DCD4-4478-88C9-3C3B8A28007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132856"/>
            <a:ext cx="8539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</a:t>
            </a:r>
            <a:endParaRPr lang="ru-RU" sz="2400" i="1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34070804"/>
              </p:ext>
            </p:extLst>
          </p:nvPr>
        </p:nvGraphicFramePr>
        <p:xfrm>
          <a:off x="1187624" y="1700808"/>
          <a:ext cx="748883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335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square" lIns="91440" tIns="45720" rIns="91440" bIns="45720">
        <a:spAutoFit/>
      </a:bodyPr>
      <a:lstStyle>
        <a:defPPr algn="ctr">
          <a:defRPr sz="5400" b="1" cap="none" spc="0" dirty="0" smtClean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accent6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Arial Black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3690</TotalTime>
  <Words>681</Words>
  <Application>Microsoft Office PowerPoint</Application>
  <PresentationFormat>Экран (4:3)</PresentationFormat>
  <Paragraphs>179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Обращались ли вы за помощью к коллегам? Остались ли вы удовлетворены помощью коллег?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Домашний компьютер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Землянская Илона</dc:creator>
  <cp:lastModifiedBy>СЦРО</cp:lastModifiedBy>
  <cp:revision>187</cp:revision>
  <cp:lastPrinted>2016-10-06T06:39:48Z</cp:lastPrinted>
  <dcterms:created xsi:type="dcterms:W3CDTF">2009-04-08T22:47:15Z</dcterms:created>
  <dcterms:modified xsi:type="dcterms:W3CDTF">2020-01-17T09:44:49Z</dcterms:modified>
</cp:coreProperties>
</file>