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3" r:id="rId7"/>
    <p:sldId id="267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93EAF-EBC0-4B54-8BF4-DADD46CA3A52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5047A-6E19-41C4-A2EB-B661D3DC2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14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Все действующие на 2019-2020 учебный год документы</a:t>
            </a:r>
            <a:r>
              <a:rPr lang="ru-RU" baseline="0" dirty="0" smtClean="0"/>
              <a:t> отражены в методических рекомендациях КК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47A-6E19-41C4-A2EB-B661D3DC25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23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России от 06.10.2009 №373 (ред. От 31.12.2015) «Об утверждении и введении в действие ФГОС НОО»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47A-6E19-41C4-A2EB-B661D3DC256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26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*Основная функция </a:t>
            </a:r>
            <a:r>
              <a:rPr lang="ru-RU" dirty="0" err="1" smtClean="0"/>
              <a:t>клонтроля</a:t>
            </a:r>
            <a:r>
              <a:rPr lang="ru-RU" dirty="0" smtClean="0"/>
              <a:t> – анализ и корректировка, а не констатация факта. Учитель обязан проанализировать причины качества обучения и неудачных результатов, наметить пути улучшения учебного процесса как со стороны самого учителя, так и со стороны обучающихся.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47A-6E19-41C4-A2EB-B661D3DC256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812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учебном плане для 1-4 классов в 2019 –2020 уч. г. допускается ведение курсов со второго полугодия.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Организационная модель введения учебных предметов определяется ОО.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классном электронном журнале выделяются отдельные страницы на учебные предметы: 1 класс: «Родной язык» и «Литературное чтение на родном языке».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47A-6E19-41C4-A2EB-B661D3DC256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932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АО Издательство «Учебная литература» («Издательство»)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47A-6E19-41C4-A2EB-B661D3DC256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66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Предполагают, что будут следующие названия должностей: учитель, старший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и ведущий учитель. Возможно и учитель- методист. В </a:t>
            </a:r>
            <a:r>
              <a:rPr lang="ru-RU" baseline="0" dirty="0" err="1" smtClean="0">
                <a:latin typeface="Times New Roman" pitchFamily="18" charset="0"/>
                <a:cs typeface="Times New Roman" pitchFamily="18" charset="0"/>
              </a:rPr>
              <a:t>профстандарте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даны характеристики каждой должности, т.е. прописаны все требования к профессиональным умениям каждой должности.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5047A-6E19-41C4-A2EB-B661D3DC256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4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37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0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3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1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9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3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0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57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7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65298-1C03-4E71-9E4B-469B86A3451E}" type="datetimeFigureOut">
              <a:rPr lang="ru-RU" smtClean="0"/>
              <a:t>10.09.2019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77D9-8A55-454A-9CA2-D312BF1251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7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vmk-konkurs.ru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Эффективные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пути реализации ООП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НОО.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Mongolian Baiti" pitchFamily="66" charset="0"/>
              </a:rPr>
              <a:t>Совещание завучей школы 1 ступени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+mj-ea"/>
                <a:cs typeface="Mongolian Baiti" pitchFamily="66" charset="0"/>
              </a:rPr>
              <a:t> 10 сентября 2019г.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+mj-ea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99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Профессиональные стандарты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764704"/>
            <a:ext cx="8496945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профессионального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стандарта 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Педагог начального общего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основного общего, среднего общего образования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ctr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Президентом РФ В.В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Путиным по итогам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заседания Государственного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РФ  23.12.2015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г. дано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поручение «обеспечить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формирование национальной системы учительского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роста (НСУР), направленной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частности, на установление для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 уровней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владения профессиональными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компетенциями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подтверждаемыми результатами аттестации.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Настоящий проект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профессионального стандарта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«Педагог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начального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общего, основного общего, среднего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отражает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текущие результаты работы по актуализации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подхода 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выделению трудовых функций педагогических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работников.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основу новой версии профессионального стандарта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заложена  конструкция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развития профессиональной деятельности педагога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посредством усложнения состава и содержания его трудовых действий с   выделением основных уровней развития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профессиональной компетентности педагога, что   придает  ей характер развивающейся системы.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9001"/>
            <a:ext cx="84969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34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Модель предполагает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вертикальную и горизонтальную траекторию профессиональной карьеры педагога.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рамках модели развития профессиональной деятельности педагога происходит последовательный рост его квалификации при выполнении «стержневых» трудовых функций по обучению и воспитанию обучающихся с усложняющимися в их составе трудовыми действиями, позволяющими обеспечить более высокий уровень решения профессиональных задач.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Вертикальная траектория профессионального роста педагога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предполагает возможность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 учителем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демонстрирующим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необходимый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квалификации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должностей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старшего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учителя или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ведущего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учителя.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рамках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горизонтальной траектории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сохраняется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существующая 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квалификационных категорий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педагогических работников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устанавливаемых по результатам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аттестации.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8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«Об образовании» в РФ»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ФГОС НОО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 «Об образовании в КК» от 16.07.3013 №2770-КЗ (с изменениями и дополнениями)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Министерства просвещения РФ от 28.12.2018 №345 «О федеральном перечне учебников, рекомендуемых к использованию…(с изменениями и дополнениями)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организации образовательной деятельности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I-IV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классах разработаны Методические рекомендации для образовательных организаций КК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(сайт ИРО)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Концепции по предметам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4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941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Инструктивные и методические материалы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КК «О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формировании учебных планов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ОО КК на 2019 – 20 учебный год»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Письмо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МОиН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КК «О рекомендациях по организации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изучения родных языков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 числа языков народов РФ, в том числе русского как родного, в 2019-2020 учебном году» (от 28.08.2019  № 47-01-13 17891/19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)*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6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Приоритетные направления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36712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Развитие читательской грамотности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 всех предметах НОО)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Оценивание планируемых результатов*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Проектная и исследовательская деятельность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(и детей,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координируемая учителем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Обучение финансовой грамотности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электронного обучения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(Яндекс учебник.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Учи.ру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Якласс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т.д.)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05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Родной язык 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Литературное чтение на родном языке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Свободный выбор языка образования….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осуществляется по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ЗАЯВЛЕНИЮ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родителей…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Родной язык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Литературное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чтение на родном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языке являются ОБЯЗАТЕЛЬНЫМИ для обучения (в 2019г. НОО только в 1 классе)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ОО самостоятельно разрабатывает рабочие программы по данным предметам (примерные программы разработаны в крае)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блоки программ по предметам соотносятся, но НЕ ДУБЛИРУЮТСЯ.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9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6004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Таблица-сетка часов учебного плана </a:t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12952"/>
              </p:ext>
            </p:extLst>
          </p:nvPr>
        </p:nvGraphicFramePr>
        <p:xfrm>
          <a:off x="395536" y="404664"/>
          <a:ext cx="8208911" cy="6356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4311"/>
                <a:gridCol w="2238794"/>
                <a:gridCol w="522385"/>
                <a:gridCol w="522385"/>
                <a:gridCol w="522385"/>
                <a:gridCol w="597012"/>
                <a:gridCol w="671639"/>
              </a:tblGrid>
              <a:tr h="15606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Предметные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области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Учебные предметы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                Классы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Количество часов в неделю</a:t>
                      </a:r>
                      <a:endParaRPr lang="ru-RU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621" marR="436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б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б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а, б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а, б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часов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Обязательная часть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0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3,5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Родной язык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Родной язык (русский)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Литературное чтение 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родном языке (русском)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312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46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 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естествознание 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мир)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Окружающий мир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ОРКСЭ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ОРКСЭ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Искусство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5-дневной неделе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15606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Часть, формируемая участниками образовательного процесса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5-дневной неделе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4682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Кубановедение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  <a:tr h="39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Максимально допустимая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аудиторная недельная нагрузка </a:t>
                      </a:r>
                      <a:endParaRPr lang="ru-RU" sz="14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СанПиН 2.4.2.2821-10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5-дневной неделе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3621" marR="4362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21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2800" b="1" dirty="0"/>
              <a:t>Русский родной язык. 1 класс. Методическое пособие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Авторы</a:t>
            </a:r>
            <a:r>
              <a:rPr lang="ru-RU" sz="2800" dirty="0"/>
              <a:t>: О. М. Александрова, М. И. Кузнецова, </a:t>
            </a:r>
            <a:br>
              <a:rPr lang="ru-RU" sz="2800" dirty="0"/>
            </a:br>
            <a:r>
              <a:rPr lang="ru-RU" sz="2800" dirty="0"/>
              <a:t>                  Л. В. </a:t>
            </a:r>
            <a:r>
              <a:rPr lang="ru-RU" sz="2800" dirty="0" err="1"/>
              <a:t>Петленко</a:t>
            </a:r>
            <a:r>
              <a:rPr lang="ru-RU" sz="2800" dirty="0"/>
              <a:t>, В. Ю. Романова</a:t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72" y="1600200"/>
            <a:ext cx="3481056" cy="45259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5600" dirty="0" smtClean="0"/>
              <a:t>Вариант </a:t>
            </a:r>
            <a:r>
              <a:rPr lang="ru-RU" sz="5600" dirty="0"/>
              <a:t>рабочей программы по русскому родному языку для 1-го класса с примерным тематическим планированием из методического пособия.</a:t>
            </a:r>
          </a:p>
          <a:p>
            <a:r>
              <a:rPr lang="ru-RU" dirty="0"/>
              <a:t>﻿</a:t>
            </a:r>
          </a:p>
          <a:p>
            <a:pPr fontAlgn="base"/>
            <a:r>
              <a:rPr lang="ru-RU" sz="5500" b="1" dirty="0"/>
              <a:t> АО Издательство «Учебная литература» («Издательство»)</a:t>
            </a:r>
            <a:endParaRPr lang="ru-RU" sz="5500" dirty="0"/>
          </a:p>
          <a:p>
            <a:pPr fontAlgn="base"/>
            <a:r>
              <a:rPr lang="ru-RU" dirty="0"/>
              <a:t> </a:t>
            </a:r>
          </a:p>
          <a:p>
            <a:pPr fontAlgn="base"/>
            <a:r>
              <a:rPr lang="ru-RU" dirty="0"/>
              <a:t>Содержание</a:t>
            </a:r>
          </a:p>
          <a:p>
            <a:pPr fontAlgn="base"/>
            <a:r>
              <a:rPr lang="ru-RU" sz="5600" b="1" dirty="0"/>
              <a:t>Секреты речи и текста</a:t>
            </a:r>
            <a:endParaRPr lang="ru-RU" sz="5600" dirty="0"/>
          </a:p>
          <a:p>
            <a:pPr fontAlgn="base"/>
            <a:r>
              <a:rPr lang="ru-RU" sz="5600" dirty="0"/>
              <a:t>§ 1. Как люди общаются друг с другом</a:t>
            </a:r>
          </a:p>
          <a:p>
            <a:pPr fontAlgn="base"/>
            <a:r>
              <a:rPr lang="ru-RU" sz="5600" dirty="0"/>
              <a:t>§ 2. Вежливые слова</a:t>
            </a:r>
          </a:p>
          <a:p>
            <a:pPr fontAlgn="base"/>
            <a:r>
              <a:rPr lang="ru-RU" sz="5600" dirty="0"/>
              <a:t>§ 3. Как люди приветствуют друг друга</a:t>
            </a:r>
          </a:p>
          <a:p>
            <a:pPr fontAlgn="base"/>
            <a:r>
              <a:rPr lang="ru-RU" sz="5600" dirty="0"/>
              <a:t>§ 4. Зачем людям имена</a:t>
            </a:r>
          </a:p>
          <a:p>
            <a:pPr fontAlgn="base"/>
            <a:r>
              <a:rPr lang="ru-RU" sz="5600" dirty="0"/>
              <a:t>§ 5. Спрашиваем и отвечаем</a:t>
            </a:r>
          </a:p>
          <a:p>
            <a:pPr fontAlgn="base"/>
            <a:r>
              <a:rPr lang="ru-RU" sz="5600" b="1" dirty="0"/>
              <a:t>Язык в действии</a:t>
            </a:r>
            <a:endParaRPr lang="ru-RU" sz="5600" dirty="0"/>
          </a:p>
          <a:p>
            <a:pPr fontAlgn="base"/>
            <a:r>
              <a:rPr lang="ru-RU" sz="5600" dirty="0"/>
              <a:t>§ 6. Выделяем голосом важные слова</a:t>
            </a:r>
          </a:p>
          <a:p>
            <a:pPr fontAlgn="base"/>
            <a:r>
              <a:rPr lang="ru-RU" sz="5600" dirty="0"/>
              <a:t>§ 7. Как можно играть звуками</a:t>
            </a:r>
          </a:p>
          <a:p>
            <a:pPr fontAlgn="base"/>
            <a:r>
              <a:rPr lang="ru-RU" sz="5600" dirty="0"/>
              <a:t>§ 8. Где поставить ударение</a:t>
            </a:r>
          </a:p>
          <a:p>
            <a:pPr fontAlgn="base"/>
            <a:r>
              <a:rPr lang="ru-RU" sz="5600" dirty="0"/>
              <a:t>§ 9. Как сочетаются слова</a:t>
            </a:r>
          </a:p>
          <a:p>
            <a:pPr fontAlgn="base"/>
            <a:r>
              <a:rPr lang="ru-RU" sz="5600" b="1" dirty="0"/>
              <a:t>Русский язык: прошлое и настоящее</a:t>
            </a:r>
            <a:endParaRPr lang="ru-RU" sz="5600" dirty="0"/>
          </a:p>
          <a:p>
            <a:pPr fontAlgn="base"/>
            <a:r>
              <a:rPr lang="ru-RU" sz="5600" dirty="0"/>
              <a:t>§ 10. Как писали в старину</a:t>
            </a:r>
          </a:p>
          <a:p>
            <a:pPr fontAlgn="base"/>
            <a:r>
              <a:rPr lang="ru-RU" sz="5600" dirty="0"/>
              <a:t>§ 11. Дом в старину: что как </a:t>
            </a:r>
            <a:r>
              <a:rPr lang="ru-RU" sz="5600" dirty="0" err="1"/>
              <a:t>нызывалось</a:t>
            </a:r>
            <a:endParaRPr lang="ru-RU" sz="5600" dirty="0"/>
          </a:p>
          <a:p>
            <a:pPr fontAlgn="base"/>
            <a:r>
              <a:rPr lang="ru-RU" sz="5600" dirty="0"/>
              <a:t>§ 12. Во что одевались в старину</a:t>
            </a:r>
          </a:p>
          <a:p>
            <a:pPr fontAlgn="base"/>
            <a:r>
              <a:rPr lang="ru-RU" sz="5600" b="1" dirty="0"/>
              <a:t>Секреты речи и текста</a:t>
            </a:r>
            <a:endParaRPr lang="ru-RU" sz="5600" dirty="0"/>
          </a:p>
          <a:p>
            <a:pPr fontAlgn="base"/>
            <a:r>
              <a:rPr lang="ru-RU" sz="5600" dirty="0"/>
              <a:t>§ 13. Сравниваем тексты</a:t>
            </a:r>
          </a:p>
          <a:p>
            <a:r>
              <a:rPr lang="ru-RU" sz="5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253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ЭФУ Русский родной язык: учебное пособие для 1 класса общеобразовательных организаций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38" y="1600200"/>
            <a:ext cx="3281323" cy="452596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3968" y="1600200"/>
            <a:ext cx="4402832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Учебное пособие соответствует Федеральному государственному образовательному стандарту начального общего образования, Примерной программе по учебному предмету «Русский родной язык» для образовательных организаций, реализующих программы начального общего образования, Концепции преподавания русского языка и литературы и входит в систему учебников «Начальная инновационная школа».</a:t>
            </a:r>
          </a:p>
          <a:p>
            <a:r>
              <a:rPr lang="ru-RU" dirty="0" smtClean="0"/>
              <a:t>Главные темы: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Русский язык: прошлое и настоящее;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Сказано русским языком,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Секреты речи и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220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Конкурсы 2019-2020уч. года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518607"/>
              </p:ext>
            </p:extLst>
          </p:nvPr>
        </p:nvGraphicFramePr>
        <p:xfrm>
          <a:off x="179512" y="908720"/>
          <a:ext cx="8856983" cy="585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355"/>
                <a:gridCol w="3120029"/>
                <a:gridCol w="1597729"/>
                <a:gridCol w="1870545"/>
                <a:gridCol w="193232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Сроки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Ответственные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Мой лучший урок – город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(есть и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ВК, Москва )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УОН №1188 от 04.09.2019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01.10.19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Папазян Ю. 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(каб.65)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Моя Родина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(этнический фестиваль)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УОН №1184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03.09.19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25.10.19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Степанова К.С.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Каб.64 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Учитель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УОН №1185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03.09.19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21.10.19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Папазян Ю.В.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(каб.65)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XIII  Всероссийский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 27.09.19 сообщить об участии 05.10.19 – зарегистрироваться на сайте 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http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://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vmk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-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konkurs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.</a:t>
                      </a:r>
                      <a:r>
                        <a:rPr lang="en-US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/>
                        </a:rPr>
                        <a:t>ru</a:t>
                      </a: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Боровиковская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И.В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Папазян Ю.В.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Самый классный </a:t>
                      </a: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классный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 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Разговор о правильном питании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Февраль 2020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Боровиковская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И.В.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 – твои друзья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Февраль – март 2020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6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8.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ПНПО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kern="120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Март- апрель 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Цуренко И.В.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1786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1053</Words>
  <Application>Microsoft Office PowerPoint</Application>
  <PresentationFormat>Экран (4:3)</PresentationFormat>
  <Paragraphs>270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Эффективные  пути реализации ООП НОО.   </vt:lpstr>
      <vt:lpstr>Нормативные документы</vt:lpstr>
      <vt:lpstr>Инструктивные и методические материалы</vt:lpstr>
      <vt:lpstr>Приоритетные направления</vt:lpstr>
      <vt:lpstr>Родной язык и Литературное чтение на родном языке</vt:lpstr>
      <vt:lpstr>Таблица-сетка часов учебного плана    </vt:lpstr>
      <vt:lpstr>Русский родной язык. 1 класс. Методическое пособие Авторы: О. М. Александрова, М. И. Кузнецова,                    Л. В. Петленко, В. Ю. Романова </vt:lpstr>
      <vt:lpstr>ЭФУ Русский родной язык: учебное пособие для 1 класса общеобразовательных организаций</vt:lpstr>
      <vt:lpstr>Конкурсы 2019-2020уч. года</vt:lpstr>
      <vt:lpstr>Профессиональные стандарты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"Эффективные  пути реализации ООП НОО».</dc:title>
  <dc:creator>СЦРО_</dc:creator>
  <cp:lastModifiedBy>СЦРО_</cp:lastModifiedBy>
  <cp:revision>29</cp:revision>
  <dcterms:created xsi:type="dcterms:W3CDTF">2019-09-06T11:46:10Z</dcterms:created>
  <dcterms:modified xsi:type="dcterms:W3CDTF">2019-09-10T08:58:30Z</dcterms:modified>
</cp:coreProperties>
</file>