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322" r:id="rId7"/>
    <p:sldId id="320" r:id="rId8"/>
    <p:sldId id="321" r:id="rId9"/>
    <p:sldId id="268" r:id="rId10"/>
    <p:sldId id="318" r:id="rId11"/>
    <p:sldId id="332" r:id="rId12"/>
    <p:sldId id="314" r:id="rId13"/>
    <p:sldId id="315" r:id="rId14"/>
    <p:sldId id="319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06" r:id="rId25"/>
    <p:sldId id="289" r:id="rId26"/>
    <p:sldId id="287" r:id="rId27"/>
    <p:sldId id="261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1" autoAdjust="0"/>
  </p:normalViewPr>
  <p:slideViewPr>
    <p:cSldViewPr snapToGrid="0" showGuides="1">
      <p:cViewPr>
        <p:scale>
          <a:sx n="100" d="100"/>
          <a:sy n="100" d="100"/>
        </p:scale>
        <p:origin x="-2412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cs.msk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          Семинар 6:</a:t>
            </a:r>
            <a:br>
              <a:rPr lang="ru-RU" sz="3100" dirty="0" smtClean="0"/>
            </a:br>
            <a:r>
              <a:rPr lang="ru-RU" sz="3100" dirty="0" smtClean="0"/>
              <a:t> «Тренинг практических навыков при выполнении заданий ВЫСОКОГО уровня сложности ЕГЭ по информатике»</a:t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32560" y="359898"/>
            <a:ext cx="7406640" cy="3569168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18090" y="4731026"/>
            <a:ext cx="4782710" cy="8348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г. Сочи, Лицей № 95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Тьютор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Мусаева Н.Г.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.03.2019г.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для контроля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68" y="952500"/>
            <a:ext cx="107537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sz="1600" dirty="0" smtClean="0"/>
              <a:t>Умение построить дерево игры по заданному алгоритму и обосновать выигрышную стратегию</a:t>
            </a:r>
            <a:br>
              <a:rPr lang="ru-RU" sz="1600" dirty="0" smtClean="0"/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376" y="13716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26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731" y="0"/>
            <a:ext cx="5119374" cy="67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sz="1600" dirty="0" smtClean="0"/>
              <a:t>Умение построить дерево игры по заданному алгоритму и обосновать выигрышную стратегию</a:t>
            </a:r>
            <a:br>
              <a:rPr lang="ru-RU" sz="1600" dirty="0" smtClean="0"/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97" y="1138849"/>
            <a:ext cx="7300909" cy="41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sz="1600" dirty="0" smtClean="0"/>
              <a:t>Умение построить дерево игры по заданному алгоритму и обосновать выигрышную стратегию</a:t>
            </a:r>
            <a:br>
              <a:rPr lang="ru-RU" sz="1600" dirty="0" smtClean="0"/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711" y="363042"/>
            <a:ext cx="7082793" cy="35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118" y="3853565"/>
            <a:ext cx="7054122" cy="17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9376" y="13716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209" y="1666531"/>
            <a:ext cx="7074326" cy="44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022" y="924706"/>
            <a:ext cx="6850160" cy="23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377" y="3312826"/>
            <a:ext cx="6897514" cy="354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797" y="669874"/>
            <a:ext cx="6761946" cy="229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766" y="2948599"/>
            <a:ext cx="6675620" cy="390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Дерево всех партий может быть изображено в виде таблицы или ориентированного графа – так, как показано на рисунке,</a:t>
            </a:r>
            <a:br>
              <a:rPr lang="ru-RU" b="1" dirty="0" smtClean="0"/>
            </a:br>
            <a:r>
              <a:rPr lang="ru-RU" b="1" dirty="0" smtClean="0"/>
              <a:t>или другим способом. </a:t>
            </a:r>
          </a:p>
          <a:p>
            <a:pPr algn="just"/>
            <a:r>
              <a:rPr lang="ru-RU" b="1" dirty="0" smtClean="0"/>
              <a:t>Важно, чтобы множество полных путей в графе</a:t>
            </a:r>
            <a:br>
              <a:rPr lang="ru-RU" b="1" dirty="0" smtClean="0"/>
            </a:br>
            <a:r>
              <a:rPr lang="ru-RU" b="1" dirty="0" smtClean="0"/>
              <a:t>находилось во взаимно однозначном соответствии с множеством партий, возможных при описанной в решении стратегии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618" y="1325342"/>
            <a:ext cx="5675416" cy="46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667" y="5889174"/>
            <a:ext cx="5626387" cy="7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406" y="1315779"/>
            <a:ext cx="7960090" cy="182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899" y="3271447"/>
            <a:ext cx="7384355" cy="32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План семинара: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Организационный момент.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Анализ профессиональных затруднений учителей информатики по результатам тестирования.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Обсуждение результатов КДР</a:t>
            </a:r>
            <a:r>
              <a:rPr lang="en-US" dirty="0" smtClean="0"/>
              <a:t> </a:t>
            </a:r>
            <a:r>
              <a:rPr lang="ru-RU" dirty="0" smtClean="0"/>
              <a:t>(15.03.2019г.) по информатике для 10, 9 классов.</a:t>
            </a:r>
            <a:endParaRPr lang="en-US" i="1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Тренинг практических навыков по выполнению задания 25.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Тренинг практических навыков по выполнению задания 26.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Рекомендации по формированию банка заданий, направленных на выявление «западающих» умений обучающихся.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Зачетная работа в формате ЕГЭ. Анализ выполнения тестовой работы. Обсуждение. Рефлексия.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Новинки методических материалов по подготовке к ЕГЭ, интернет-ресурсы.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1500188"/>
            <a:ext cx="7346528" cy="488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Разработать систему выявления пробелов знаний у учащихся в тех областях, которые напрямую определяют успешное выполнение заданий.</a:t>
            </a:r>
          </a:p>
          <a:p>
            <a:r>
              <a:rPr lang="ru-RU" dirty="0" smtClean="0"/>
              <a:t>2. Индивидуально прорабатывать с обучающимися те темы, которые вызвали у них наибольшие затруднения.</a:t>
            </a:r>
          </a:p>
          <a:p>
            <a:r>
              <a:rPr lang="ru-RU" dirty="0" smtClean="0"/>
              <a:t>3. Ориентировать учеников на внимательное прочтение заданий и их предварительный анализ для построения правильного решения.</a:t>
            </a:r>
          </a:p>
          <a:p>
            <a:r>
              <a:rPr lang="ru-RU" dirty="0" smtClean="0"/>
              <a:t>4. Обеспечить обучающимся достаточную практику применения полученных знаний и освоенных умений в решениях заданий разных типов и моделей.</a:t>
            </a:r>
          </a:p>
          <a:p>
            <a:r>
              <a:rPr lang="ru-RU" dirty="0" smtClean="0"/>
              <a:t>5. Модифицировать методику решения проблемных задач.</a:t>
            </a:r>
          </a:p>
          <a:p>
            <a:r>
              <a:rPr lang="ru-RU" dirty="0" smtClean="0"/>
              <a:t>6. Указать учащимся на рациональное распределение времени при выполнении диагностической работы и подготовке к экзамену.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066800"/>
          </a:xfrm>
        </p:spPr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340768"/>
            <a:ext cx="11288192" cy="5302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Лещинер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В.Р., Крылов С.С., Якушкин А.П. Единый государственный экзамен. Информатика. Комплекс материалов для подготовки учащихся. Учебное пособие. – М.: Интеллект-Центр;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Златопольский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Д.М. Подготовка к ЕГЭ по информатике. Решение задач по программированию. –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ДМК-Пресс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                   3. Крылов С.С., Чуркина Т.Е. ЕГЭ 2016. Информатика и ИКТ. Типовые экзаменационные варианты. — М.: «Национальное образование», 2016.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Богомолова О.Б. Информатика. Новы полный справочник для подготовки к ЕГЭ. —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2016.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http://obrnadzor.gov.ru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портал ЕГЭ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 ege.edu.ru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Сайт ФИПИ http://www.fipi.ru/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http://www.it-n.ru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https://informatics.msk.ru/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http://www.ctege.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https://inf-ege.sdamgia.ru/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http://labs.org.ru/ege/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http://kpolyakov.spb.ru/school/ege.htm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https://www.youtube.com/channel/UCmUcjDHUkIMhfqBfyHYXYuA/featured </a:t>
            </a:r>
          </a:p>
          <a:p>
            <a:pPr marL="624078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://www.youtube.com/playlist?list=PL66kIi3dt8A5slbxnwIjiYHloR1VGEUJ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19" y="342900"/>
            <a:ext cx="5515590" cy="29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s://docs.mail.ru/preview/206x206/?x-email=applied%40mail.ru&amp;src=https%3A%2F%2Fe.mail.ru%2Fcgi-bin%2Fgetattach%3Fid%3D15384869470000000730%253B0%253B1%26x-email%3Dapplied%2540mail.ru%26notype%3D1%26file%3D464-ege-2018.-informatika.-trenazher_krylov_2018-272s.pdf%26mode%3Dattach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ocs.mail.ru/preview/206x206/?x-email=applied%40mail.ru&amp;src=https%3A%2F%2Fe.mail.ru%2Fcgi-bin%2Fgetattach%3Fid%3D15384869470000000730%253B0%253B1%26x-email%3Dapplied%2540mail.ru%26notype%3D1%26file%3D464-ege-2018.-informatika.-trenazher_krylov_2018-272s.pdf%26mode%3Dattach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3187924"/>
            <a:ext cx="5664200" cy="366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213" y="383266"/>
            <a:ext cx="5564187" cy="28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Наталья\Downloads\docs.mail.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761" y="3056246"/>
            <a:ext cx="2461039" cy="3801754"/>
          </a:xfrm>
          <a:prstGeom prst="rect">
            <a:avLst/>
          </a:prstGeom>
          <a:noFill/>
        </p:spPr>
      </p:pic>
      <p:pic>
        <p:nvPicPr>
          <p:cNvPr id="1033" name="Picture 9" descr="C:\Users\Наталья\Downloads\docs.mail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7310" y="3125294"/>
            <a:ext cx="2615090" cy="35676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составить алгоритм и записать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 виде простой программы  (10–15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строк) на языке программирования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412" y="1058569"/>
            <a:ext cx="6696636" cy="47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9376" y="13716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25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47612" y="5257800"/>
            <a:ext cx="322729" cy="322729"/>
          </a:xfrm>
          <a:prstGeom prst="rect">
            <a:avLst/>
          </a:prstGeom>
          <a:solidFill>
            <a:srgbClr val="C0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составить алгоритм и записать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 виде простой программы  (10–15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строк) на языке программирования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376" y="13716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25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028" y="1085616"/>
            <a:ext cx="5237348" cy="40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97" y="5153899"/>
            <a:ext cx="5277787" cy="5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963389" y="1060554"/>
            <a:ext cx="322729" cy="322729"/>
          </a:xfrm>
          <a:prstGeom prst="rect">
            <a:avLst/>
          </a:prstGeom>
          <a:solidFill>
            <a:srgbClr val="C0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составить алгоритм и записать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 виде простой программы  (10–15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строк) на языке программирования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376" y="137160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25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491" y="2111883"/>
            <a:ext cx="7824866" cy="8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12432" y="3297836"/>
            <a:ext cx="718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Таким образом, максимальный балл за задание – 2 балла.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042680" y="2139846"/>
            <a:ext cx="322729" cy="322729"/>
          </a:xfrm>
          <a:prstGeom prst="rect">
            <a:avLst/>
          </a:prstGeom>
          <a:solidFill>
            <a:srgbClr val="C0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 виде простой программы  (10–15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строк) на языке программирования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813" y="1290918"/>
            <a:ext cx="7551713" cy="30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32100" y="0"/>
            <a:ext cx="8229600" cy="1066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Тренинг практических навыков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100" y="2717800"/>
            <a:ext cx="2692400" cy="2870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составить алгоритм и записать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 виде простой программы  (10–15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строк) на языке программирования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Это задание высокого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уровня сложности. Примерное время выполнения задания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latin typeface="+mj-lt"/>
                <a:ea typeface="+mj-ea"/>
                <a:cs typeface="+mj-cs"/>
              </a:rPr>
              <a:t>3</a:t>
            </a:r>
            <a:r>
              <a:rPr lang="ru-RU" u="sng" noProof="0" dirty="0" smtClean="0">
                <a:latin typeface="+mj-lt"/>
                <a:ea typeface="+mj-ea"/>
                <a:cs typeface="+mj-cs"/>
              </a:rPr>
              <a:t>0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456" y="1626254"/>
            <a:ext cx="7627002" cy="25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99" y="1600200"/>
            <a:ext cx="10959281" cy="4572000"/>
          </a:xfrm>
        </p:spPr>
        <p:txBody>
          <a:bodyPr/>
          <a:lstStyle/>
          <a:p>
            <a:r>
              <a:rPr lang="ru-RU" dirty="0" smtClean="0"/>
              <a:t>Проанализируем задачу:</a:t>
            </a:r>
          </a:p>
          <a:p>
            <a:r>
              <a:rPr lang="ru-RU" dirty="0" smtClean="0"/>
              <a:t>Нужно найти минимальный элемент?				Да</a:t>
            </a:r>
          </a:p>
          <a:p>
            <a:r>
              <a:rPr lang="ru-RU" dirty="0" smtClean="0"/>
              <a:t>Минимальный элемент среди каких чисел?			Четных</a:t>
            </a:r>
          </a:p>
          <a:p>
            <a:r>
              <a:rPr lang="ru-RU" dirty="0" smtClean="0"/>
              <a:t>Уменьшить какие элементы?					Четные</a:t>
            </a:r>
          </a:p>
          <a:p>
            <a:r>
              <a:rPr lang="ru-RU" dirty="0" smtClean="0"/>
              <a:t>Что должно получиться после уменьшения?		Минимальный элемент равен 2</a:t>
            </a:r>
          </a:p>
          <a:p>
            <a:r>
              <a:rPr lang="ru-RU" dirty="0" smtClean="0"/>
              <a:t>Таким образом, задача сводится к поиску минимального четного элемента,</a:t>
            </a:r>
          </a:p>
          <a:p>
            <a:r>
              <a:rPr lang="ru-RU" dirty="0"/>
              <a:t>у</a:t>
            </a:r>
            <a:r>
              <a:rPr lang="ru-RU" dirty="0" smtClean="0"/>
              <a:t>меньшению четных элементов массива на минимальный и прибавлением 2</a:t>
            </a:r>
          </a:p>
          <a:p>
            <a:pPr lvl="8"/>
            <a:endParaRPr lang="ru-RU" dirty="0"/>
          </a:p>
          <a:p>
            <a:pPr lvl="8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182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3830" y="1543987"/>
            <a:ext cx="7839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Вариант верного решения на языке Паскаль</a:t>
            </a:r>
          </a:p>
          <a:p>
            <a:r>
              <a:rPr lang="ru-RU" b="1" dirty="0" smtClean="0"/>
              <a:t>Обязательно нужно указать версию и язык программирования.</a:t>
            </a:r>
          </a:p>
          <a:p>
            <a:r>
              <a:rPr lang="ru-RU" b="1" dirty="0" smtClean="0"/>
              <a:t>Например, </a:t>
            </a:r>
            <a:r>
              <a:rPr lang="en-US" b="1" dirty="0" smtClean="0"/>
              <a:t>Free Pascal  2.6</a:t>
            </a:r>
          </a:p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95913" y="2773180"/>
            <a:ext cx="4465261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Обращаю внимание, </a:t>
            </a:r>
          </a:p>
          <a:p>
            <a:r>
              <a:rPr lang="ru-RU" dirty="0" smtClean="0"/>
              <a:t>что эффективность программы</a:t>
            </a:r>
          </a:p>
          <a:p>
            <a:r>
              <a:rPr lang="ru-RU" dirty="0" smtClean="0"/>
              <a:t> в данном задании </a:t>
            </a:r>
            <a:r>
              <a:rPr lang="ru-RU" b="1" dirty="0" smtClean="0"/>
              <a:t>не оценивается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Важно уметь составлять </a:t>
            </a:r>
          </a:p>
          <a:p>
            <a:r>
              <a:rPr lang="ru-RU" dirty="0" smtClean="0"/>
              <a:t>простую программу без </a:t>
            </a:r>
          </a:p>
          <a:p>
            <a:r>
              <a:rPr lang="ru-RU" dirty="0" smtClean="0"/>
              <a:t>использования стандартных </a:t>
            </a:r>
          </a:p>
          <a:p>
            <a:r>
              <a:rPr lang="ru-RU" dirty="0" smtClean="0"/>
              <a:t>библиотек языка программирования.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29" y="2588691"/>
            <a:ext cx="5285365" cy="2632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554</Words>
  <Application>Microsoft Office PowerPoint</Application>
  <PresentationFormat>Широкоэкранный</PresentationFormat>
  <Paragraphs>102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Euphemia</vt:lpstr>
      <vt:lpstr>Plantagenet Cherokee</vt:lpstr>
      <vt:lpstr>Times New Roman</vt:lpstr>
      <vt:lpstr>Wingdings</vt:lpstr>
      <vt:lpstr>tf03431380</vt:lpstr>
      <vt:lpstr>          Семинар 6:  «Тренинг практических навыков при выполнении заданий ВЫСОКОГО уровня сложности ЕГЭ по информатике» </vt:lpstr>
      <vt:lpstr>План семинара: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Решение</vt:lpstr>
      <vt:lpstr>Решение</vt:lpstr>
      <vt:lpstr>Важно!</vt:lpstr>
      <vt:lpstr>Критерии оценки</vt:lpstr>
      <vt:lpstr>Контрольное задание</vt:lpstr>
      <vt:lpstr>Контрольное задание</vt:lpstr>
      <vt:lpstr>Рекомендации</vt:lpstr>
      <vt:lpstr>Методическая литература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2018-10-17T18:20:59Z</dcterms:created>
  <dcterms:modified xsi:type="dcterms:W3CDTF">2019-03-15T11:58:35Z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