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6" r:id="rId11"/>
    <p:sldId id="267" r:id="rId1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0" d="100"/>
          <a:sy n="70" d="100"/>
        </p:scale>
        <p:origin x="-52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1"/>
      </p:bgRef>
    </p:bg>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2286000" y="3124200"/>
            <a:ext cx="6172200" cy="1894362"/>
          </a:xfrm>
        </p:spPr>
        <p:txBody>
          <a:bodyPr/>
          <a:lstStyle>
            <a:lvl1pPr>
              <a:defRPr b="1"/>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bwMode="auto">
          <a:xfrm rot="5400000">
            <a:off x="7764621" y="1174097"/>
            <a:ext cx="2286000" cy="381000"/>
          </a:xfrm>
        </p:spPr>
        <p:txBody>
          <a:bodyPr/>
          <a:lstStyle/>
          <a:p>
            <a:fld id="{465D6658-C069-4DFA-BAB6-89B60E5F0089}" type="datetimeFigureOut">
              <a:rPr lang="ru-RU" smtClean="0"/>
              <a:pPr/>
              <a:t>18.10.2018</a:t>
            </a:fld>
            <a:endParaRPr lang="ru-RU"/>
          </a:p>
        </p:txBody>
      </p:sp>
      <p:sp>
        <p:nvSpPr>
          <p:cNvPr id="17" name="Нижний колонтитул 16"/>
          <p:cNvSpPr>
            <a:spLocks noGrp="1"/>
          </p:cNvSpPr>
          <p:nvPr>
            <p:ph type="ftr" sz="quarter" idx="11"/>
          </p:nvPr>
        </p:nvSpPr>
        <p:spPr bwMode="auto">
          <a:xfrm rot="5400000">
            <a:off x="7077269" y="4181669"/>
            <a:ext cx="3657600" cy="384048"/>
          </a:xfrm>
        </p:spPr>
        <p:txBody>
          <a:bodyPr/>
          <a:lstStyle/>
          <a:p>
            <a:endParaRPr lang="ru-RU"/>
          </a:p>
        </p:txBody>
      </p:sp>
      <p:sp>
        <p:nvSpPr>
          <p:cNvPr id="10" name="Прямоугольник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Прямоугольник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ая соединительная линия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Прямая соединительная линия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Прямая соединительная линия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Прямоугольник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Овал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Овал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Овал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Номер слайда 28"/>
          <p:cNvSpPr>
            <a:spLocks noGrp="1"/>
          </p:cNvSpPr>
          <p:nvPr>
            <p:ph type="sldNum" sz="quarter" idx="12"/>
          </p:nvPr>
        </p:nvSpPr>
        <p:spPr bwMode="auto">
          <a:xfrm>
            <a:off x="1325544" y="4928702"/>
            <a:ext cx="609600" cy="517524"/>
          </a:xfrm>
        </p:spPr>
        <p:txBody>
          <a:bodyPr/>
          <a:lstStyle/>
          <a:p>
            <a:fld id="{87FBF210-C96D-4456-8E41-1E8F60BF54D9}"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465D6658-C069-4DFA-BAB6-89B60E5F0089}" type="datetimeFigureOut">
              <a:rPr lang="ru-RU" smtClean="0"/>
              <a:pPr/>
              <a:t>18.10.2018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7FBF210-C96D-4456-8E41-1E8F60BF54D9}"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676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465D6658-C069-4DFA-BAB6-89B60E5F0089}" type="datetimeFigureOut">
              <a:rPr lang="ru-RU" smtClean="0"/>
              <a:pPr/>
              <a:t>18.10.2018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7FBF210-C96D-4456-8E41-1E8F60BF54D9}"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8" name="Содержимое 7"/>
          <p:cNvSpPr>
            <a:spLocks noGrp="1"/>
          </p:cNvSpPr>
          <p:nvPr>
            <p:ph sz="quarter" idx="1"/>
          </p:nvPr>
        </p:nvSpPr>
        <p:spPr>
          <a:xfrm>
            <a:off x="457200" y="1600200"/>
            <a:ext cx="7467600" cy="487375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4"/>
          </p:nvPr>
        </p:nvSpPr>
        <p:spPr/>
        <p:txBody>
          <a:bodyPr rtlCol="0"/>
          <a:lstStyle/>
          <a:p>
            <a:fld id="{465D6658-C069-4DFA-BAB6-89B60E5F0089}" type="datetimeFigureOut">
              <a:rPr lang="ru-RU" smtClean="0"/>
              <a:pPr/>
              <a:t>18.10.2018</a:t>
            </a:fld>
            <a:endParaRPr lang="ru-RU"/>
          </a:p>
        </p:txBody>
      </p:sp>
      <p:sp>
        <p:nvSpPr>
          <p:cNvPr id="9" name="Номер слайда 8"/>
          <p:cNvSpPr>
            <a:spLocks noGrp="1"/>
          </p:cNvSpPr>
          <p:nvPr>
            <p:ph type="sldNum" sz="quarter" idx="15"/>
          </p:nvPr>
        </p:nvSpPr>
        <p:spPr/>
        <p:txBody>
          <a:bodyPr rtlCol="0"/>
          <a:lstStyle/>
          <a:p>
            <a:fld id="{87FBF210-C96D-4456-8E41-1E8F60BF54D9}" type="slidenum">
              <a:rPr lang="ru-RU" smtClean="0"/>
              <a:pPr/>
              <a:t>‹#›</a:t>
            </a:fld>
            <a:endParaRPr lang="ru-RU"/>
          </a:p>
        </p:txBody>
      </p:sp>
      <p:sp>
        <p:nvSpPr>
          <p:cNvPr id="10" name="Нижний колонтитул 9"/>
          <p:cNvSpPr>
            <a:spLocks noGrp="1"/>
          </p:cNvSpPr>
          <p:nvPr>
            <p:ph type="ftr" sz="quarter" idx="16"/>
          </p:nvPr>
        </p:nvSpPr>
        <p:spPr/>
        <p:txBody>
          <a:bodyPr rtlCol="0"/>
          <a:lstStyle/>
          <a:p>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0" y="2895600"/>
            <a:ext cx="6172200" cy="2053590"/>
          </a:xfrm>
        </p:spPr>
        <p:txBody>
          <a:bodyPr/>
          <a:lstStyle>
            <a:lvl1pPr algn="l">
              <a:buNone/>
              <a:defRPr sz="3000" b="1" cap="small"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bwMode="auto">
          <a:xfrm rot="5400000">
            <a:off x="7763256" y="1170432"/>
            <a:ext cx="2286000" cy="381000"/>
          </a:xfrm>
        </p:spPr>
        <p:txBody>
          <a:bodyPr/>
          <a:lstStyle/>
          <a:p>
            <a:fld id="{465D6658-C069-4DFA-BAB6-89B60E5F0089}" type="datetimeFigureOut">
              <a:rPr lang="ru-RU" smtClean="0"/>
              <a:pPr/>
              <a:t>18.10.2018</a:t>
            </a:fld>
            <a:endParaRPr lang="ru-RU"/>
          </a:p>
        </p:txBody>
      </p:sp>
      <p:sp>
        <p:nvSpPr>
          <p:cNvPr id="5" name="Нижний колонтитул 4"/>
          <p:cNvSpPr>
            <a:spLocks noGrp="1"/>
          </p:cNvSpPr>
          <p:nvPr>
            <p:ph type="ftr" sz="quarter" idx="11"/>
          </p:nvPr>
        </p:nvSpPr>
        <p:spPr bwMode="auto">
          <a:xfrm rot="5400000">
            <a:off x="7077456" y="4178808"/>
            <a:ext cx="3657600" cy="384048"/>
          </a:xfrm>
        </p:spPr>
        <p:txBody>
          <a:bodyPr/>
          <a:lstStyle/>
          <a:p>
            <a:endParaRPr lang="ru-RU"/>
          </a:p>
        </p:txBody>
      </p:sp>
      <p:sp>
        <p:nvSpPr>
          <p:cNvPr id="9" name="Прямоугольник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Прямая соединительная линия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Прямая соединительная линия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оугольник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Овал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Овал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Овал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Прямая соединительная линия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Номер слайда 5"/>
          <p:cNvSpPr>
            <a:spLocks noGrp="1"/>
          </p:cNvSpPr>
          <p:nvPr>
            <p:ph type="sldNum" sz="quarter" idx="12"/>
          </p:nvPr>
        </p:nvSpPr>
        <p:spPr bwMode="auto">
          <a:xfrm>
            <a:off x="1340616" y="4928702"/>
            <a:ext cx="609600" cy="517524"/>
          </a:xfrm>
        </p:spPr>
        <p:txBody>
          <a:bodyPr/>
          <a:lstStyle/>
          <a:p>
            <a:fld id="{87FBF210-C96D-4456-8E41-1E8F60BF54D9}"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465D6658-C069-4DFA-BAB6-89B60E5F0089}" type="datetimeFigureOut">
              <a:rPr lang="ru-RU" smtClean="0"/>
              <a:pPr/>
              <a:t>18.10.2018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7FBF210-C96D-4456-8E41-1E8F60BF54D9}" type="slidenum">
              <a:rPr lang="ru-RU" smtClean="0"/>
              <a:pPr/>
              <a:t>‹#›</a:t>
            </a:fld>
            <a:endParaRPr lang="ru-RU"/>
          </a:p>
        </p:txBody>
      </p:sp>
      <p:sp>
        <p:nvSpPr>
          <p:cNvPr id="9" name="Содержимое 8"/>
          <p:cNvSpPr>
            <a:spLocks noGrp="1"/>
          </p:cNvSpPr>
          <p:nvPr>
            <p:ph sz="quarter" idx="1"/>
          </p:nvPr>
        </p:nvSpPr>
        <p:spPr>
          <a:xfrm>
            <a:off x="457200"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Содержимое 10"/>
          <p:cNvSpPr>
            <a:spLocks noGrp="1"/>
          </p:cNvSpPr>
          <p:nvPr>
            <p:ph sz="quarter" idx="2"/>
          </p:nvPr>
        </p:nvSpPr>
        <p:spPr>
          <a:xfrm>
            <a:off x="4270248"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7543800" cy="1143000"/>
          </a:xfrm>
        </p:spPr>
        <p:txBody>
          <a:bodyPr anchor="b"/>
          <a:lstStyle>
            <a:lvl1pPr>
              <a:defRPr/>
            </a:lvl1pPr>
          </a:lstStyle>
          <a:p>
            <a:r>
              <a:rPr kumimoji="0" lang="ru-RU" smtClean="0"/>
              <a:t>Образец заголовка</a:t>
            </a:r>
            <a:endParaRPr kumimoji="0" lang="en-US"/>
          </a:p>
        </p:txBody>
      </p:sp>
      <p:sp>
        <p:nvSpPr>
          <p:cNvPr id="7" name="Дата 6"/>
          <p:cNvSpPr>
            <a:spLocks noGrp="1"/>
          </p:cNvSpPr>
          <p:nvPr>
            <p:ph type="dt" sz="half" idx="10"/>
          </p:nvPr>
        </p:nvSpPr>
        <p:spPr/>
        <p:txBody>
          <a:bodyPr/>
          <a:lstStyle/>
          <a:p>
            <a:fld id="{465D6658-C069-4DFA-BAB6-89B60E5F0089}" type="datetimeFigureOut">
              <a:rPr lang="ru-RU" smtClean="0"/>
              <a:pPr/>
              <a:t>18.10.2018</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87FBF210-C96D-4456-8E41-1E8F60BF54D9}" type="slidenum">
              <a:rPr lang="ru-RU" smtClean="0"/>
              <a:pPr/>
              <a:t>‹#›</a:t>
            </a:fld>
            <a:endParaRPr lang="ru-RU"/>
          </a:p>
        </p:txBody>
      </p:sp>
      <p:sp>
        <p:nvSpPr>
          <p:cNvPr id="11" name="Содержимое 10"/>
          <p:cNvSpPr>
            <a:spLocks noGrp="1"/>
          </p:cNvSpPr>
          <p:nvPr>
            <p:ph sz="quarter" idx="2"/>
          </p:nvPr>
        </p:nvSpPr>
        <p:spPr>
          <a:xfrm>
            <a:off x="457200"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quarter" idx="4"/>
          </p:nvPr>
        </p:nvSpPr>
        <p:spPr>
          <a:xfrm>
            <a:off x="4371975"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2" name="Текст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
        <p:nvSpPr>
          <p:cNvPr id="14" name="Текст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6" name="Дата 5"/>
          <p:cNvSpPr>
            <a:spLocks noGrp="1"/>
          </p:cNvSpPr>
          <p:nvPr>
            <p:ph type="dt" sz="half" idx="10"/>
          </p:nvPr>
        </p:nvSpPr>
        <p:spPr/>
        <p:txBody>
          <a:bodyPr rtlCol="0"/>
          <a:lstStyle/>
          <a:p>
            <a:fld id="{465D6658-C069-4DFA-BAB6-89B60E5F0089}" type="datetimeFigureOut">
              <a:rPr lang="ru-RU" smtClean="0"/>
              <a:pPr/>
              <a:t>18.10.2018</a:t>
            </a:fld>
            <a:endParaRPr lang="ru-RU"/>
          </a:p>
        </p:txBody>
      </p:sp>
      <p:sp>
        <p:nvSpPr>
          <p:cNvPr id="7" name="Номер слайда 6"/>
          <p:cNvSpPr>
            <a:spLocks noGrp="1"/>
          </p:cNvSpPr>
          <p:nvPr>
            <p:ph type="sldNum" sz="quarter" idx="11"/>
          </p:nvPr>
        </p:nvSpPr>
        <p:spPr/>
        <p:txBody>
          <a:bodyPr rtlCol="0"/>
          <a:lstStyle/>
          <a:p>
            <a:fld id="{87FBF210-C96D-4456-8E41-1E8F60BF54D9}" type="slidenum">
              <a:rPr lang="ru-RU" smtClean="0"/>
              <a:pPr/>
              <a:t>‹#›</a:t>
            </a:fld>
            <a:endParaRPr lang="ru-RU"/>
          </a:p>
        </p:txBody>
      </p:sp>
      <p:sp>
        <p:nvSpPr>
          <p:cNvPr id="8" name="Нижний колонтитул 7"/>
          <p:cNvSpPr>
            <a:spLocks noGrp="1"/>
          </p:cNvSpPr>
          <p:nvPr>
            <p:ph type="ftr" sz="quarter" idx="12"/>
          </p:nvPr>
        </p:nvSpPr>
        <p:spPr/>
        <p:txBody>
          <a:bodyPr rtlCol="0"/>
          <a:lstStyle/>
          <a:p>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465D6658-C069-4DFA-BAB6-89B60E5F0089}" type="datetimeFigureOut">
              <a:rPr lang="ru-RU" smtClean="0"/>
              <a:pPr/>
              <a:t>18.10.2018</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87FBF210-C96D-4456-8E41-1E8F60BF54D9}"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1"/>
      </p:bgRef>
    </p:bg>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Заголовок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8" name="Прямая соединительная линия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Прямая соединительная линия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Прямая соединительная линия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оугольник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Овал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Содержимое 17"/>
          <p:cNvSpPr>
            <a:spLocks noGrp="1"/>
          </p:cNvSpPr>
          <p:nvPr>
            <p:ph sz="quarter" idx="1"/>
          </p:nvPr>
        </p:nvSpPr>
        <p:spPr>
          <a:xfrm>
            <a:off x="304800" y="274320"/>
            <a:ext cx="5638800" cy="6327648"/>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4"/>
          </p:nvPr>
        </p:nvSpPr>
        <p:spPr/>
        <p:txBody>
          <a:bodyPr rtlCol="0"/>
          <a:lstStyle/>
          <a:p>
            <a:fld id="{465D6658-C069-4DFA-BAB6-89B60E5F0089}" type="datetimeFigureOut">
              <a:rPr lang="ru-RU" smtClean="0"/>
              <a:pPr/>
              <a:t>18.10.2018</a:t>
            </a:fld>
            <a:endParaRPr lang="ru-RU"/>
          </a:p>
        </p:txBody>
      </p:sp>
      <p:sp>
        <p:nvSpPr>
          <p:cNvPr id="22" name="Номер слайда 21"/>
          <p:cNvSpPr>
            <a:spLocks noGrp="1"/>
          </p:cNvSpPr>
          <p:nvPr>
            <p:ph type="sldNum" sz="quarter" idx="15"/>
          </p:nvPr>
        </p:nvSpPr>
        <p:spPr/>
        <p:txBody>
          <a:bodyPr rtlCol="0"/>
          <a:lstStyle/>
          <a:p>
            <a:fld id="{87FBF210-C96D-4456-8E41-1E8F60BF54D9}" type="slidenum">
              <a:rPr lang="ru-RU" smtClean="0"/>
              <a:pPr/>
              <a:t>‹#›</a:t>
            </a:fld>
            <a:endParaRPr lang="ru-RU"/>
          </a:p>
        </p:txBody>
      </p:sp>
      <p:sp>
        <p:nvSpPr>
          <p:cNvPr id="23" name="Нижний колонтитул 22"/>
          <p:cNvSpPr>
            <a:spLocks noGrp="1"/>
          </p:cNvSpPr>
          <p:nvPr>
            <p:ph type="ftr" sz="quarter" idx="16"/>
          </p:nvPr>
        </p:nvSpPr>
        <p:spPr/>
        <p:txBody>
          <a:bodyPr rtlCol="0"/>
          <a:lstStyle/>
          <a:p>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ая соединительная линия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Овал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Заголовок 1"/>
          <p:cNvSpPr>
            <a:spLocks noGrp="1"/>
          </p:cNvSpPr>
          <p:nvPr>
            <p:ph type="title"/>
          </p:nvPr>
        </p:nvSpPr>
        <p:spPr>
          <a:xfrm rot="5400000">
            <a:off x="3350133" y="3200400"/>
            <a:ext cx="6309360" cy="457200"/>
          </a:xfrm>
        </p:spPr>
        <p:txBody>
          <a:bodyPr anchor="b"/>
          <a:lstStyle>
            <a:lvl1pPr algn="l">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ru-RU" smtClean="0"/>
              <a:t>Вставка рисунка</a:t>
            </a:r>
            <a:endParaRPr kumimoji="0" lang="en-US" dirty="0"/>
          </a:p>
        </p:txBody>
      </p:sp>
      <p:sp>
        <p:nvSpPr>
          <p:cNvPr id="4" name="Текст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10" name="Прямая соединительная линия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Прямоугольник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ая соединительная линия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Прямая соединительная линия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Прямая соединительная линия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Дата 16"/>
          <p:cNvSpPr>
            <a:spLocks noGrp="1"/>
          </p:cNvSpPr>
          <p:nvPr>
            <p:ph type="dt" sz="half" idx="10"/>
          </p:nvPr>
        </p:nvSpPr>
        <p:spPr/>
        <p:txBody>
          <a:bodyPr rtlCol="0"/>
          <a:lstStyle/>
          <a:p>
            <a:fld id="{465D6658-C069-4DFA-BAB6-89B60E5F0089}" type="datetimeFigureOut">
              <a:rPr lang="ru-RU" smtClean="0"/>
              <a:pPr/>
              <a:t>18.10.2018</a:t>
            </a:fld>
            <a:endParaRPr lang="ru-RU"/>
          </a:p>
        </p:txBody>
      </p:sp>
      <p:sp>
        <p:nvSpPr>
          <p:cNvPr id="18" name="Номер слайда 17"/>
          <p:cNvSpPr>
            <a:spLocks noGrp="1"/>
          </p:cNvSpPr>
          <p:nvPr>
            <p:ph type="sldNum" sz="quarter" idx="11"/>
          </p:nvPr>
        </p:nvSpPr>
        <p:spPr/>
        <p:txBody>
          <a:bodyPr rtlCol="0"/>
          <a:lstStyle/>
          <a:p>
            <a:fld id="{87FBF210-C96D-4456-8E41-1E8F60BF54D9}" type="slidenum">
              <a:rPr lang="ru-RU" smtClean="0"/>
              <a:pPr/>
              <a:t>‹#›</a:t>
            </a:fld>
            <a:endParaRPr lang="ru-RU"/>
          </a:p>
        </p:txBody>
      </p:sp>
      <p:sp>
        <p:nvSpPr>
          <p:cNvPr id="21" name="Нижний колонтитул 20"/>
          <p:cNvSpPr>
            <a:spLocks noGrp="1"/>
          </p:cNvSpPr>
          <p:nvPr>
            <p:ph type="ftr" sz="quarter" idx="12"/>
          </p:nvPr>
        </p:nvSpPr>
        <p:spPr/>
        <p:txBody>
          <a:bodyPr rtlCol="0"/>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Прямая соединительная линия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Заголовок 21"/>
          <p:cNvSpPr>
            <a:spLocks noGrp="1"/>
          </p:cNvSpPr>
          <p:nvPr>
            <p:ph type="title"/>
          </p:nvPr>
        </p:nvSpPr>
        <p:spPr>
          <a:xfrm>
            <a:off x="457200" y="274638"/>
            <a:ext cx="7467600" cy="1143000"/>
          </a:xfrm>
          <a:prstGeom prst="rect">
            <a:avLst/>
          </a:prstGeom>
        </p:spPr>
        <p:txBody>
          <a:bodyPr vert="horz" anchor="b">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465D6658-C069-4DFA-BAB6-89B60E5F0089}" type="datetimeFigureOut">
              <a:rPr lang="ru-RU" smtClean="0"/>
              <a:pPr/>
              <a:t>18.10.2018</a:t>
            </a:fld>
            <a:endParaRPr lang="ru-RU"/>
          </a:p>
        </p:txBody>
      </p:sp>
      <p:sp>
        <p:nvSpPr>
          <p:cNvPr id="3" name="Нижний колонтитул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ru-RU"/>
          </a:p>
        </p:txBody>
      </p:sp>
      <p:sp>
        <p:nvSpPr>
          <p:cNvPr id="7" name="Прямая соединительная линия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Прямая соединительная линия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Прямоугольник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Овал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Номер слайда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87FBF210-C96D-4456-8E41-1E8F60BF54D9}"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457200" y="274638"/>
            <a:ext cx="8229600" cy="4797436"/>
          </a:xfrm>
        </p:spPr>
        <p:txBody>
          <a:bodyPr>
            <a:noAutofit/>
          </a:bodyPr>
          <a:lstStyle/>
          <a:p>
            <a:r>
              <a:rPr lang="ru-RU" sz="4800" dirty="0" smtClean="0">
                <a:latin typeface="Times New Roman" pitchFamily="18" charset="0"/>
                <a:cs typeface="Times New Roman" pitchFamily="18" charset="0"/>
              </a:rPr>
              <a:t>Формулы речевого этикета в письменной речи</a:t>
            </a:r>
            <a:endParaRPr lang="ru-RU" sz="4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p:txBody>
          <a:bodyPr>
            <a:normAutofit fontScale="90000"/>
          </a:bodyPr>
          <a:lstStyle/>
          <a:p>
            <a:r>
              <a:rPr lang="ru-RU" sz="2800" dirty="0" smtClean="0">
                <a:latin typeface="Times New Roman" pitchFamily="18" charset="0"/>
                <a:cs typeface="Times New Roman" pitchFamily="18" charset="0"/>
              </a:rPr>
              <a:t>Для того</a:t>
            </a:r>
            <a:r>
              <a:rPr lang="en-US" sz="2800" dirty="0" smtClean="0">
                <a:latin typeface="Times New Roman" pitchFamily="18" charset="0"/>
                <a:cs typeface="Times New Roman" pitchFamily="18" charset="0"/>
              </a:rPr>
              <a:t>, </a:t>
            </a:r>
            <a:r>
              <a:rPr lang="ru-RU" sz="2800" dirty="0" smtClean="0">
                <a:latin typeface="Times New Roman" pitchFamily="18" charset="0"/>
                <a:cs typeface="Times New Roman" pitchFamily="18" charset="0"/>
              </a:rPr>
              <a:t>чтобы текст получался цельным и хорошо звучал</a:t>
            </a:r>
            <a:r>
              <a:rPr lang="en-US" sz="2800" dirty="0" smtClean="0">
                <a:latin typeface="Times New Roman" pitchFamily="18" charset="0"/>
                <a:cs typeface="Times New Roman" pitchFamily="18" charset="0"/>
              </a:rPr>
              <a:t>, </a:t>
            </a:r>
            <a:r>
              <a:rPr lang="ru-RU" sz="2800" dirty="0" smtClean="0">
                <a:latin typeface="Times New Roman" pitchFamily="18" charset="0"/>
                <a:cs typeface="Times New Roman" pitchFamily="18" charset="0"/>
              </a:rPr>
              <a:t>используйте слова связки и союзы</a:t>
            </a:r>
            <a:r>
              <a:rPr lang="en-US" sz="2800" dirty="0" smtClean="0">
                <a:latin typeface="Times New Roman" pitchFamily="18" charset="0"/>
                <a:cs typeface="Times New Roman" pitchFamily="18" charset="0"/>
              </a:rPr>
              <a:t>:</a:t>
            </a:r>
            <a:endParaRPr lang="ru-RU" sz="2800" dirty="0">
              <a:latin typeface="Times New Roman" pitchFamily="18" charset="0"/>
              <a:cs typeface="Times New Roman" pitchFamily="18" charset="0"/>
            </a:endParaRPr>
          </a:p>
        </p:txBody>
      </p:sp>
      <p:sp>
        <p:nvSpPr>
          <p:cNvPr id="6" name="Содержимое 5"/>
          <p:cNvSpPr>
            <a:spLocks noGrp="1"/>
          </p:cNvSpPr>
          <p:nvPr>
            <p:ph sz="quarter" idx="1"/>
          </p:nvPr>
        </p:nvSpPr>
        <p:spPr/>
        <p:txBody>
          <a:bodyPr/>
          <a:lstStyle/>
          <a:p>
            <a:r>
              <a:rPr lang="en-US" dirty="0" smtClean="0"/>
              <a:t>just </a:t>
            </a:r>
            <a:r>
              <a:rPr lang="en-US" dirty="0"/>
              <a:t>now, and, at all, but, that’s why, also, as for me, maybe, though, so, not only, to tell the truth, besides, now, first, also, finally, but, however, so that, such as, for example as, because, when, while, Well, Right… </a:t>
            </a:r>
            <a:endParaRPr lang="ru-RU" dirty="0"/>
          </a:p>
          <a:p>
            <a:endParaRPr lang="ru-RU"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C:\Users\user\Desktop\Новая папка (2)\img6.jpg"/>
          <p:cNvPicPr>
            <a:picLocks noChangeAspect="1" noChangeArrowheads="1"/>
          </p:cNvPicPr>
          <p:nvPr/>
        </p:nvPicPr>
        <p:blipFill>
          <a:blip r:embed="rId2"/>
          <a:srcRect/>
          <a:stretch>
            <a:fillRect/>
          </a:stretch>
        </p:blipFill>
        <p:spPr bwMode="auto">
          <a:xfrm>
            <a:off x="928662" y="500042"/>
            <a:ext cx="7429552" cy="6072230"/>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user\Desktop\Новая папка (2)\img2 (1).jpg"/>
          <p:cNvPicPr>
            <a:picLocks noChangeAspect="1" noChangeArrowheads="1"/>
          </p:cNvPicPr>
          <p:nvPr/>
        </p:nvPicPr>
        <p:blipFill>
          <a:blip r:embed="rId2"/>
          <a:srcRect/>
          <a:stretch>
            <a:fillRect/>
          </a:stretch>
        </p:blipFill>
        <p:spPr bwMode="auto">
          <a:xfrm>
            <a:off x="762000" y="571500"/>
            <a:ext cx="7620000" cy="5715000"/>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user\Desktop\Новая папка (2)\img2.jpg"/>
          <p:cNvPicPr>
            <a:picLocks noChangeAspect="1" noChangeArrowheads="1"/>
          </p:cNvPicPr>
          <p:nvPr/>
        </p:nvPicPr>
        <p:blipFill>
          <a:blip r:embed="rId2"/>
          <a:srcRect/>
          <a:stretch>
            <a:fillRect/>
          </a:stretch>
        </p:blipFill>
        <p:spPr bwMode="auto">
          <a:xfrm>
            <a:off x="762000" y="571500"/>
            <a:ext cx="7620000" cy="5715000"/>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ctrTitle"/>
          </p:nvPr>
        </p:nvSpPr>
        <p:spPr>
          <a:xfrm>
            <a:off x="685800" y="214291"/>
            <a:ext cx="7772400" cy="1214445"/>
          </a:xfrm>
        </p:spPr>
        <p:txBody>
          <a:bodyPr>
            <a:normAutofit/>
          </a:bodyPr>
          <a:lstStyle/>
          <a:p>
            <a:r>
              <a:rPr lang="ru-RU" sz="2800" dirty="0" smtClean="0"/>
              <a:t>Правила оформления и структура письма личного характера</a:t>
            </a:r>
            <a:endParaRPr lang="ru-RU" sz="2800" dirty="0"/>
          </a:p>
        </p:txBody>
      </p:sp>
      <p:sp>
        <p:nvSpPr>
          <p:cNvPr id="4" name="Подзаголовок 3"/>
          <p:cNvSpPr>
            <a:spLocks noGrp="1"/>
          </p:cNvSpPr>
          <p:nvPr>
            <p:ph type="subTitle" idx="1"/>
          </p:nvPr>
        </p:nvSpPr>
        <p:spPr>
          <a:xfrm>
            <a:off x="1371600" y="1571612"/>
            <a:ext cx="6400800" cy="4067188"/>
          </a:xfrm>
        </p:spPr>
        <p:txBody>
          <a:bodyPr>
            <a:normAutofit lnSpcReduction="10000"/>
          </a:bodyPr>
          <a:lstStyle/>
          <a:p>
            <a:r>
              <a:rPr lang="ru-RU" sz="2400" dirty="0" smtClean="0">
                <a:solidFill>
                  <a:schemeClr val="tx1"/>
                </a:solidFill>
                <a:latin typeface="Times New Roman" pitchFamily="18" charset="0"/>
                <a:cs typeface="Times New Roman" pitchFamily="18" charset="0"/>
              </a:rPr>
              <a:t>Структуру и оформление личного письма на английском языке можно представить следующим образом</a:t>
            </a:r>
          </a:p>
          <a:p>
            <a:pPr algn="l">
              <a:buFont typeface="Arial" pitchFamily="34" charset="0"/>
              <a:buChar char="•"/>
            </a:pPr>
            <a:r>
              <a:rPr lang="ru-RU" sz="2400" dirty="0" smtClean="0">
                <a:solidFill>
                  <a:schemeClr val="tx1"/>
                </a:solidFill>
                <a:latin typeface="Times New Roman" pitchFamily="18" charset="0"/>
                <a:cs typeface="Times New Roman" pitchFamily="18" charset="0"/>
              </a:rPr>
              <a:t>Адрес отправителя</a:t>
            </a:r>
          </a:p>
          <a:p>
            <a:pPr algn="l">
              <a:buFont typeface="Arial" pitchFamily="34" charset="0"/>
              <a:buChar char="•"/>
            </a:pPr>
            <a:r>
              <a:rPr lang="ru-RU" sz="2400" dirty="0" smtClean="0">
                <a:solidFill>
                  <a:schemeClr val="tx1"/>
                </a:solidFill>
                <a:latin typeface="Times New Roman" pitchFamily="18" charset="0"/>
                <a:cs typeface="Times New Roman" pitchFamily="18" charset="0"/>
              </a:rPr>
              <a:t>Дата</a:t>
            </a:r>
          </a:p>
          <a:p>
            <a:pPr algn="l">
              <a:buFont typeface="Arial" pitchFamily="34" charset="0"/>
              <a:buChar char="•"/>
            </a:pPr>
            <a:r>
              <a:rPr lang="ru-RU" sz="2400" dirty="0" smtClean="0">
                <a:solidFill>
                  <a:schemeClr val="tx1"/>
                </a:solidFill>
                <a:latin typeface="Times New Roman" pitchFamily="18" charset="0"/>
                <a:cs typeface="Times New Roman" pitchFamily="18" charset="0"/>
              </a:rPr>
              <a:t>Обращение</a:t>
            </a:r>
          </a:p>
          <a:p>
            <a:pPr algn="l">
              <a:buFont typeface="Arial" pitchFamily="34" charset="0"/>
              <a:buChar char="•"/>
            </a:pPr>
            <a:r>
              <a:rPr lang="ru-RU" sz="2400" dirty="0" smtClean="0">
                <a:solidFill>
                  <a:schemeClr val="tx1"/>
                </a:solidFill>
                <a:latin typeface="Times New Roman" pitchFamily="18" charset="0"/>
                <a:cs typeface="Times New Roman" pitchFamily="18" charset="0"/>
              </a:rPr>
              <a:t>Вступление</a:t>
            </a:r>
          </a:p>
          <a:p>
            <a:pPr algn="l">
              <a:buFont typeface="Arial" pitchFamily="34" charset="0"/>
              <a:buChar char="•"/>
            </a:pPr>
            <a:r>
              <a:rPr lang="ru-RU" sz="2400" dirty="0" smtClean="0">
                <a:solidFill>
                  <a:schemeClr val="tx1"/>
                </a:solidFill>
                <a:latin typeface="Times New Roman" pitchFamily="18" charset="0"/>
                <a:cs typeface="Times New Roman" pitchFamily="18" charset="0"/>
              </a:rPr>
              <a:t>Основная часть или тело письма</a:t>
            </a:r>
          </a:p>
          <a:p>
            <a:pPr algn="l">
              <a:buFont typeface="Arial" pitchFamily="34" charset="0"/>
              <a:buChar char="•"/>
            </a:pPr>
            <a:r>
              <a:rPr lang="ru-RU" sz="2400" dirty="0" smtClean="0">
                <a:solidFill>
                  <a:schemeClr val="tx1"/>
                </a:solidFill>
                <a:latin typeface="Times New Roman" pitchFamily="18" charset="0"/>
                <a:cs typeface="Times New Roman" pitchFamily="18" charset="0"/>
              </a:rPr>
              <a:t>Заключительная вежливая фраза</a:t>
            </a:r>
          </a:p>
          <a:p>
            <a:pPr algn="l">
              <a:buFont typeface="Arial" pitchFamily="34" charset="0"/>
              <a:buChar char="•"/>
            </a:pPr>
            <a:r>
              <a:rPr lang="ru-RU" sz="2400" dirty="0" smtClean="0">
                <a:solidFill>
                  <a:schemeClr val="tx1"/>
                </a:solidFill>
                <a:latin typeface="Times New Roman" pitchFamily="18" charset="0"/>
                <a:cs typeface="Times New Roman" pitchFamily="18" charset="0"/>
              </a:rPr>
              <a:t>Подпись</a:t>
            </a:r>
          </a:p>
          <a:p>
            <a:pPr algn="l"/>
            <a:endParaRPr lang="ru-RU" sz="18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C:\Users\user\Desktop\Новая папка (2)\pismo-struktura.jpg"/>
          <p:cNvPicPr>
            <a:picLocks noChangeAspect="1" noChangeArrowheads="1"/>
          </p:cNvPicPr>
          <p:nvPr/>
        </p:nvPicPr>
        <p:blipFill>
          <a:blip r:embed="rId2"/>
          <a:srcRect/>
          <a:stretch>
            <a:fillRect/>
          </a:stretch>
        </p:blipFill>
        <p:spPr bwMode="auto">
          <a:xfrm>
            <a:off x="1000100" y="714356"/>
            <a:ext cx="7143800" cy="5357850"/>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457200" y="274638"/>
            <a:ext cx="8229600" cy="6297634"/>
          </a:xfrm>
        </p:spPr>
        <p:txBody>
          <a:bodyPr>
            <a:normAutofit fontScale="90000"/>
          </a:bodyPr>
          <a:lstStyle/>
          <a:p>
            <a:pPr algn="l"/>
            <a:r>
              <a:rPr lang="ru-RU" sz="1800" dirty="0" smtClean="0">
                <a:latin typeface="Times New Roman" pitchFamily="18" charset="0"/>
                <a:cs typeface="Times New Roman" pitchFamily="18" charset="0"/>
              </a:rPr>
              <a:t>В верхнем правом углу напишите свой адрес (отправителя) в таком порядке:</a:t>
            </a:r>
            <a:br>
              <a:rPr lang="ru-RU" sz="1800" dirty="0" smtClean="0">
                <a:latin typeface="Times New Roman" pitchFamily="18" charset="0"/>
                <a:cs typeface="Times New Roman" pitchFamily="18" charset="0"/>
              </a:rPr>
            </a:br>
            <a:r>
              <a:rPr lang="ru-RU" sz="1800" dirty="0">
                <a:latin typeface="Times New Roman" pitchFamily="18" charset="0"/>
                <a:cs typeface="Times New Roman" pitchFamily="18" charset="0"/>
              </a:rPr>
              <a:t> а)   номер дома, название улицы;</a:t>
            </a:r>
            <a:br>
              <a:rPr lang="ru-RU" sz="1800" dirty="0">
                <a:latin typeface="Times New Roman" pitchFamily="18" charset="0"/>
                <a:cs typeface="Times New Roman" pitchFamily="18" charset="0"/>
              </a:rPr>
            </a:br>
            <a:r>
              <a:rPr lang="ru-RU" sz="1800" dirty="0">
                <a:latin typeface="Times New Roman" pitchFamily="18" charset="0"/>
                <a:cs typeface="Times New Roman" pitchFamily="18" charset="0"/>
              </a:rPr>
              <a:t> </a:t>
            </a:r>
            <a:r>
              <a:rPr lang="ru-RU" sz="1800" dirty="0" smtClean="0">
                <a:latin typeface="Times New Roman" pitchFamily="18" charset="0"/>
                <a:cs typeface="Times New Roman" pitchFamily="18" charset="0"/>
              </a:rPr>
              <a:t>б</a:t>
            </a:r>
            <a:r>
              <a:rPr lang="ru-RU" sz="1800" dirty="0">
                <a:latin typeface="Times New Roman" pitchFamily="18" charset="0"/>
                <a:cs typeface="Times New Roman" pitchFamily="18" charset="0"/>
              </a:rPr>
              <a:t>)   город, почтовый индекс;</a:t>
            </a:r>
            <a:br>
              <a:rPr lang="ru-RU" sz="1800" dirty="0">
                <a:latin typeface="Times New Roman" pitchFamily="18" charset="0"/>
                <a:cs typeface="Times New Roman" pitchFamily="18" charset="0"/>
              </a:rPr>
            </a:br>
            <a:r>
              <a:rPr lang="ru-RU" sz="1800" dirty="0">
                <a:latin typeface="Times New Roman" pitchFamily="18" charset="0"/>
                <a:cs typeface="Times New Roman" pitchFamily="18" charset="0"/>
              </a:rPr>
              <a:t> </a:t>
            </a:r>
            <a:r>
              <a:rPr lang="ru-RU" sz="1800" dirty="0" smtClean="0">
                <a:latin typeface="Times New Roman" pitchFamily="18" charset="0"/>
                <a:cs typeface="Times New Roman" pitchFamily="18" charset="0"/>
              </a:rPr>
              <a:t>в</a:t>
            </a:r>
            <a:r>
              <a:rPr lang="ru-RU" sz="1800" dirty="0">
                <a:latin typeface="Times New Roman" pitchFamily="18" charset="0"/>
                <a:cs typeface="Times New Roman" pitchFamily="18" charset="0"/>
              </a:rPr>
              <a:t>)   страна.</a:t>
            </a:r>
            <a:br>
              <a:rPr lang="ru-RU" sz="1800" dirty="0">
                <a:latin typeface="Times New Roman" pitchFamily="18" charset="0"/>
                <a:cs typeface="Times New Roman" pitchFamily="18" charset="0"/>
              </a:rPr>
            </a:br>
            <a:r>
              <a:rPr lang="ru-RU" sz="1800" dirty="0">
                <a:latin typeface="Times New Roman" pitchFamily="18" charset="0"/>
                <a:cs typeface="Times New Roman" pitchFamily="18" charset="0"/>
              </a:rPr>
              <a:t> </a:t>
            </a:r>
            <a:r>
              <a:rPr lang="ru-RU" sz="1800" dirty="0" smtClean="0">
                <a:latin typeface="Times New Roman" pitchFamily="18" charset="0"/>
                <a:cs typeface="Times New Roman" pitchFamily="18" charset="0"/>
              </a:rPr>
              <a:t>Под </a:t>
            </a:r>
            <a:r>
              <a:rPr lang="ru-RU" sz="1800" dirty="0">
                <a:latin typeface="Times New Roman" pitchFamily="18" charset="0"/>
                <a:cs typeface="Times New Roman" pitchFamily="18" charset="0"/>
              </a:rPr>
              <a:t>адресом напишите дату написания письма: число, месяц, год</a:t>
            </a:r>
            <a:r>
              <a:rPr lang="ru-RU" sz="1800" dirty="0" smtClean="0">
                <a:latin typeface="Times New Roman" pitchFamily="18" charset="0"/>
                <a:cs typeface="Times New Roman" pitchFamily="18" charset="0"/>
              </a:rPr>
              <a:t>.</a:t>
            </a:r>
            <a:br>
              <a:rPr lang="ru-RU" sz="1800" dirty="0" smtClean="0">
                <a:latin typeface="Times New Roman" pitchFamily="18" charset="0"/>
                <a:cs typeface="Times New Roman" pitchFamily="18" charset="0"/>
              </a:rPr>
            </a:br>
            <a:r>
              <a:rPr lang="ru-RU" sz="1800" dirty="0">
                <a:latin typeface="Times New Roman" pitchFamily="18" charset="0"/>
                <a:cs typeface="Times New Roman" pitchFamily="18" charset="0"/>
              </a:rPr>
              <a:t/>
            </a:r>
            <a:br>
              <a:rPr lang="ru-RU" sz="1800" dirty="0">
                <a:latin typeface="Times New Roman" pitchFamily="18" charset="0"/>
                <a:cs typeface="Times New Roman" pitchFamily="18" charset="0"/>
              </a:rPr>
            </a:br>
            <a:r>
              <a:rPr lang="ru-RU" sz="1800" dirty="0">
                <a:latin typeface="Times New Roman" pitchFamily="18" charset="0"/>
                <a:cs typeface="Times New Roman" pitchFamily="18" charset="0"/>
              </a:rPr>
              <a:t> </a:t>
            </a:r>
            <a:r>
              <a:rPr lang="ru-RU" sz="1800" dirty="0" smtClean="0">
                <a:latin typeface="Times New Roman" pitchFamily="18" charset="0"/>
                <a:cs typeface="Times New Roman" pitchFamily="18" charset="0"/>
              </a:rPr>
              <a:t>Обращение </a:t>
            </a:r>
            <a:r>
              <a:rPr lang="ru-RU" sz="1800" dirty="0">
                <a:latin typeface="Times New Roman" pitchFamily="18" charset="0"/>
                <a:cs typeface="Times New Roman" pitchFamily="18" charset="0"/>
              </a:rPr>
              <a:t>обычно начинается с </a:t>
            </a:r>
            <a:r>
              <a:rPr lang="ru-RU" sz="1800" dirty="0" err="1">
                <a:latin typeface="Times New Roman" pitchFamily="18" charset="0"/>
                <a:cs typeface="Times New Roman" pitchFamily="18" charset="0"/>
              </a:rPr>
              <a:t>Dear</a:t>
            </a:r>
            <a:r>
              <a:rPr lang="ru-RU" sz="1800" dirty="0">
                <a:latin typeface="Times New Roman" pitchFamily="18" charset="0"/>
                <a:cs typeface="Times New Roman" pitchFamily="18" charset="0"/>
              </a:rPr>
              <a:t>, к которому добавляется имя получателя</a:t>
            </a:r>
            <a:r>
              <a:rPr lang="ru-RU" sz="1800" dirty="0" smtClean="0">
                <a:latin typeface="Times New Roman" pitchFamily="18" charset="0"/>
                <a:cs typeface="Times New Roman" pitchFamily="18" charset="0"/>
              </a:rPr>
              <a:t>.</a:t>
            </a:r>
            <a:br>
              <a:rPr lang="ru-RU" sz="1800" dirty="0" smtClean="0">
                <a:latin typeface="Times New Roman" pitchFamily="18" charset="0"/>
                <a:cs typeface="Times New Roman" pitchFamily="18" charset="0"/>
              </a:rPr>
            </a:br>
            <a:r>
              <a:rPr lang="ru-RU" sz="1800" dirty="0">
                <a:latin typeface="Times New Roman" pitchFamily="18" charset="0"/>
                <a:cs typeface="Times New Roman" pitchFamily="18" charset="0"/>
              </a:rPr>
              <a:t/>
            </a:r>
            <a:br>
              <a:rPr lang="ru-RU" sz="1800" dirty="0">
                <a:latin typeface="Times New Roman" pitchFamily="18" charset="0"/>
                <a:cs typeface="Times New Roman" pitchFamily="18" charset="0"/>
              </a:rPr>
            </a:br>
            <a:r>
              <a:rPr lang="ru-RU" sz="1800" dirty="0">
                <a:latin typeface="Times New Roman" pitchFamily="18" charset="0"/>
                <a:cs typeface="Times New Roman" pitchFamily="18" charset="0"/>
              </a:rPr>
              <a:t>Обращение пишется не посередине строки, а с левого края без отступа</a:t>
            </a:r>
            <a:r>
              <a:rPr lang="ru-RU" sz="1800" dirty="0" smtClean="0">
                <a:latin typeface="Times New Roman" pitchFamily="18" charset="0"/>
                <a:cs typeface="Times New Roman" pitchFamily="18" charset="0"/>
              </a:rPr>
              <a:t>.</a:t>
            </a:r>
            <a:br>
              <a:rPr lang="ru-RU" sz="1800" dirty="0" smtClean="0">
                <a:latin typeface="Times New Roman" pitchFamily="18" charset="0"/>
                <a:cs typeface="Times New Roman" pitchFamily="18" charset="0"/>
              </a:rPr>
            </a:br>
            <a:r>
              <a:rPr lang="ru-RU" sz="1800" dirty="0">
                <a:latin typeface="Times New Roman" pitchFamily="18" charset="0"/>
                <a:cs typeface="Times New Roman" pitchFamily="18" charset="0"/>
              </a:rPr>
              <a:t/>
            </a:r>
            <a:br>
              <a:rPr lang="ru-RU" sz="1800" dirty="0">
                <a:latin typeface="Times New Roman" pitchFamily="18" charset="0"/>
                <a:cs typeface="Times New Roman" pitchFamily="18" charset="0"/>
              </a:rPr>
            </a:br>
            <a:r>
              <a:rPr lang="ru-RU" sz="1800" dirty="0">
                <a:latin typeface="Times New Roman" pitchFamily="18" charset="0"/>
                <a:cs typeface="Times New Roman" pitchFamily="18" charset="0"/>
              </a:rPr>
              <a:t>После обращения нужно поставить не восклицательный знак, а запятую</a:t>
            </a:r>
            <a:r>
              <a:rPr lang="ru-RU" sz="1800" dirty="0" smtClean="0">
                <a:latin typeface="Times New Roman" pitchFamily="18" charset="0"/>
                <a:cs typeface="Times New Roman" pitchFamily="18" charset="0"/>
              </a:rPr>
              <a:t>.</a:t>
            </a:r>
            <a:br>
              <a:rPr lang="ru-RU" sz="1800" dirty="0" smtClean="0">
                <a:latin typeface="Times New Roman" pitchFamily="18" charset="0"/>
                <a:cs typeface="Times New Roman" pitchFamily="18" charset="0"/>
              </a:rPr>
            </a:br>
            <a:r>
              <a:rPr lang="ru-RU" sz="1800" dirty="0">
                <a:latin typeface="Times New Roman" pitchFamily="18" charset="0"/>
                <a:cs typeface="Times New Roman" pitchFamily="18" charset="0"/>
              </a:rPr>
              <a:t/>
            </a:r>
            <a:br>
              <a:rPr lang="ru-RU" sz="1800" dirty="0">
                <a:latin typeface="Times New Roman" pitchFamily="18" charset="0"/>
                <a:cs typeface="Times New Roman" pitchFamily="18" charset="0"/>
              </a:rPr>
            </a:br>
            <a:r>
              <a:rPr lang="ru-RU" sz="1800" dirty="0">
                <a:latin typeface="Times New Roman" pitchFamily="18" charset="0"/>
                <a:cs typeface="Times New Roman" pitchFamily="18" charset="0"/>
              </a:rPr>
              <a:t>Выразите благодарность за полученное </a:t>
            </a:r>
            <a:r>
              <a:rPr lang="ru-RU" sz="1800" dirty="0" smtClean="0">
                <a:latin typeface="Times New Roman" pitchFamily="18" charset="0"/>
                <a:cs typeface="Times New Roman" pitchFamily="18" charset="0"/>
              </a:rPr>
              <a:t>письмо.</a:t>
            </a:r>
            <a:br>
              <a:rPr lang="ru-RU" sz="1800" dirty="0" smtClean="0">
                <a:latin typeface="Times New Roman" pitchFamily="18" charset="0"/>
                <a:cs typeface="Times New Roman" pitchFamily="18" charset="0"/>
              </a:rPr>
            </a:br>
            <a:r>
              <a:rPr lang="ru-RU" sz="1800" dirty="0">
                <a:latin typeface="Times New Roman" pitchFamily="18" charset="0"/>
                <a:cs typeface="Times New Roman" pitchFamily="18" charset="0"/>
              </a:rPr>
              <a:t/>
            </a:r>
            <a:br>
              <a:rPr lang="ru-RU" sz="1800" dirty="0">
                <a:latin typeface="Times New Roman" pitchFamily="18" charset="0"/>
                <a:cs typeface="Times New Roman" pitchFamily="18" charset="0"/>
              </a:rPr>
            </a:br>
            <a:r>
              <a:rPr lang="ru-RU" sz="1800" dirty="0">
                <a:latin typeface="Times New Roman" pitchFamily="18" charset="0"/>
                <a:cs typeface="Times New Roman" pitchFamily="18" charset="0"/>
              </a:rPr>
              <a:t>Ответьте на </a:t>
            </a:r>
            <a:r>
              <a:rPr lang="ru-RU" sz="1800" dirty="0" smtClean="0">
                <a:latin typeface="Times New Roman" pitchFamily="18" charset="0"/>
                <a:cs typeface="Times New Roman" pitchFamily="18" charset="0"/>
              </a:rPr>
              <a:t>вопросы.</a:t>
            </a:r>
            <a:br>
              <a:rPr lang="ru-RU" sz="1800" dirty="0" smtClean="0">
                <a:latin typeface="Times New Roman" pitchFamily="18" charset="0"/>
                <a:cs typeface="Times New Roman" pitchFamily="18" charset="0"/>
              </a:rPr>
            </a:br>
            <a:r>
              <a:rPr lang="ru-RU" sz="1800" dirty="0">
                <a:latin typeface="Times New Roman" pitchFamily="18" charset="0"/>
                <a:cs typeface="Times New Roman" pitchFamily="18" charset="0"/>
              </a:rPr>
              <a:t/>
            </a:r>
            <a:br>
              <a:rPr lang="ru-RU" sz="1800" dirty="0">
                <a:latin typeface="Times New Roman" pitchFamily="18" charset="0"/>
                <a:cs typeface="Times New Roman" pitchFamily="18" charset="0"/>
              </a:rPr>
            </a:br>
            <a:r>
              <a:rPr lang="ru-RU" sz="1800" dirty="0" smtClean="0">
                <a:latin typeface="Times New Roman" pitchFamily="18" charset="0"/>
                <a:cs typeface="Times New Roman" pitchFamily="18" charset="0"/>
              </a:rPr>
              <a:t>В конце письма не забудьте поставить завершающую фразу.</a:t>
            </a:r>
            <a:br>
              <a:rPr lang="ru-RU" sz="1800" dirty="0" smtClean="0">
                <a:latin typeface="Times New Roman" pitchFamily="18" charset="0"/>
                <a:cs typeface="Times New Roman" pitchFamily="18" charset="0"/>
              </a:rPr>
            </a:br>
            <a:r>
              <a:rPr lang="ru-RU" sz="1800" dirty="0">
                <a:latin typeface="Times New Roman" pitchFamily="18" charset="0"/>
                <a:cs typeface="Times New Roman" pitchFamily="18" charset="0"/>
              </a:rPr>
              <a:t/>
            </a:r>
            <a:br>
              <a:rPr lang="ru-RU" sz="1800" dirty="0">
                <a:latin typeface="Times New Roman" pitchFamily="18" charset="0"/>
                <a:cs typeface="Times New Roman" pitchFamily="18" charset="0"/>
              </a:rPr>
            </a:br>
            <a:r>
              <a:rPr lang="ru-RU" sz="1800" dirty="0">
                <a:latin typeface="Times New Roman" pitchFamily="18" charset="0"/>
                <a:cs typeface="Times New Roman" pitchFamily="18" charset="0"/>
              </a:rPr>
              <a:t>После завершающей фразы не забудьте поставить запятую</a:t>
            </a:r>
            <a:r>
              <a:rPr lang="ru-RU" sz="1800" dirty="0" smtClean="0">
                <a:latin typeface="Times New Roman" pitchFamily="18" charset="0"/>
                <a:cs typeface="Times New Roman" pitchFamily="18" charset="0"/>
              </a:rPr>
              <a:t>.</a:t>
            </a:r>
            <a:br>
              <a:rPr lang="ru-RU" sz="1800" dirty="0" smtClean="0">
                <a:latin typeface="Times New Roman" pitchFamily="18" charset="0"/>
                <a:cs typeface="Times New Roman" pitchFamily="18" charset="0"/>
              </a:rPr>
            </a:br>
            <a:r>
              <a:rPr lang="ru-RU" sz="1800" dirty="0">
                <a:latin typeface="Times New Roman" pitchFamily="18" charset="0"/>
                <a:cs typeface="Times New Roman" pitchFamily="18" charset="0"/>
              </a:rPr>
              <a:t/>
            </a:r>
            <a:br>
              <a:rPr lang="ru-RU" sz="1800" dirty="0">
                <a:latin typeface="Times New Roman" pitchFamily="18" charset="0"/>
                <a:cs typeface="Times New Roman" pitchFamily="18" charset="0"/>
              </a:rPr>
            </a:br>
            <a:r>
              <a:rPr lang="ru-RU" sz="1800" dirty="0">
                <a:latin typeface="Times New Roman" pitchFamily="18" charset="0"/>
                <a:cs typeface="Times New Roman" pitchFamily="18" charset="0"/>
              </a:rPr>
              <a:t>После завершающей фразы на отдельной строке напишите свое имя.</a:t>
            </a:r>
            <a:br>
              <a:rPr lang="ru-RU" sz="1800" dirty="0">
                <a:latin typeface="Times New Roman" pitchFamily="18" charset="0"/>
                <a:cs typeface="Times New Roman" pitchFamily="18" charset="0"/>
              </a:rPr>
            </a:br>
            <a:r>
              <a:rPr lang="ru-RU" sz="1800" dirty="0"/>
              <a:t/>
            </a:r>
            <a:br>
              <a:rPr lang="ru-RU" sz="1800" dirty="0"/>
            </a:br>
            <a:endParaRPr lang="ru-RU" sz="18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57200" y="500042"/>
            <a:ext cx="7467600" cy="1428760"/>
          </a:xfrm>
        </p:spPr>
        <p:txBody>
          <a:bodyPr>
            <a:noAutofit/>
          </a:bodyPr>
          <a:lstStyle/>
          <a:p>
            <a:r>
              <a:rPr lang="ru-RU" sz="2000" dirty="0">
                <a:latin typeface="Times New Roman" pitchFamily="18" charset="0"/>
                <a:cs typeface="Times New Roman" pitchFamily="18" charset="0"/>
              </a:rPr>
              <a:t>Первый абзац основного текста это вступление или вводное предложение (</a:t>
            </a:r>
            <a:r>
              <a:rPr lang="ru-RU" sz="2000" dirty="0" err="1">
                <a:latin typeface="Times New Roman" pitchFamily="18" charset="0"/>
                <a:cs typeface="Times New Roman" pitchFamily="18" charset="0"/>
              </a:rPr>
              <a:t>opening</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sentence</a:t>
            </a:r>
            <a:r>
              <a:rPr lang="ru-RU" sz="2000" dirty="0">
                <a:latin typeface="Times New Roman" pitchFamily="18" charset="0"/>
                <a:cs typeface="Times New Roman" pitchFamily="18" charset="0"/>
              </a:rPr>
              <a:t>), где вы можете поблагодарить друга за предыдущее письмо, рассказать, почему так долго не писали, или </a:t>
            </a:r>
            <a:r>
              <a:rPr lang="ru-RU" sz="2000" dirty="0" smtClean="0">
                <a:latin typeface="Times New Roman" pitchFamily="18" charset="0"/>
                <a:cs typeface="Times New Roman" pitchFamily="18" charset="0"/>
              </a:rPr>
              <a:t>написать</a:t>
            </a:r>
            <a:r>
              <a:rPr lang="ru-RU" sz="2000" dirty="0">
                <a:latin typeface="Times New Roman" pitchFamily="18" charset="0"/>
                <a:cs typeface="Times New Roman" pitchFamily="18" charset="0"/>
              </a:rPr>
              <a:t>, что вы очень рады были узнать от своего друга новости</a:t>
            </a:r>
            <a:r>
              <a:rPr lang="ru-RU" sz="2000" dirty="0" smtClean="0">
                <a:latin typeface="Times New Roman" pitchFamily="18" charset="0"/>
                <a:cs typeface="Times New Roman" pitchFamily="18" charset="0"/>
              </a:rPr>
              <a:t>. Начало письма едино для всех писем, поэтому его надо просто заучить наизусть.</a:t>
            </a:r>
            <a:endParaRPr lang="ru-RU" sz="2000" dirty="0">
              <a:latin typeface="Times New Roman" pitchFamily="18" charset="0"/>
              <a:cs typeface="Times New Roman" pitchFamily="18" charset="0"/>
            </a:endParaRPr>
          </a:p>
        </p:txBody>
      </p:sp>
      <p:sp>
        <p:nvSpPr>
          <p:cNvPr id="4" name="Содержимое 3"/>
          <p:cNvSpPr>
            <a:spLocks noGrp="1"/>
          </p:cNvSpPr>
          <p:nvPr>
            <p:ph sz="quarter" idx="1"/>
          </p:nvPr>
        </p:nvSpPr>
        <p:spPr>
          <a:xfrm>
            <a:off x="457200" y="2285992"/>
            <a:ext cx="8229600" cy="3840171"/>
          </a:xfrm>
        </p:spPr>
        <p:txBody>
          <a:bodyPr>
            <a:normAutofit fontScale="92500"/>
          </a:bodyPr>
          <a:lstStyle/>
          <a:p>
            <a:r>
              <a:rPr lang="ru-RU" sz="2400" dirty="0" smtClean="0"/>
              <a:t> </a:t>
            </a:r>
            <a:r>
              <a:rPr lang="ru-RU" sz="2400" dirty="0" err="1"/>
              <a:t>I’m</a:t>
            </a:r>
            <a:r>
              <a:rPr lang="ru-RU" sz="2400" dirty="0"/>
              <a:t> </a:t>
            </a:r>
            <a:r>
              <a:rPr lang="ru-RU" sz="2400" dirty="0" err="1"/>
              <a:t>writing</a:t>
            </a:r>
            <a:r>
              <a:rPr lang="ru-RU" sz="2400" dirty="0"/>
              <a:t> </a:t>
            </a:r>
            <a:r>
              <a:rPr lang="ru-RU" sz="2400" dirty="0" err="1"/>
              <a:t>to</a:t>
            </a:r>
            <a:r>
              <a:rPr lang="ru-RU" sz="2400" dirty="0"/>
              <a:t> </a:t>
            </a:r>
            <a:r>
              <a:rPr lang="ru-RU" sz="2400" dirty="0" err="1"/>
              <a:t>thank</a:t>
            </a:r>
            <a:r>
              <a:rPr lang="ru-RU" sz="2400" dirty="0"/>
              <a:t> </a:t>
            </a:r>
            <a:r>
              <a:rPr lang="ru-RU" sz="2400" dirty="0" err="1"/>
              <a:t>you</a:t>
            </a:r>
            <a:r>
              <a:rPr lang="ru-RU" sz="2400" dirty="0"/>
              <a:t> </a:t>
            </a:r>
            <a:r>
              <a:rPr lang="ru-RU" sz="2400" dirty="0" err="1"/>
              <a:t>very</a:t>
            </a:r>
            <a:r>
              <a:rPr lang="ru-RU" sz="2400" dirty="0"/>
              <a:t> </a:t>
            </a:r>
            <a:r>
              <a:rPr lang="ru-RU" sz="2400" dirty="0" err="1"/>
              <a:t>much</a:t>
            </a:r>
            <a:r>
              <a:rPr lang="ru-RU" sz="2400" dirty="0"/>
              <a:t> </a:t>
            </a:r>
            <a:r>
              <a:rPr lang="ru-RU" sz="2400" dirty="0" err="1"/>
              <a:t>for</a:t>
            </a:r>
            <a:r>
              <a:rPr lang="ru-RU" sz="2400" dirty="0"/>
              <a:t> </a:t>
            </a:r>
            <a:r>
              <a:rPr lang="en-US" sz="2400" dirty="0" smtClean="0"/>
              <a:t>your letter</a:t>
            </a:r>
            <a:r>
              <a:rPr lang="en-US" sz="2400" dirty="0"/>
              <a:t>.</a:t>
            </a:r>
            <a:r>
              <a:rPr lang="ru-RU" sz="2400" dirty="0" smtClean="0"/>
              <a:t> </a:t>
            </a:r>
            <a:endParaRPr lang="en-US" sz="2400" dirty="0" smtClean="0"/>
          </a:p>
          <a:p>
            <a:r>
              <a:rPr lang="ru-RU" sz="2400" dirty="0" err="1" smtClean="0"/>
              <a:t>Many</a:t>
            </a:r>
            <a:r>
              <a:rPr lang="ru-RU" sz="2400" dirty="0" smtClean="0"/>
              <a:t> </a:t>
            </a:r>
            <a:r>
              <a:rPr lang="ru-RU" sz="2400" dirty="0" err="1"/>
              <a:t>thanks</a:t>
            </a:r>
            <a:r>
              <a:rPr lang="ru-RU" sz="2400" dirty="0"/>
              <a:t> </a:t>
            </a:r>
            <a:r>
              <a:rPr lang="ru-RU" sz="2400" dirty="0" err="1"/>
              <a:t>for</a:t>
            </a:r>
            <a:r>
              <a:rPr lang="ru-RU" sz="2400" dirty="0"/>
              <a:t> </a:t>
            </a:r>
            <a:r>
              <a:rPr lang="ru-RU" sz="2400" dirty="0" err="1"/>
              <a:t>your</a:t>
            </a:r>
            <a:r>
              <a:rPr lang="ru-RU" sz="2400" dirty="0"/>
              <a:t> </a:t>
            </a:r>
            <a:r>
              <a:rPr lang="ru-RU" sz="2400" dirty="0" err="1" smtClean="0"/>
              <a:t>letter</a:t>
            </a:r>
            <a:r>
              <a:rPr lang="en-US" sz="2400" dirty="0" smtClean="0"/>
              <a:t>.</a:t>
            </a:r>
            <a:r>
              <a:rPr lang="ru-RU" sz="2400" dirty="0" smtClean="0"/>
              <a:t> </a:t>
            </a:r>
            <a:endParaRPr lang="en-US" sz="2400" dirty="0" smtClean="0"/>
          </a:p>
          <a:p>
            <a:r>
              <a:rPr lang="ru-RU" sz="2400" dirty="0" smtClean="0"/>
              <a:t>I </a:t>
            </a:r>
            <a:r>
              <a:rPr lang="ru-RU" sz="2400" dirty="0" err="1"/>
              <a:t>was</a:t>
            </a:r>
            <a:r>
              <a:rPr lang="ru-RU" sz="2400" dirty="0"/>
              <a:t> </a:t>
            </a:r>
            <a:r>
              <a:rPr lang="ru-RU" sz="2400" dirty="0" err="1"/>
              <a:t>very</a:t>
            </a:r>
            <a:r>
              <a:rPr lang="ru-RU" sz="2400" dirty="0"/>
              <a:t> </a:t>
            </a:r>
            <a:r>
              <a:rPr lang="ru-RU" sz="2400" dirty="0" err="1"/>
              <a:t>glad</a:t>
            </a:r>
            <a:r>
              <a:rPr lang="ru-RU" sz="2400" dirty="0"/>
              <a:t> </a:t>
            </a:r>
            <a:r>
              <a:rPr lang="ru-RU" sz="2400" dirty="0" err="1"/>
              <a:t>to</a:t>
            </a:r>
            <a:r>
              <a:rPr lang="ru-RU" sz="2400" dirty="0"/>
              <a:t> </a:t>
            </a:r>
            <a:r>
              <a:rPr lang="ru-RU" sz="2400" dirty="0" err="1"/>
              <a:t>get</a:t>
            </a:r>
            <a:r>
              <a:rPr lang="ru-RU" sz="2400" dirty="0"/>
              <a:t> </a:t>
            </a:r>
            <a:r>
              <a:rPr lang="ru-RU" sz="2400" dirty="0" err="1"/>
              <a:t>your</a:t>
            </a:r>
            <a:r>
              <a:rPr lang="ru-RU" sz="2400" dirty="0"/>
              <a:t> </a:t>
            </a:r>
            <a:r>
              <a:rPr lang="ru-RU" sz="2400" dirty="0" err="1" smtClean="0"/>
              <a:t>letter</a:t>
            </a:r>
            <a:r>
              <a:rPr lang="en-US" sz="2400" dirty="0"/>
              <a:t>.</a:t>
            </a:r>
            <a:endParaRPr lang="en-US" sz="2400" dirty="0" smtClean="0"/>
          </a:p>
          <a:p>
            <a:r>
              <a:rPr lang="en-US" sz="2400" dirty="0" smtClean="0"/>
              <a:t>Thanks </a:t>
            </a:r>
            <a:r>
              <a:rPr lang="en-US" sz="2400" dirty="0"/>
              <a:t>for your recent letter. It was good to hear from </a:t>
            </a:r>
            <a:r>
              <a:rPr lang="en-US" sz="2400" dirty="0" smtClean="0"/>
              <a:t>you.</a:t>
            </a:r>
          </a:p>
          <a:p>
            <a:r>
              <a:rPr lang="ru-RU" sz="2400" dirty="0"/>
              <a:t>… </a:t>
            </a:r>
            <a:r>
              <a:rPr lang="en-US" sz="2400" dirty="0"/>
              <a:t>I’m sorry I haven’t written for so long but I’ve been really busy </a:t>
            </a:r>
            <a:r>
              <a:rPr lang="en-US" sz="2400" dirty="0" smtClean="0"/>
              <a:t>with…</a:t>
            </a:r>
          </a:p>
          <a:p>
            <a:r>
              <a:rPr lang="ru-RU" sz="2400" dirty="0" err="1" smtClean="0"/>
              <a:t>I’m</a:t>
            </a:r>
            <a:r>
              <a:rPr lang="ru-RU" sz="2400" dirty="0" smtClean="0"/>
              <a:t> </a:t>
            </a:r>
            <a:r>
              <a:rPr lang="ru-RU" sz="2400" dirty="0" err="1"/>
              <a:t>sorry</a:t>
            </a:r>
            <a:r>
              <a:rPr lang="ru-RU" sz="2400" dirty="0"/>
              <a:t> </a:t>
            </a:r>
            <a:r>
              <a:rPr lang="ru-RU" sz="2400" dirty="0" err="1"/>
              <a:t>I’ve</a:t>
            </a:r>
            <a:r>
              <a:rPr lang="ru-RU" sz="2400" dirty="0"/>
              <a:t> </a:t>
            </a:r>
            <a:r>
              <a:rPr lang="ru-RU" sz="2400" dirty="0" err="1"/>
              <a:t>taken</a:t>
            </a:r>
            <a:r>
              <a:rPr lang="ru-RU" sz="2400" dirty="0"/>
              <a:t> </a:t>
            </a:r>
            <a:r>
              <a:rPr lang="ru-RU" sz="2400" dirty="0" err="1"/>
              <a:t>such</a:t>
            </a:r>
            <a:r>
              <a:rPr lang="ru-RU" sz="2400" dirty="0"/>
              <a:t> </a:t>
            </a:r>
            <a:r>
              <a:rPr lang="ru-RU" sz="2400" dirty="0" err="1"/>
              <a:t>a</a:t>
            </a:r>
            <a:r>
              <a:rPr lang="ru-RU" sz="2400" dirty="0"/>
              <a:t> </a:t>
            </a:r>
            <a:r>
              <a:rPr lang="ru-RU" sz="2400" dirty="0" err="1"/>
              <a:t>long</a:t>
            </a:r>
            <a:r>
              <a:rPr lang="ru-RU" sz="2400" dirty="0"/>
              <a:t> </a:t>
            </a:r>
            <a:r>
              <a:rPr lang="ru-RU" sz="2400" dirty="0" err="1"/>
              <a:t>time</a:t>
            </a:r>
            <a:r>
              <a:rPr lang="ru-RU" sz="2400" dirty="0"/>
              <a:t> </a:t>
            </a:r>
            <a:r>
              <a:rPr lang="ru-RU" sz="2400" dirty="0" err="1"/>
              <a:t>to</a:t>
            </a:r>
            <a:r>
              <a:rPr lang="ru-RU" sz="2400" dirty="0"/>
              <a:t> </a:t>
            </a:r>
            <a:r>
              <a:rPr lang="ru-RU" sz="2400" dirty="0" err="1"/>
              <a:t>reply</a:t>
            </a:r>
            <a:r>
              <a:rPr lang="ru-RU" sz="2400" dirty="0"/>
              <a:t> </a:t>
            </a:r>
            <a:r>
              <a:rPr lang="ru-RU" sz="2400" dirty="0" err="1"/>
              <a:t>to</a:t>
            </a:r>
            <a:r>
              <a:rPr lang="ru-RU" sz="2400" dirty="0"/>
              <a:t> </a:t>
            </a:r>
            <a:r>
              <a:rPr lang="ru-RU" sz="2400" dirty="0" err="1"/>
              <a:t>your</a:t>
            </a:r>
            <a:r>
              <a:rPr lang="ru-RU" sz="2400" dirty="0"/>
              <a:t> </a:t>
            </a:r>
            <a:r>
              <a:rPr lang="ru-RU" sz="2400" dirty="0" err="1"/>
              <a:t>last</a:t>
            </a:r>
            <a:r>
              <a:rPr lang="ru-RU" sz="2400" dirty="0"/>
              <a:t> </a:t>
            </a:r>
            <a:r>
              <a:rPr lang="ru-RU" sz="2400" dirty="0" err="1" smtClean="0"/>
              <a:t>letter</a:t>
            </a:r>
            <a:r>
              <a:rPr lang="en-US" sz="2400" dirty="0"/>
              <a:t>.</a:t>
            </a:r>
            <a:endParaRPr lang="en-US" sz="2400" dirty="0" smtClean="0"/>
          </a:p>
          <a:p>
            <a:r>
              <a:rPr lang="ru-RU" sz="2400" dirty="0" err="1"/>
              <a:t>Thank</a:t>
            </a:r>
            <a:r>
              <a:rPr lang="ru-RU" sz="2400" dirty="0"/>
              <a:t> </a:t>
            </a:r>
            <a:r>
              <a:rPr lang="ru-RU" sz="2400" dirty="0" err="1"/>
              <a:t>you</a:t>
            </a:r>
            <a:r>
              <a:rPr lang="ru-RU" sz="2400" dirty="0"/>
              <a:t> </a:t>
            </a:r>
            <a:r>
              <a:rPr lang="ru-RU" sz="2400" dirty="0" err="1"/>
              <a:t>for</a:t>
            </a:r>
            <a:r>
              <a:rPr lang="ru-RU" sz="2400" dirty="0"/>
              <a:t> </a:t>
            </a:r>
            <a:r>
              <a:rPr lang="ru-RU" sz="2400" dirty="0" err="1"/>
              <a:t>your</a:t>
            </a:r>
            <a:r>
              <a:rPr lang="ru-RU" sz="2400" dirty="0"/>
              <a:t> </a:t>
            </a:r>
            <a:r>
              <a:rPr lang="ru-RU" sz="2400" dirty="0" err="1"/>
              <a:t>letter</a:t>
            </a:r>
            <a:r>
              <a:rPr lang="ru-RU" sz="2400" dirty="0"/>
              <a:t>. I </a:t>
            </a:r>
            <a:r>
              <a:rPr lang="ru-RU" sz="2400" dirty="0" err="1"/>
              <a:t>was</a:t>
            </a:r>
            <a:r>
              <a:rPr lang="ru-RU" sz="2400" dirty="0"/>
              <a:t> </a:t>
            </a:r>
            <a:r>
              <a:rPr lang="ru-RU" sz="2400" dirty="0" err="1"/>
              <a:t>very</a:t>
            </a:r>
            <a:r>
              <a:rPr lang="ru-RU" sz="2400" dirty="0"/>
              <a:t> </a:t>
            </a:r>
            <a:r>
              <a:rPr lang="ru-RU" sz="2400" dirty="0" err="1"/>
              <a:t>happy</a:t>
            </a:r>
            <a:r>
              <a:rPr lang="ru-RU" sz="2400" dirty="0"/>
              <a:t> </a:t>
            </a:r>
            <a:r>
              <a:rPr lang="ru-RU" sz="2400" dirty="0" err="1"/>
              <a:t>to</a:t>
            </a:r>
            <a:r>
              <a:rPr lang="ru-RU" sz="2400" dirty="0"/>
              <a:t> </a:t>
            </a:r>
            <a:r>
              <a:rPr lang="ru-RU" sz="2400" dirty="0" err="1"/>
              <a:t>hear</a:t>
            </a:r>
            <a:r>
              <a:rPr lang="ru-RU" sz="2400" dirty="0"/>
              <a:t> </a:t>
            </a:r>
            <a:r>
              <a:rPr lang="ru-RU" sz="2400" dirty="0" err="1"/>
              <a:t>from</a:t>
            </a:r>
            <a:r>
              <a:rPr lang="ru-RU" sz="2400" dirty="0"/>
              <a:t> </a:t>
            </a:r>
            <a:r>
              <a:rPr lang="ru-RU" sz="2400" dirty="0" err="1"/>
              <a:t>you</a:t>
            </a:r>
            <a:r>
              <a:rPr lang="ru-RU" sz="2400" dirty="0"/>
              <a:t> </a:t>
            </a:r>
            <a:r>
              <a:rPr lang="ru-RU" sz="2400" dirty="0" err="1"/>
              <a:t>again</a:t>
            </a:r>
            <a:r>
              <a:rPr lang="ru-RU" sz="2400" dirty="0"/>
              <a:t>.</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457200" y="785794"/>
            <a:ext cx="7467600" cy="1285884"/>
          </a:xfrm>
        </p:spPr>
        <p:txBody>
          <a:bodyPr>
            <a:noAutofit/>
          </a:bodyPr>
          <a:lstStyle/>
          <a:p>
            <a:r>
              <a:rPr lang="ru-RU" sz="2000" dirty="0">
                <a:latin typeface="Times New Roman" pitchFamily="18" charset="0"/>
                <a:cs typeface="Times New Roman" pitchFamily="18" charset="0"/>
              </a:rPr>
              <a:t>Готовя ответы на вопросы, важно помнить, что на экзамене не имеет значение ваше реальное мнение по тому или иному вопросу. Если вы забыли, как переводится на английский язык то или иное русское слово, просто ответьте на вопрос по-другому, главное, чтобы ваш ответ звучал четко и правдоподобно. </a:t>
            </a:r>
          </a:p>
        </p:txBody>
      </p:sp>
      <p:sp>
        <p:nvSpPr>
          <p:cNvPr id="5" name="Содержимое 4"/>
          <p:cNvSpPr>
            <a:spLocks noGrp="1"/>
          </p:cNvSpPr>
          <p:nvPr>
            <p:ph sz="quarter" idx="1"/>
          </p:nvPr>
        </p:nvSpPr>
        <p:spPr>
          <a:xfrm>
            <a:off x="457200" y="2285992"/>
            <a:ext cx="7467600" cy="4187960"/>
          </a:xfrm>
        </p:spPr>
        <p:txBody>
          <a:bodyPr>
            <a:normAutofit/>
          </a:bodyPr>
          <a:lstStyle/>
          <a:p>
            <a:r>
              <a:rPr lang="ru-RU" sz="2000" dirty="0">
                <a:latin typeface="Times New Roman" pitchFamily="18" charset="0"/>
                <a:cs typeface="Times New Roman" pitchFamily="18" charset="0"/>
              </a:rPr>
              <a:t>Второй абзац можно начать тоже с достаточно типичной, но, тем не менее, выигрышной фразы, которая будет являться своеобразным «мостиком» перед переходом к основной части </a:t>
            </a:r>
            <a:r>
              <a:rPr lang="ru-RU" sz="2000" dirty="0" smtClean="0">
                <a:latin typeface="Times New Roman" pitchFamily="18" charset="0"/>
                <a:cs typeface="Times New Roman" pitchFamily="18" charset="0"/>
              </a:rPr>
              <a:t>работы:</a:t>
            </a:r>
            <a:endParaRPr lang="en-US" sz="2000" dirty="0" smtClean="0">
              <a:latin typeface="Times New Roman" pitchFamily="18" charset="0"/>
              <a:cs typeface="Times New Roman" pitchFamily="18" charset="0"/>
            </a:endParaRPr>
          </a:p>
          <a:p>
            <a:pPr>
              <a:buNone/>
            </a:pPr>
            <a:r>
              <a:rPr lang="ru-RU" sz="2000" b="1" dirty="0" smtClean="0">
                <a:latin typeface="Times New Roman" pitchFamily="18" charset="0"/>
                <a:cs typeface="Times New Roman" pitchFamily="18" charset="0"/>
              </a:rPr>
              <a:t>      </a:t>
            </a:r>
            <a:r>
              <a:rPr lang="en-US" sz="2000" b="1" dirty="0" smtClean="0">
                <a:latin typeface="Times New Roman" pitchFamily="18" charset="0"/>
                <a:cs typeface="Times New Roman" pitchFamily="18" charset="0"/>
              </a:rPr>
              <a:t>In </a:t>
            </a:r>
            <a:r>
              <a:rPr lang="en-US" sz="2000" b="1" dirty="0">
                <a:latin typeface="Times New Roman" pitchFamily="18" charset="0"/>
                <a:cs typeface="Times New Roman" pitchFamily="18" charset="0"/>
              </a:rPr>
              <a:t>your letter you asked me some questions about </a:t>
            </a:r>
            <a:r>
              <a:rPr lang="en-US" sz="2000" b="1" dirty="0" smtClean="0">
                <a:latin typeface="Times New Roman" pitchFamily="18" charset="0"/>
                <a:cs typeface="Times New Roman" pitchFamily="18" charset="0"/>
              </a:rPr>
              <a:t>…and </a:t>
            </a:r>
            <a:r>
              <a:rPr lang="en-US" sz="2000" b="1" dirty="0">
                <a:latin typeface="Times New Roman" pitchFamily="18" charset="0"/>
                <a:cs typeface="Times New Roman" pitchFamily="18" charset="0"/>
              </a:rPr>
              <a:t>now I'm ready to answer them. </a:t>
            </a:r>
            <a:endParaRPr lang="ru-RU" sz="2000" b="1" dirty="0" smtClean="0">
              <a:latin typeface="Times New Roman" pitchFamily="18" charset="0"/>
              <a:cs typeface="Times New Roman" pitchFamily="18" charset="0"/>
            </a:endParaRPr>
          </a:p>
          <a:p>
            <a:pPr>
              <a:buNone/>
            </a:pPr>
            <a:r>
              <a:rPr lang="ru-RU" sz="2000" b="1" dirty="0" smtClean="0"/>
              <a:t>      </a:t>
            </a:r>
            <a:r>
              <a:rPr lang="en-US" sz="2000" b="1" dirty="0" smtClean="0"/>
              <a:t>You asked me to tell you about… </a:t>
            </a:r>
            <a:endParaRPr lang="ru-RU" sz="2000" b="1" dirty="0" smtClean="0">
              <a:latin typeface="Times New Roman" pitchFamily="18" charset="0"/>
              <a:cs typeface="Times New Roman" pitchFamily="18" charset="0"/>
            </a:endParaRPr>
          </a:p>
          <a:p>
            <a:pPr>
              <a:buNone/>
            </a:pPr>
            <a:r>
              <a:rPr lang="ru-RU" sz="2000" dirty="0" smtClean="0"/>
              <a:t>      Ответ вопрос </a:t>
            </a:r>
            <a:r>
              <a:rPr lang="ru-RU" sz="2000" dirty="0"/>
              <a:t>можно предварить вводным словом, например, </a:t>
            </a:r>
            <a:endParaRPr lang="ru-RU" sz="2000" dirty="0" smtClean="0"/>
          </a:p>
          <a:p>
            <a:pPr>
              <a:buNone/>
            </a:pPr>
            <a:r>
              <a:rPr lang="ru-RU" sz="2000" b="1" dirty="0"/>
              <a:t> </a:t>
            </a:r>
            <a:r>
              <a:rPr lang="ru-RU" sz="2000" b="1" dirty="0" smtClean="0"/>
              <a:t>      </a:t>
            </a:r>
            <a:r>
              <a:rPr lang="ru-RU" sz="2000" b="1" dirty="0" err="1" smtClean="0"/>
              <a:t>As</a:t>
            </a:r>
            <a:r>
              <a:rPr lang="ru-RU" sz="2000" b="1" dirty="0" smtClean="0"/>
              <a:t> </a:t>
            </a:r>
            <a:r>
              <a:rPr lang="ru-RU" sz="2000" b="1" dirty="0" err="1" smtClean="0"/>
              <a:t>for</a:t>
            </a:r>
            <a:r>
              <a:rPr lang="ru-RU" sz="2000" b="1" dirty="0" smtClean="0"/>
              <a:t>… </a:t>
            </a:r>
          </a:p>
          <a:p>
            <a:pPr>
              <a:buNone/>
            </a:pPr>
            <a:r>
              <a:rPr lang="ru-RU" sz="2000" b="1" dirty="0" smtClean="0"/>
              <a:t>       </a:t>
            </a:r>
            <a:r>
              <a:rPr lang="en-US" sz="2000" b="1" dirty="0" smtClean="0"/>
              <a:t>Well</a:t>
            </a:r>
            <a:r>
              <a:rPr lang="en-US" sz="2000" b="1" dirty="0"/>
              <a:t>, …</a:t>
            </a:r>
            <a:endParaRPr lang="ru-RU" sz="2000" b="1" dirty="0"/>
          </a:p>
          <a:p>
            <a:pPr>
              <a:buNone/>
            </a:pPr>
            <a:endParaRPr lang="ru-RU" sz="18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28604"/>
            <a:ext cx="8229600" cy="1571636"/>
          </a:xfrm>
        </p:spPr>
        <p:txBody>
          <a:bodyPr>
            <a:normAutofit fontScale="90000"/>
          </a:bodyPr>
          <a:lstStyle/>
          <a:p>
            <a:r>
              <a:rPr lang="ru-RU" sz="2700" dirty="0">
                <a:latin typeface="Times New Roman" pitchFamily="18" charset="0"/>
                <a:cs typeface="Times New Roman" pitchFamily="18" charset="0"/>
              </a:rPr>
              <a:t>В конце письма автор обычно упоминает о причине окончания письма, а также о дальнейших контактах (используются фразы-клише).</a:t>
            </a:r>
            <a:r>
              <a:rPr lang="ru-RU" dirty="0"/>
              <a:t/>
            </a:r>
            <a:br>
              <a:rPr lang="ru-RU" dirty="0"/>
            </a:br>
            <a:endParaRPr lang="ru-RU" dirty="0"/>
          </a:p>
        </p:txBody>
      </p:sp>
      <p:sp>
        <p:nvSpPr>
          <p:cNvPr id="3" name="Содержимое 2"/>
          <p:cNvSpPr>
            <a:spLocks noGrp="1"/>
          </p:cNvSpPr>
          <p:nvPr>
            <p:ph sz="quarter" idx="1"/>
          </p:nvPr>
        </p:nvSpPr>
        <p:spPr>
          <a:xfrm>
            <a:off x="502920" y="2000240"/>
            <a:ext cx="8183880" cy="3929090"/>
          </a:xfrm>
        </p:spPr>
        <p:txBody>
          <a:bodyPr>
            <a:normAutofit fontScale="92500" lnSpcReduction="20000"/>
          </a:bodyPr>
          <a:lstStyle/>
          <a:p>
            <a:r>
              <a:rPr lang="en-US" sz="1900" dirty="0">
                <a:latin typeface="Times New Roman" pitchFamily="18" charset="0"/>
                <a:cs typeface="Times New Roman" pitchFamily="18" charset="0"/>
              </a:rPr>
              <a:t>Write (back) soon!</a:t>
            </a:r>
            <a:endParaRPr lang="ru-RU" sz="1900" dirty="0">
              <a:latin typeface="Times New Roman" pitchFamily="18" charset="0"/>
              <a:cs typeface="Times New Roman" pitchFamily="18" charset="0"/>
            </a:endParaRPr>
          </a:p>
          <a:p>
            <a:r>
              <a:rPr lang="en-US" sz="1900" dirty="0">
                <a:latin typeface="Times New Roman" pitchFamily="18" charset="0"/>
                <a:cs typeface="Times New Roman" pitchFamily="18" charset="0"/>
              </a:rPr>
              <a:t>Take care and keep in touch!</a:t>
            </a:r>
            <a:endParaRPr lang="ru-RU" sz="1900" dirty="0">
              <a:latin typeface="Times New Roman" pitchFamily="18" charset="0"/>
              <a:cs typeface="Times New Roman" pitchFamily="18" charset="0"/>
            </a:endParaRPr>
          </a:p>
          <a:p>
            <a:r>
              <a:rPr lang="en-US" sz="1900" dirty="0">
                <a:latin typeface="Times New Roman" pitchFamily="18" charset="0"/>
                <a:cs typeface="Times New Roman" pitchFamily="18" charset="0"/>
              </a:rPr>
              <a:t>Drop me a letter when you can.</a:t>
            </a:r>
            <a:endParaRPr lang="ru-RU" sz="1900" dirty="0">
              <a:latin typeface="Times New Roman" pitchFamily="18" charset="0"/>
              <a:cs typeface="Times New Roman" pitchFamily="18" charset="0"/>
            </a:endParaRPr>
          </a:p>
          <a:p>
            <a:r>
              <a:rPr lang="en-US" sz="1900" dirty="0">
                <a:latin typeface="Times New Roman" pitchFamily="18" charset="0"/>
                <a:cs typeface="Times New Roman" pitchFamily="18" charset="0"/>
              </a:rPr>
              <a:t>Hope to hear from you soon.</a:t>
            </a:r>
            <a:endParaRPr lang="ru-RU" sz="1900" dirty="0">
              <a:latin typeface="Times New Roman" pitchFamily="18" charset="0"/>
              <a:cs typeface="Times New Roman" pitchFamily="18" charset="0"/>
            </a:endParaRPr>
          </a:p>
          <a:p>
            <a:r>
              <a:rPr lang="en-US" sz="1900" dirty="0">
                <a:latin typeface="Times New Roman" pitchFamily="18" charset="0"/>
                <a:cs typeface="Times New Roman" pitchFamily="18" charset="0"/>
              </a:rPr>
              <a:t>I can’t wait to hear from you</a:t>
            </a:r>
            <a:r>
              <a:rPr lang="en-US" sz="1900" dirty="0" smtClean="0">
                <a:latin typeface="Times New Roman" pitchFamily="18" charset="0"/>
                <a:cs typeface="Times New Roman" pitchFamily="18" charset="0"/>
              </a:rPr>
              <a:t>!</a:t>
            </a:r>
            <a:endParaRPr lang="ru-RU" sz="1900" dirty="0" smtClean="0">
              <a:latin typeface="Times New Roman" pitchFamily="18" charset="0"/>
              <a:cs typeface="Times New Roman" pitchFamily="18" charset="0"/>
            </a:endParaRPr>
          </a:p>
          <a:p>
            <a:pPr>
              <a:buNone/>
            </a:pPr>
            <a:r>
              <a:rPr lang="ru-RU" sz="2000" dirty="0" smtClean="0"/>
              <a:t>Завершающая фраза:</a:t>
            </a:r>
            <a:endParaRPr lang="ru-RU" sz="2000" dirty="0"/>
          </a:p>
          <a:p>
            <a:pPr>
              <a:buNone/>
            </a:pPr>
            <a:endParaRPr lang="ru-RU" sz="1900" dirty="0" smtClean="0">
              <a:latin typeface="Times New Roman" pitchFamily="18" charset="0"/>
              <a:cs typeface="Times New Roman" pitchFamily="18" charset="0"/>
            </a:endParaRPr>
          </a:p>
          <a:p>
            <a:r>
              <a:rPr lang="en-US" sz="1900" dirty="0">
                <a:latin typeface="Times New Roman" pitchFamily="18" charset="0"/>
                <a:cs typeface="Times New Roman" pitchFamily="18" charset="0"/>
              </a:rPr>
              <a:t>Love,</a:t>
            </a:r>
            <a:endParaRPr lang="ru-RU" sz="1900" dirty="0">
              <a:latin typeface="Times New Roman" pitchFamily="18" charset="0"/>
              <a:cs typeface="Times New Roman" pitchFamily="18" charset="0"/>
            </a:endParaRPr>
          </a:p>
          <a:p>
            <a:r>
              <a:rPr lang="en-US" sz="1900" dirty="0">
                <a:latin typeface="Times New Roman" pitchFamily="18" charset="0"/>
                <a:cs typeface="Times New Roman" pitchFamily="18" charset="0"/>
              </a:rPr>
              <a:t>Lots of love,</a:t>
            </a:r>
            <a:endParaRPr lang="ru-RU" sz="1900" dirty="0">
              <a:latin typeface="Times New Roman" pitchFamily="18" charset="0"/>
              <a:cs typeface="Times New Roman" pitchFamily="18" charset="0"/>
            </a:endParaRPr>
          </a:p>
          <a:p>
            <a:r>
              <a:rPr lang="en-US" sz="1900" dirty="0">
                <a:latin typeface="Times New Roman" pitchFamily="18" charset="0"/>
                <a:cs typeface="Times New Roman" pitchFamily="18" charset="0"/>
              </a:rPr>
              <a:t>All my love,</a:t>
            </a:r>
            <a:endParaRPr lang="ru-RU" sz="1900" dirty="0">
              <a:latin typeface="Times New Roman" pitchFamily="18" charset="0"/>
              <a:cs typeface="Times New Roman" pitchFamily="18" charset="0"/>
            </a:endParaRPr>
          </a:p>
          <a:p>
            <a:r>
              <a:rPr lang="en-US" sz="1900" dirty="0">
                <a:latin typeface="Times New Roman" pitchFamily="18" charset="0"/>
                <a:cs typeface="Times New Roman" pitchFamily="18" charset="0"/>
              </a:rPr>
              <a:t>All the best,</a:t>
            </a:r>
            <a:endParaRPr lang="ru-RU" sz="1900" dirty="0">
              <a:latin typeface="Times New Roman" pitchFamily="18" charset="0"/>
              <a:cs typeface="Times New Roman" pitchFamily="18" charset="0"/>
            </a:endParaRPr>
          </a:p>
          <a:p>
            <a:r>
              <a:rPr lang="en-US" sz="1900" dirty="0">
                <a:latin typeface="Times New Roman" pitchFamily="18" charset="0"/>
                <a:cs typeface="Times New Roman" pitchFamily="18" charset="0"/>
              </a:rPr>
              <a:t>Best wishes</a:t>
            </a:r>
            <a:r>
              <a:rPr lang="en-US" sz="1900" dirty="0" smtClean="0">
                <a:latin typeface="Times New Roman" pitchFamily="18" charset="0"/>
                <a:cs typeface="Times New Roman" pitchFamily="18" charset="0"/>
              </a:rPr>
              <a:t>,</a:t>
            </a:r>
            <a:endParaRPr lang="ru-RU" sz="1900" dirty="0" smtClean="0">
              <a:latin typeface="Times New Roman" pitchFamily="18" charset="0"/>
              <a:cs typeface="Times New Roman" pitchFamily="18" charset="0"/>
            </a:endParaRPr>
          </a:p>
          <a:p>
            <a:pPr>
              <a:buNone/>
            </a:pPr>
            <a:r>
              <a:rPr lang="ru-RU" sz="2000" dirty="0"/>
              <a:t>Подпись автора (имя)</a:t>
            </a:r>
          </a:p>
          <a:p>
            <a:endParaRPr lang="ru-RU" sz="19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Эркер">
  <a:themeElements>
    <a:clrScheme name="Эркер">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Эркер">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Эркер">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88</TotalTime>
  <Words>496</Words>
  <Application>Microsoft Office PowerPoint</Application>
  <PresentationFormat>Экран (4:3)</PresentationFormat>
  <Paragraphs>42</Paragraphs>
  <Slides>11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11</vt:i4>
      </vt:variant>
    </vt:vector>
  </HeadingPairs>
  <TitlesOfParts>
    <vt:vector size="12" baseType="lpstr">
      <vt:lpstr>Эркер</vt:lpstr>
      <vt:lpstr>Формулы речевого этикета в письменной речи</vt:lpstr>
      <vt:lpstr>Слайд 2</vt:lpstr>
      <vt:lpstr>Слайд 3</vt:lpstr>
      <vt:lpstr>Правила оформления и структура письма личного характера</vt:lpstr>
      <vt:lpstr>Слайд 5</vt:lpstr>
      <vt:lpstr>В верхнем правом углу напишите свой адрес (отправителя) в таком порядке:  а)   номер дома, название улицы;  б)   город, почтовый индекс;  в)   страна.  Под адресом напишите дату написания письма: число, месяц, год.   Обращение обычно начинается с Dear, к которому добавляется имя получателя.  Обращение пишется не посередине строки, а с левого края без отступа.  После обращения нужно поставить не восклицательный знак, а запятую.  Выразите благодарность за полученное письмо.  Ответьте на вопросы.  В конце письма не забудьте поставить завершающую фразу.  После завершающей фразы не забудьте поставить запятую.  После завершающей фразы на отдельной строке напишите свое имя.  </vt:lpstr>
      <vt:lpstr>Первый абзац основного текста это вступление или вводное предложение (opening sentence), где вы можете поблагодарить друга за предыдущее письмо, рассказать, почему так долго не писали, или написать, что вы очень рады были узнать от своего друга новости. Начало письма едино для всех писем, поэтому его надо просто заучить наизусть.</vt:lpstr>
      <vt:lpstr>Готовя ответы на вопросы, важно помнить, что на экзамене не имеет значение ваше реальное мнение по тому или иному вопросу. Если вы забыли, как переводится на английский язык то или иное русское слово, просто ответьте на вопрос по-другому, главное, чтобы ваш ответ звучал четко и правдоподобно. </vt:lpstr>
      <vt:lpstr>В конце письма автор обычно упоминает о причине окончания письма, а также о дальнейших контактах (используются фразы-клише). </vt:lpstr>
      <vt:lpstr>Для того, чтобы текст получался цельным и хорошо звучал, используйте слова связки и союзы:</vt:lpstr>
      <vt:lpstr>Слайд 11</vt:lpstr>
    </vt:vector>
  </TitlesOfParts>
  <Company>СОШ10</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Формулы речевого этикета в письменной речи</dc:title>
  <dc:creator>Пользователь</dc:creator>
  <cp:lastModifiedBy>Пользователь</cp:lastModifiedBy>
  <cp:revision>10</cp:revision>
  <dcterms:created xsi:type="dcterms:W3CDTF">2018-10-18T03:30:30Z</dcterms:created>
  <dcterms:modified xsi:type="dcterms:W3CDTF">2018-10-18T05:01:08Z</dcterms:modified>
</cp:coreProperties>
</file>