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2298" y="-4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93865-1AEB-4F47-9974-8F37DAFF045F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4F7B4-A656-460D-BF74-7316C012A4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385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0897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  </a:t>
            </a:r>
          </a:p>
          <a:p>
            <a:r>
              <a:rPr lang="ru-RU" dirty="0" smtClean="0"/>
              <a:t>Учебник яркий, красочный</a:t>
            </a:r>
          </a:p>
          <a:p>
            <a:r>
              <a:rPr lang="ru-RU" dirty="0" smtClean="0"/>
              <a:t>Приятная для глаз подборка иллюстраций</a:t>
            </a:r>
          </a:p>
          <a:p>
            <a:r>
              <a:rPr lang="ru-RU" dirty="0" smtClean="0"/>
              <a:t>Сбалансированное сочетание всех необходимых для </a:t>
            </a:r>
            <a:r>
              <a:rPr lang="ru-RU" dirty="0"/>
              <a:t>изучения </a:t>
            </a:r>
            <a:r>
              <a:rPr lang="ru-RU" dirty="0" smtClean="0"/>
              <a:t>правил</a:t>
            </a:r>
          </a:p>
          <a:p>
            <a:r>
              <a:rPr lang="ru-RU" dirty="0" smtClean="0"/>
              <a:t>Интересные, актуальные темы</a:t>
            </a:r>
          </a:p>
          <a:p>
            <a:r>
              <a:rPr lang="ru-RU" dirty="0" smtClean="0"/>
              <a:t>Баланс лексических и грамматических заданий</a:t>
            </a:r>
          </a:p>
          <a:p>
            <a:r>
              <a:rPr lang="ru-RU" dirty="0" smtClean="0"/>
              <a:t>Учебник развивает в разных направлениях, требуемых для сдачи ЕГЭ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Комментарии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672" y="1835697"/>
            <a:ext cx="6137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ru-RU" sz="4000" b="1" dirty="0" err="1" smtClean="0"/>
              <a:t>Луций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Анней</a:t>
            </a:r>
            <a:r>
              <a:rPr lang="en-US" sz="4000" b="1" dirty="0" smtClean="0"/>
              <a:t> </a:t>
            </a:r>
            <a:r>
              <a:rPr lang="ru-RU" sz="4000" b="1" smtClean="0"/>
              <a:t>Сенека</a:t>
            </a:r>
          </a:p>
          <a:p>
            <a:pPr algn="ctr"/>
            <a:endParaRPr lang="ru-RU" sz="4000" b="1" smtClean="0"/>
          </a:p>
          <a:p>
            <a:pPr algn="ctr"/>
            <a:r>
              <a:rPr lang="ru-RU" sz="4000" b="1" dirty="0" smtClean="0"/>
              <a:t> </a:t>
            </a:r>
            <a:r>
              <a:rPr lang="ru-RU" sz="4000" i="1" dirty="0" smtClean="0">
                <a:solidFill>
                  <a:srgbClr val="00B0F0"/>
                </a:solidFill>
              </a:rPr>
              <a:t>Сделай первый шаг и ты поймешь, что не все так страшно.</a:t>
            </a:r>
            <a:endParaRPr lang="ru-RU" sz="4000" i="1" dirty="0">
              <a:solidFill>
                <a:srgbClr val="00B0F0"/>
              </a:solidFill>
              <a:cs typeface="MV Bol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4664" y="1115616"/>
            <a:ext cx="6110436" cy="705260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200" dirty="0" smtClean="0"/>
              <a:t>                  </a:t>
            </a:r>
          </a:p>
          <a:p>
            <a:pPr algn="ctr">
              <a:buNone/>
            </a:pPr>
            <a:r>
              <a:rPr lang="ru-RU" sz="2400" b="1" dirty="0" smtClean="0"/>
              <a:t>Основные модули</a:t>
            </a:r>
          </a:p>
          <a:p>
            <a:pPr algn="ctr"/>
            <a:r>
              <a:rPr lang="ru-RU" sz="2000" b="1" dirty="0" smtClean="0"/>
              <a:t>1четверть</a:t>
            </a:r>
            <a:r>
              <a:rPr lang="en-US" sz="2000" dirty="0" smtClean="0"/>
              <a:t> </a:t>
            </a:r>
          </a:p>
          <a:p>
            <a:pPr algn="ctr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   </a:t>
            </a:r>
            <a:r>
              <a:rPr lang="en-US" sz="2000" b="1" dirty="0" smtClean="0">
                <a:solidFill>
                  <a:srgbClr val="00B0F0"/>
                </a:solidFill>
              </a:rPr>
              <a:t>Success! </a:t>
            </a:r>
            <a:endParaRPr lang="ru-RU" sz="20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00B0F0"/>
                </a:solidFill>
              </a:rPr>
              <a:t>Taking a break</a:t>
            </a:r>
            <a:endParaRPr lang="ru-RU" sz="20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00B0F0"/>
                </a:solidFill>
              </a:rPr>
              <a:t>To err is human </a:t>
            </a:r>
            <a:endParaRPr lang="ru-RU" sz="20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2000" b="1" dirty="0" smtClean="0"/>
              <a:t>   </a:t>
            </a:r>
            <a:endParaRPr lang="en-US" sz="2000" dirty="0" smtClean="0"/>
          </a:p>
          <a:p>
            <a:pPr algn="ctr"/>
            <a:r>
              <a:rPr lang="ru-RU" sz="2000" b="1" dirty="0" smtClean="0"/>
              <a:t>2четверть</a:t>
            </a: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b="1" dirty="0" smtClean="0">
                <a:solidFill>
                  <a:srgbClr val="00B0F0"/>
                </a:solidFill>
              </a:rPr>
              <a:t>Mysteries</a:t>
            </a:r>
            <a:endParaRPr lang="ru-RU" sz="20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00B0F0"/>
                </a:solidFill>
              </a:rPr>
              <a:t>The body beautiful</a:t>
            </a:r>
            <a:r>
              <a:rPr lang="ru-RU" sz="2000" b="1" dirty="0" smtClean="0">
                <a:solidFill>
                  <a:srgbClr val="00B0F0"/>
                </a:solidFill>
              </a:rPr>
              <a:t> </a:t>
            </a:r>
          </a:p>
          <a:p>
            <a:pPr algn="ctr">
              <a:buNone/>
            </a:pPr>
            <a:r>
              <a:rPr lang="en-US" sz="2000" dirty="0" smtClean="0"/>
              <a:t>      </a:t>
            </a:r>
            <a:r>
              <a:rPr lang="ru-RU" sz="2000" dirty="0" smtClean="0"/>
              <a:t> </a:t>
            </a:r>
          </a:p>
          <a:p>
            <a:pPr algn="ctr"/>
            <a:r>
              <a:rPr lang="ru-RU" sz="2000" b="1" dirty="0" smtClean="0"/>
              <a:t>3четверть</a:t>
            </a:r>
            <a:endParaRPr lang="en-US" sz="2000" dirty="0" smtClean="0"/>
          </a:p>
          <a:p>
            <a:pPr algn="ctr">
              <a:buNone/>
            </a:pPr>
            <a:r>
              <a:rPr lang="en-US" sz="2000" b="1" dirty="0" smtClean="0"/>
              <a:t>    </a:t>
            </a:r>
            <a:r>
              <a:rPr lang="en-US" sz="2000" b="1" dirty="0" smtClean="0">
                <a:solidFill>
                  <a:srgbClr val="00B0F0"/>
                </a:solidFill>
              </a:rPr>
              <a:t>It’s show time</a:t>
            </a:r>
            <a:r>
              <a:rPr lang="ru-RU" sz="2000" b="1" dirty="0" smtClean="0">
                <a:solidFill>
                  <a:srgbClr val="00B0F0"/>
                </a:solidFill>
              </a:rPr>
              <a:t> </a:t>
            </a:r>
          </a:p>
          <a:p>
            <a:pPr algn="ctr">
              <a:buNone/>
            </a:pPr>
            <a:r>
              <a:rPr lang="en-US" sz="2000" b="1" dirty="0" smtClean="0">
                <a:solidFill>
                  <a:srgbClr val="00B0F0"/>
                </a:solidFill>
              </a:rPr>
              <a:t>Game over</a:t>
            </a:r>
            <a:endParaRPr lang="ru-RU" sz="20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00B0F0"/>
                </a:solidFill>
              </a:rPr>
              <a:t>The hard sell</a:t>
            </a:r>
            <a:endParaRPr lang="ru-RU" sz="2000" b="1" dirty="0" smtClean="0">
              <a:solidFill>
                <a:srgbClr val="00B0F0"/>
              </a:solidFill>
            </a:endParaRPr>
          </a:p>
          <a:p>
            <a:pPr algn="ctr"/>
            <a:endParaRPr lang="en-US" sz="2000" b="1" dirty="0" smtClean="0"/>
          </a:p>
          <a:p>
            <a:pPr algn="ctr"/>
            <a:r>
              <a:rPr lang="ru-RU" sz="2000" b="1" dirty="0" smtClean="0"/>
              <a:t>4четверть</a:t>
            </a:r>
            <a:endParaRPr lang="en-US" sz="2000" dirty="0" smtClean="0"/>
          </a:p>
          <a:p>
            <a:pPr algn="ctr">
              <a:buNone/>
            </a:pPr>
            <a:r>
              <a:rPr lang="en-US" sz="2000" b="1" dirty="0" smtClean="0">
                <a:solidFill>
                  <a:srgbClr val="00B0F0"/>
                </a:solidFill>
              </a:rPr>
              <a:t>     A fresh start</a:t>
            </a:r>
            <a:endParaRPr lang="ru-RU" sz="20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00B0F0"/>
                </a:solidFill>
              </a:rPr>
              <a:t>What do you mean</a:t>
            </a:r>
            <a:endParaRPr lang="ru-RU" sz="20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en-US" sz="20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1600" dirty="0" smtClean="0"/>
              <a:t> </a:t>
            </a:r>
            <a:r>
              <a:rPr lang="en-US" sz="1600" b="1" dirty="0" smtClean="0"/>
              <a:t>           </a:t>
            </a:r>
          </a:p>
          <a:p>
            <a:pPr algn="ctr">
              <a:buNone/>
            </a:pPr>
            <a:endParaRPr lang="ru-RU" sz="1200" dirty="0" smtClean="0"/>
          </a:p>
          <a:p>
            <a:pPr algn="r"/>
            <a:r>
              <a:rPr lang="ru-RU" sz="1200" dirty="0" smtClean="0"/>
              <a:t>)</a:t>
            </a:r>
          </a:p>
          <a:p>
            <a:pPr algn="ctr">
              <a:buNone/>
            </a:pPr>
            <a:endParaRPr lang="ru-RU" sz="1200" dirty="0" smtClean="0"/>
          </a:p>
          <a:p>
            <a:pPr algn="ctr"/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82444" cy="1037464"/>
          </a:xfrm>
        </p:spPr>
        <p:txBody>
          <a:bodyPr/>
          <a:lstStyle/>
          <a:p>
            <a:pPr algn="ctr"/>
            <a:r>
              <a:rPr lang="ru-RU" dirty="0" smtClean="0"/>
              <a:t>Формат учебника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dirty="0" smtClean="0"/>
              <a:t>Translation and Interpreting</a:t>
            </a:r>
            <a:endParaRPr lang="ru-RU" sz="2800" b="1" dirty="0" smtClean="0"/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Profession</a:t>
            </a:r>
            <a:endParaRPr lang="ru-RU" b="1" dirty="0" smtClean="0">
              <a:solidFill>
                <a:srgbClr val="00B0F0"/>
              </a:solidFill>
            </a:endParaRPr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Words and dictionaries</a:t>
            </a:r>
            <a:endParaRPr lang="ru-RU" b="1" dirty="0" smtClean="0">
              <a:solidFill>
                <a:srgbClr val="00B0F0"/>
              </a:solidFill>
            </a:endParaRPr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Lexical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Transformation</a:t>
            </a:r>
          </a:p>
          <a:p>
            <a:pPr algn="ctr"/>
            <a:r>
              <a:rPr lang="ru-RU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American and British English</a:t>
            </a:r>
          </a:p>
          <a:p>
            <a:pPr algn="ctr"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b="1" dirty="0" smtClean="0"/>
              <a:t>Business Communication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Looking for a job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Making presentations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Meetings and minutes</a:t>
            </a:r>
          </a:p>
          <a:p>
            <a:pPr algn="ctr"/>
            <a:r>
              <a:rPr lang="en-US" b="1" dirty="0" err="1" smtClean="0">
                <a:solidFill>
                  <a:srgbClr val="00B0F0"/>
                </a:solidFill>
              </a:rPr>
              <a:t>Curremcy</a:t>
            </a:r>
            <a:endParaRPr lang="en-US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Dialogue of cultures</a:t>
            </a:r>
            <a:endParaRPr lang="ru-RU" b="1" dirty="0" smtClean="0"/>
          </a:p>
          <a:p>
            <a:pPr algn="ctr">
              <a:buNone/>
            </a:pPr>
            <a:r>
              <a:rPr lang="en-US" b="1" dirty="0" err="1" smtClean="0">
                <a:solidFill>
                  <a:srgbClr val="00B0F0"/>
                </a:solidFill>
              </a:rPr>
              <a:t>Fasion</a:t>
            </a:r>
            <a:r>
              <a:rPr lang="en-US" b="1" dirty="0" smtClean="0">
                <a:solidFill>
                  <a:srgbClr val="00B0F0"/>
                </a:solidFill>
              </a:rPr>
              <a:t>, Food, Language, Cinema</a:t>
            </a:r>
            <a:endParaRPr lang="ru-RU" b="1" dirty="0" smtClean="0">
              <a:solidFill>
                <a:srgbClr val="00B0F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Дополнительные модули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95442" y="4355976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Темы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Small</a:t>
            </a:r>
            <a:r>
              <a:rPr lang="ru-RU" b="1" dirty="0" smtClean="0">
                <a:solidFill>
                  <a:srgbClr val="00B0F0"/>
                </a:solidFill>
              </a:rPr>
              <a:t>  </a:t>
            </a:r>
            <a:r>
              <a:rPr lang="en-US" b="1" dirty="0" smtClean="0">
                <a:solidFill>
                  <a:srgbClr val="00B0F0"/>
                </a:solidFill>
              </a:rPr>
              <a:t>Business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/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Banking</a:t>
            </a:r>
          </a:p>
          <a:p>
            <a:pPr algn="ctr"/>
            <a:endParaRPr lang="ru-RU" b="1" dirty="0" smtClean="0">
              <a:solidFill>
                <a:srgbClr val="00B0F0"/>
              </a:solidFill>
            </a:endParaRPr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Currency</a:t>
            </a:r>
            <a:r>
              <a:rPr lang="ru-RU" dirty="0" smtClean="0">
                <a:solidFill>
                  <a:srgbClr val="00B0F0"/>
                </a:solidFill>
              </a:rPr>
              <a:t>  </a:t>
            </a:r>
            <a:endParaRPr lang="en-US" dirty="0" smtClean="0">
              <a:solidFill>
                <a:srgbClr val="00B0F0"/>
              </a:solidFill>
            </a:endParaRPr>
          </a:p>
          <a:p>
            <a:pPr algn="ctr"/>
            <a:endParaRPr lang="ru-RU" dirty="0" smtClean="0">
              <a:solidFill>
                <a:srgbClr val="00B0F0"/>
              </a:solidFill>
            </a:endParaRPr>
          </a:p>
          <a:p>
            <a:pPr marL="109728" indent="0" algn="ctr">
              <a:buNone/>
            </a:pPr>
            <a:r>
              <a:rPr lang="en-US" b="1" dirty="0" smtClean="0">
                <a:solidFill>
                  <a:srgbClr val="00B0F0"/>
                </a:solidFill>
              </a:rPr>
              <a:t>Personal</a:t>
            </a:r>
            <a:r>
              <a:rPr lang="ru-RU" b="1" dirty="0" smtClean="0">
                <a:solidFill>
                  <a:srgbClr val="00B0F0"/>
                </a:solidFill>
              </a:rPr>
              <a:t>  </a:t>
            </a:r>
            <a:r>
              <a:rPr lang="en-US" b="1" dirty="0" smtClean="0">
                <a:solidFill>
                  <a:srgbClr val="00B0F0"/>
                </a:solidFill>
              </a:rPr>
              <a:t>Budgeting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endParaRPr lang="en-US" b="1" dirty="0" smtClean="0">
              <a:solidFill>
                <a:srgbClr val="00B0F0"/>
              </a:solidFill>
            </a:endParaRPr>
          </a:p>
          <a:p>
            <a:pPr marL="109728" indent="0" algn="ctr">
              <a:buNone/>
            </a:pPr>
            <a:r>
              <a:rPr lang="ru-RU" b="1" dirty="0" smtClean="0">
                <a:solidFill>
                  <a:srgbClr val="00B0F0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Mortgage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dirty="0" smtClean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Финансовоя</a:t>
            </a:r>
            <a:r>
              <a:rPr lang="ru-RU" dirty="0" smtClean="0"/>
              <a:t> грамотность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Проектные работы в </a:t>
            </a:r>
            <a:r>
              <a:rPr lang="en-US" b="1" dirty="0" smtClean="0"/>
              <a:t>I</a:t>
            </a:r>
            <a:r>
              <a:rPr lang="ru-RU" b="1" dirty="0" smtClean="0"/>
              <a:t> четверти</a:t>
            </a:r>
            <a:endParaRPr lang="en-US" b="1" dirty="0" smtClean="0"/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00B0F0"/>
                </a:solidFill>
              </a:rPr>
              <a:t>1.  </a:t>
            </a:r>
            <a:r>
              <a:rPr lang="en-US" dirty="0" smtClean="0">
                <a:solidFill>
                  <a:srgbClr val="00B0F0"/>
                </a:solidFill>
              </a:rPr>
              <a:t>“Young people’s success stories” 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2.  “How to be a social success” 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3.  “Public transport in my city/town/region”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4.  “</a:t>
            </a:r>
            <a:r>
              <a:rPr lang="en-US" dirty="0" err="1" smtClean="0">
                <a:solidFill>
                  <a:srgbClr val="00B0F0"/>
                </a:solidFill>
              </a:rPr>
              <a:t>Favourite</a:t>
            </a:r>
            <a:r>
              <a:rPr lang="en-US" dirty="0" smtClean="0">
                <a:solidFill>
                  <a:srgbClr val="00B0F0"/>
                </a:solidFill>
              </a:rPr>
              <a:t> holiday destinations in Russia”  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5.  “Successful people who failed at first” 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6.  “Russia’s most dangerous jobs”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Исследовательская и проектная деятельность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Проектные работы во </a:t>
            </a:r>
            <a:r>
              <a:rPr lang="en-US" b="1" dirty="0" smtClean="0"/>
              <a:t>II</a:t>
            </a:r>
            <a:r>
              <a:rPr lang="ru-RU" b="1" dirty="0" smtClean="0"/>
              <a:t> четверти</a:t>
            </a:r>
            <a:endParaRPr lang="en-US" b="1" dirty="0" smtClean="0"/>
          </a:p>
          <a:p>
            <a:pPr>
              <a:buNone/>
            </a:pPr>
            <a:endParaRPr lang="ru-RU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1.  “3 top world’s unsolved mysteries” 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2.  “My </a:t>
            </a:r>
            <a:r>
              <a:rPr lang="en-US" dirty="0" err="1" smtClean="0">
                <a:solidFill>
                  <a:srgbClr val="00B0F0"/>
                </a:solidFill>
              </a:rPr>
              <a:t>favourite</a:t>
            </a:r>
            <a:r>
              <a:rPr lang="en-US" dirty="0" smtClean="0">
                <a:solidFill>
                  <a:srgbClr val="00B0F0"/>
                </a:solidFill>
              </a:rPr>
              <a:t> mystery/horror/comic story” 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3.  “Beauty is only skin deep” 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4.  “Do  you  know  them?”  –  a  quiz  on  popular  Russian  singers’/famous  literary characters’/Russian classical writers’ appearance 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Исследовательская и проектная деятельность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Проектные работы в </a:t>
            </a:r>
            <a:r>
              <a:rPr lang="en-US" b="1" dirty="0" smtClean="0"/>
              <a:t>III</a:t>
            </a:r>
            <a:r>
              <a:rPr lang="ru-RU" b="1" dirty="0" smtClean="0"/>
              <a:t> четверти</a:t>
            </a:r>
            <a:endParaRPr lang="en-US" b="1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00B0F0"/>
                </a:solidFill>
              </a:rPr>
              <a:t>1.  </a:t>
            </a:r>
            <a:r>
              <a:rPr lang="en-US" dirty="0" smtClean="0">
                <a:solidFill>
                  <a:srgbClr val="00B0F0"/>
                </a:solidFill>
              </a:rPr>
              <a:t>“My </a:t>
            </a:r>
            <a:r>
              <a:rPr lang="en-US" dirty="0" err="1" smtClean="0">
                <a:solidFill>
                  <a:srgbClr val="00B0F0"/>
                </a:solidFill>
              </a:rPr>
              <a:t>favourite</a:t>
            </a:r>
            <a:r>
              <a:rPr lang="en-US" dirty="0" smtClean="0">
                <a:solidFill>
                  <a:srgbClr val="00B0F0"/>
                </a:solidFill>
              </a:rPr>
              <a:t> film” – a film review 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2.  “The best films of this year” – a film review 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3.  “Fitness is the first priority in the modern world” 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4.  “My </a:t>
            </a:r>
            <a:r>
              <a:rPr lang="en-US" dirty="0" err="1" smtClean="0">
                <a:solidFill>
                  <a:srgbClr val="00B0F0"/>
                </a:solidFill>
              </a:rPr>
              <a:t>favourite</a:t>
            </a:r>
            <a:r>
              <a:rPr lang="en-US" dirty="0" smtClean="0">
                <a:solidFill>
                  <a:srgbClr val="00B0F0"/>
                </a:solidFill>
              </a:rPr>
              <a:t> games and pastimes” 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5.  “Advertising on TV: for and against” 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6.  “Convenience food: for and against” 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Исследовательская и проектная деятельность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04664" y="2051720"/>
            <a:ext cx="6172200" cy="603461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Проектные работы в </a:t>
            </a:r>
            <a:r>
              <a:rPr lang="en-US" b="1" dirty="0" smtClean="0"/>
              <a:t>IV</a:t>
            </a:r>
            <a:r>
              <a:rPr lang="ru-RU" b="1" dirty="0" smtClean="0"/>
              <a:t> четверти</a:t>
            </a:r>
            <a:endParaRPr lang="en-US" b="1" dirty="0" smtClean="0"/>
          </a:p>
          <a:p>
            <a:pPr algn="ctr">
              <a:buNone/>
            </a:pPr>
            <a:endParaRPr lang="ru-RU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1.  “Do you know the history of Russia?” – a quiz 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2.  “Russian names on the world map” – a presentation/a quiz 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3.  “The languages of the world” 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4.  “The Russian world” 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Исследовательская и проектная деятельность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ru-RU" b="1" dirty="0" smtClean="0"/>
              <a:t>Внутренняя мониторинговая работа- сентябрь 2017г.</a:t>
            </a:r>
          </a:p>
          <a:p>
            <a:pPr marL="109728" indent="0">
              <a:buNone/>
            </a:pPr>
            <a:r>
              <a:rPr lang="ru-RU" dirty="0" smtClean="0">
                <a:solidFill>
                  <a:srgbClr val="00B0F0"/>
                </a:solidFill>
              </a:rPr>
              <a:t>Минимальный балл-</a:t>
            </a:r>
            <a:r>
              <a:rPr lang="ru-RU" dirty="0" smtClean="0">
                <a:solidFill>
                  <a:srgbClr val="FF0000"/>
                </a:solidFill>
              </a:rPr>
              <a:t>39/66-59%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B0F0"/>
                </a:solidFill>
              </a:rPr>
              <a:t>Максимальный </a:t>
            </a:r>
            <a:r>
              <a:rPr lang="ru-RU" dirty="0" smtClean="0">
                <a:solidFill>
                  <a:srgbClr val="00B0F0"/>
                </a:solidFill>
              </a:rPr>
              <a:t>балл-</a:t>
            </a:r>
            <a:r>
              <a:rPr lang="ru-RU" dirty="0" smtClean="0">
                <a:solidFill>
                  <a:srgbClr val="FF0000"/>
                </a:solidFill>
              </a:rPr>
              <a:t>58/66-88%</a:t>
            </a:r>
          </a:p>
          <a:p>
            <a:pPr marL="109728" indent="0">
              <a:buNone/>
            </a:pPr>
            <a:r>
              <a:rPr lang="ru-RU" dirty="0" smtClean="0">
                <a:solidFill>
                  <a:srgbClr val="00B0F0"/>
                </a:solidFill>
              </a:rPr>
              <a:t>Средний балл-          </a:t>
            </a:r>
            <a:r>
              <a:rPr lang="ru-RU" dirty="0" smtClean="0">
                <a:solidFill>
                  <a:srgbClr val="FF0000"/>
                </a:solidFill>
              </a:rPr>
              <a:t>48/66-73%</a:t>
            </a:r>
          </a:p>
          <a:p>
            <a:pPr marL="109728" indent="0" algn="ctr">
              <a:buNone/>
            </a:pPr>
            <a:endParaRPr lang="ru-RU" b="1" dirty="0" smtClean="0"/>
          </a:p>
          <a:p>
            <a:pPr marL="109728" indent="0" algn="ctr">
              <a:buNone/>
            </a:pPr>
            <a:r>
              <a:rPr lang="ru-RU" b="1" dirty="0" smtClean="0"/>
              <a:t>Внутренняя </a:t>
            </a:r>
            <a:r>
              <a:rPr lang="ru-RU" b="1" dirty="0"/>
              <a:t>мониторинговая работа- </a:t>
            </a:r>
            <a:r>
              <a:rPr lang="ru-RU" b="1" dirty="0" smtClean="0"/>
              <a:t>март 2018г.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B0F0"/>
                </a:solidFill>
              </a:rPr>
              <a:t>Минимальный </a:t>
            </a:r>
            <a:r>
              <a:rPr lang="ru-RU" dirty="0" smtClean="0">
                <a:solidFill>
                  <a:srgbClr val="00B0F0"/>
                </a:solidFill>
              </a:rPr>
              <a:t>балл-</a:t>
            </a:r>
            <a:r>
              <a:rPr lang="ru-RU" dirty="0" smtClean="0">
                <a:solidFill>
                  <a:srgbClr val="FF0000"/>
                </a:solidFill>
              </a:rPr>
              <a:t>51/66-77%</a:t>
            </a:r>
            <a:endParaRPr lang="ru-RU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ru-RU" dirty="0" smtClean="0">
                <a:solidFill>
                  <a:srgbClr val="00B0F0"/>
                </a:solidFill>
              </a:rPr>
              <a:t>Максимальный балл-</a:t>
            </a:r>
            <a:r>
              <a:rPr lang="ru-RU" dirty="0" smtClean="0">
                <a:solidFill>
                  <a:srgbClr val="FF0000"/>
                </a:solidFill>
              </a:rPr>
              <a:t>64/66-97%</a:t>
            </a:r>
          </a:p>
          <a:p>
            <a:pPr marL="109728" indent="0">
              <a:buNone/>
            </a:pPr>
            <a:r>
              <a:rPr lang="ru-RU" dirty="0" smtClean="0">
                <a:solidFill>
                  <a:srgbClr val="00B0F0"/>
                </a:solidFill>
              </a:rPr>
              <a:t>Средний балл-          </a:t>
            </a:r>
            <a:r>
              <a:rPr lang="ru-RU" dirty="0" smtClean="0">
                <a:solidFill>
                  <a:srgbClr val="FF0000"/>
                </a:solidFill>
              </a:rPr>
              <a:t>56/66-85%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Мониторинг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4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299</TotalTime>
  <Words>426</Words>
  <Application>Microsoft Office PowerPoint</Application>
  <PresentationFormat>Экран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Презентация PowerPoint</vt:lpstr>
      <vt:lpstr>Формат учебника</vt:lpstr>
      <vt:lpstr>Дополнительные модули</vt:lpstr>
      <vt:lpstr>Финансовоя грамотность</vt:lpstr>
      <vt:lpstr>Исследовательская и проектная деятельность </vt:lpstr>
      <vt:lpstr>Исследовательская и проектная деятельность</vt:lpstr>
      <vt:lpstr>Исследовательская и проектная деятельность</vt:lpstr>
      <vt:lpstr>Исследовательская и проектная деятельность</vt:lpstr>
      <vt:lpstr>Мониторинг</vt:lpstr>
      <vt:lpstr>Комментарии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Room 8</dc:creator>
  <cp:lastModifiedBy>СЦРО</cp:lastModifiedBy>
  <cp:revision>29</cp:revision>
  <dcterms:created xsi:type="dcterms:W3CDTF">2018-04-26T04:55:38Z</dcterms:created>
  <dcterms:modified xsi:type="dcterms:W3CDTF">2018-04-27T12:49:15Z</dcterms:modified>
</cp:coreProperties>
</file>