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3" r:id="rId20"/>
    <p:sldId id="274" r:id="rId21"/>
    <p:sldId id="275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FFDA0-C5F2-49CF-8CE6-62F34D4CFA18}" type="datetimeFigureOut">
              <a:rPr lang="ru-RU" smtClean="0"/>
              <a:pPr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13EA4-3DB7-4F25-A7F2-142C055126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1071;&#1040;/&#1071;&#1040;_9_&#1044;&#1045;&#1052;&#1054;%202015_&#1087;&#1080;&#1089;&#1100;&#1084;&#1077;&#1085;&#1085;&#1072;&#1103;_&#1095;&#1072;&#1089;&#1090;&#1100;_techno.pdf" TargetMode="External"/><Relationship Id="rId2" Type="http://schemas.openxmlformats.org/officeDocument/2006/relationships/hyperlink" Target="&#1071;&#1040;/&#1040;&#1071;-9_&#1050;&#1054;&#1044;&#1048;&#1060;%202015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1"/>
            <a:ext cx="8715436" cy="3386160"/>
          </a:xfrm>
        </p:spPr>
        <p:txBody>
          <a:bodyPr/>
          <a:lstStyle/>
          <a:p>
            <a:r>
              <a:rPr lang="ru-RU" dirty="0" smtClean="0"/>
              <a:t>Тематическое </a:t>
            </a:r>
            <a:r>
              <a:rPr lang="ru-RU" dirty="0" smtClean="0">
                <a:solidFill>
                  <a:srgbClr val="00B0F0"/>
                </a:solidFill>
              </a:rPr>
              <a:t>связное </a:t>
            </a:r>
            <a:r>
              <a:rPr lang="ru-RU" dirty="0" smtClean="0"/>
              <a:t>монологическое высказывание </a:t>
            </a:r>
            <a:r>
              <a:rPr lang="ru-RU" dirty="0" smtClean="0">
                <a:solidFill>
                  <a:srgbClr val="00B0F0"/>
                </a:solidFill>
              </a:rPr>
              <a:t>с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F0"/>
                </a:solidFill>
              </a:rPr>
              <a:t>опорой на план </a:t>
            </a:r>
            <a:r>
              <a:rPr lang="ru-RU" dirty="0" smtClean="0"/>
              <a:t>(задание №36 ОГЭ)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</a:rPr>
              <a:t>Критерии оценивания выполнения задания №36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Организация высказывания</a:t>
            </a:r>
            <a:b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</a:rPr>
              <a:t>на максимальных  2 балла</a:t>
            </a:r>
            <a:endParaRPr lang="ru-RU" sz="4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Высказывание логично и имеет завершённый характер; имеются </a:t>
            </a:r>
            <a:r>
              <a:rPr lang="ru-RU" sz="4400" dirty="0" smtClean="0">
                <a:solidFill>
                  <a:srgbClr val="C00000"/>
                </a:solidFill>
              </a:rPr>
              <a:t>вступительная и заключительная фразы, соответствующие теме. </a:t>
            </a:r>
            <a:r>
              <a:rPr lang="ru-RU" sz="4400" dirty="0" smtClean="0"/>
              <a:t>Средства логической связи используются правильно.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Организация высказывания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 1 балл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Высказывание в основном логично и имеет  достаточно завершённый характер; НО отсутствует вступительная ИЛИ заключительная фраза, имеются </a:t>
            </a:r>
            <a:r>
              <a:rPr lang="ru-RU" sz="4000" b="1" dirty="0" smtClean="0"/>
              <a:t>одно – два </a:t>
            </a:r>
            <a:r>
              <a:rPr lang="ru-RU" sz="4000" dirty="0" smtClean="0"/>
              <a:t>нарушения в использовании средств логической связи.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Организация высказывания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 0 баллов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Высказывание  нелогично , вступительная и заключительная фразы отсутствуют; средства логической связи практически не используются.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Языковое оформление высказывания на максимальных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2 балла.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643998" cy="405448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Использованный словарный запас, грамматические структуры, фонетическое оформление высказывания соответствуют поставленной задаче (допускается не более </a:t>
            </a:r>
            <a:r>
              <a:rPr lang="ru-RU" sz="3600" dirty="0" smtClean="0">
                <a:solidFill>
                  <a:srgbClr val="FF0000"/>
                </a:solidFill>
              </a:rPr>
              <a:t>4</a:t>
            </a:r>
            <a:r>
              <a:rPr lang="ru-RU" sz="3600" dirty="0" smtClean="0"/>
              <a:t> негрубых лексико-грамматических ошибок И/ИЛИ не более </a:t>
            </a:r>
            <a:r>
              <a:rPr lang="ru-RU" sz="3600" dirty="0" smtClean="0">
                <a:solidFill>
                  <a:srgbClr val="FF0000"/>
                </a:solidFill>
              </a:rPr>
              <a:t>3</a:t>
            </a:r>
            <a:r>
              <a:rPr lang="ru-RU" sz="3600" dirty="0" smtClean="0"/>
              <a:t> негрубых фонетических ошибок).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Языковое оформление высказывания на 1 балл.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Использованный словарный запас, грамматические структуры, фонетическое оформление высказывания соответствуют поставленной задаче (допускается не более </a:t>
            </a:r>
            <a:r>
              <a:rPr lang="ru-RU" sz="3600" dirty="0" smtClean="0">
                <a:solidFill>
                  <a:srgbClr val="FF0000"/>
                </a:solidFill>
              </a:rPr>
              <a:t>5</a:t>
            </a:r>
            <a:r>
              <a:rPr lang="ru-RU" sz="3600" dirty="0" smtClean="0"/>
              <a:t> негрубых лексико-грамматических ошибок И/ИЛИ не более </a:t>
            </a:r>
            <a:r>
              <a:rPr lang="ru-RU" sz="3600" dirty="0" smtClean="0">
                <a:solidFill>
                  <a:srgbClr val="FF0000"/>
                </a:solidFill>
              </a:rPr>
              <a:t>4</a:t>
            </a:r>
            <a:r>
              <a:rPr lang="ru-RU" sz="3600" dirty="0" smtClean="0"/>
              <a:t> негрубых фонетических ошибок).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Языковое оформление высказывания на 0 баллов.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Понимание высказывания затруднено из-за многочисленных лексико-грамматических и фонетических ошибок (</a:t>
            </a:r>
            <a:r>
              <a:rPr lang="ru-RU" sz="4000" dirty="0" smtClean="0">
                <a:solidFill>
                  <a:srgbClr val="FF0000"/>
                </a:solidFill>
              </a:rPr>
              <a:t>6</a:t>
            </a:r>
            <a:r>
              <a:rPr lang="ru-RU" sz="4000" dirty="0" smtClean="0"/>
              <a:t> и более лексико-грамматических ошибок И/ИЛИ </a:t>
            </a:r>
            <a:r>
              <a:rPr lang="ru-RU" sz="4000" dirty="0" smtClean="0">
                <a:solidFill>
                  <a:srgbClr val="FF0000"/>
                </a:solidFill>
              </a:rPr>
              <a:t>5</a:t>
            </a:r>
            <a:r>
              <a:rPr lang="ru-RU" sz="4000" dirty="0" smtClean="0"/>
              <a:t> и более фонетических ошибок) ИЛИ более </a:t>
            </a:r>
            <a:r>
              <a:rPr lang="ru-RU" sz="4000" dirty="0" smtClean="0">
                <a:solidFill>
                  <a:srgbClr val="FF0000"/>
                </a:solidFill>
              </a:rPr>
              <a:t>3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грубых</a:t>
            </a:r>
            <a:r>
              <a:rPr lang="ru-RU" sz="4000" dirty="0" smtClean="0"/>
              <a:t> ошибок.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Инструкция по выполнению устной части работы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формулировка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Постарайтесь полностью выполнить поставленные задачи, говорить ясно и чётко, не отходить от темы и следовать предложенному плану ответа. Так Вы сможете набрать наибольшее количество баллов.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значение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Если поставленные задачи выполнены не полностью , Ваша речь не является ясной и чёткой, Вы отходите от темы и не следуете предложенному плану, то Вы не сможете набрать наибольшее количество баллов.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КОДИФИКАТОР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ru-RU" altLang="ru-RU" dirty="0"/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>
                <a:solidFill>
                  <a:srgbClr val="CC0066"/>
                </a:solidFill>
                <a:hlinkClick r:id="rId2" action="ppaction://hlinkfile"/>
              </a:rPr>
              <a:t>Кодификатор</a:t>
            </a:r>
            <a:r>
              <a:rPr lang="ru-RU" altLang="ru-RU" dirty="0">
                <a:hlinkClick r:id="rId2" action="ppaction://hlinkfile"/>
              </a:rPr>
              <a:t> </a:t>
            </a:r>
            <a:r>
              <a:rPr lang="ru-RU" altLang="ru-RU" dirty="0"/>
              <a:t>- один из документов, определяющих </a:t>
            </a:r>
            <a:r>
              <a:rPr lang="ru-RU" altLang="ru-RU" u="sng" dirty="0"/>
              <a:t>структуру </a:t>
            </a:r>
            <a:r>
              <a:rPr lang="ru-RU" altLang="ru-RU" dirty="0"/>
              <a:t>и </a:t>
            </a:r>
            <a:r>
              <a:rPr lang="ru-RU" altLang="ru-RU" u="sng" dirty="0"/>
              <a:t>содержание</a:t>
            </a:r>
            <a:r>
              <a:rPr lang="ru-RU" altLang="ru-RU" dirty="0"/>
              <a:t> </a:t>
            </a:r>
            <a:r>
              <a:rPr lang="ru-RU" altLang="ru-RU" dirty="0">
                <a:solidFill>
                  <a:srgbClr val="CC0066"/>
                </a:solidFill>
              </a:rPr>
              <a:t>КИМ</a:t>
            </a:r>
            <a:r>
              <a:rPr lang="ru-RU" altLang="ru-RU" dirty="0">
                <a:solidFill>
                  <a:srgbClr val="CC0066"/>
                </a:solidFill>
                <a:hlinkClick r:id="rId3" action="ppaction://hlinkfile"/>
              </a:rPr>
              <a:t> </a:t>
            </a:r>
            <a:r>
              <a:rPr lang="ru-RU" altLang="ru-RU" dirty="0">
                <a:hlinkClick r:id="rId3" action="ppaction://hlinkfile"/>
              </a:rPr>
              <a:t> </a:t>
            </a:r>
            <a:r>
              <a:rPr lang="ru-RU" altLang="ru-RU" dirty="0"/>
              <a:t>текущего года. 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/>
              <a:t>Состоит из 2-х частей: 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>
                <a:solidFill>
                  <a:srgbClr val="CC0066"/>
                </a:solidFill>
              </a:rPr>
              <a:t>Раздел 1. </a:t>
            </a:r>
            <a:r>
              <a:rPr lang="ru-RU" altLang="ru-RU" dirty="0"/>
              <a:t>Элементы содержания, проверяемые на экзамене</a:t>
            </a:r>
          </a:p>
          <a:p>
            <a:pPr>
              <a:lnSpc>
                <a:spcPct val="90000"/>
              </a:lnSpc>
              <a:buNone/>
            </a:pPr>
            <a:r>
              <a:rPr lang="ru-RU" altLang="ru-RU" dirty="0"/>
              <a:t>Предметное содержание речи (16 тем)</a:t>
            </a:r>
          </a:p>
          <a:p>
            <a:pPr>
              <a:lnSpc>
                <a:spcPct val="90000"/>
              </a:lnSpc>
              <a:buNone/>
            </a:pPr>
            <a:endParaRPr lang="ru-RU" altLang="ru-RU" dirty="0"/>
          </a:p>
          <a:p>
            <a:pPr>
              <a:lnSpc>
                <a:spcPct val="90000"/>
              </a:lnSpc>
              <a:buNone/>
            </a:pPr>
            <a:r>
              <a:rPr lang="ru-RU" altLang="ru-RU" dirty="0">
                <a:solidFill>
                  <a:srgbClr val="CC0066"/>
                </a:solidFill>
              </a:rPr>
              <a:t>Раздел 2. </a:t>
            </a:r>
            <a:r>
              <a:rPr lang="ru-RU" altLang="ru-RU" dirty="0"/>
              <a:t>Перечень требований к уровню подготовки (УМЕТЬ, ВЛАДЕТЬ НАВЫКАМИ, ЗНАТЬ/ПОНИМАТЬ)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2963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/>
              <a:t>Кодификатор </a:t>
            </a:r>
            <a:br>
              <a:rPr lang="ru-RU" altLang="ru-RU" dirty="0"/>
            </a:br>
            <a:r>
              <a:rPr lang="ru-RU" altLang="ru-RU" dirty="0"/>
              <a:t>(Предметное содержание речи)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altLang="ru-RU" sz="2400" b="1" dirty="0"/>
              <a:t>А. </a:t>
            </a:r>
            <a:r>
              <a:rPr lang="ru-RU" altLang="ru-RU" dirty="0"/>
              <a:t>(Межличностные) взаимоотношения в семье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Б. </a:t>
            </a:r>
            <a:r>
              <a:rPr lang="ru-RU" altLang="ru-RU" dirty="0"/>
              <a:t>(Межличностные) взаимоотношения с друзьями и в школе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В. </a:t>
            </a:r>
            <a:r>
              <a:rPr lang="ru-RU" altLang="ru-RU" dirty="0"/>
              <a:t>Внешность и характеристики человека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Г.  </a:t>
            </a:r>
            <a:r>
              <a:rPr lang="ru-RU" altLang="ru-RU" dirty="0"/>
              <a:t>Досуг и увлечения (спорт, музыка, чтение, посещение кино/театра, дискотеки, кафе). Молодежная мода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Д.</a:t>
            </a:r>
            <a:r>
              <a:rPr lang="ru-RU" altLang="ru-RU" dirty="0"/>
              <a:t> Покупки. Карманные деньги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Е. </a:t>
            </a:r>
            <a:r>
              <a:rPr lang="ru-RU" altLang="ru-RU" dirty="0"/>
              <a:t>Переписка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Ж. </a:t>
            </a:r>
            <a:r>
              <a:rPr lang="ru-RU" altLang="ru-RU" dirty="0"/>
              <a:t>Школьная жизнь. Изучаемые предметы и отношение к ним. Каникулы. Школьные обмены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З. </a:t>
            </a:r>
            <a:r>
              <a:rPr lang="ru-RU" altLang="ru-RU" dirty="0"/>
              <a:t>Проблемы выбора профессии и роль иностранного языка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И. </a:t>
            </a:r>
            <a:r>
              <a:rPr lang="ru-RU" altLang="ru-RU" dirty="0"/>
              <a:t>Страна/страны изучаемого языка и родная страна. Их географическое положение, климат, население, города и сёла, достопримечательности.</a:t>
            </a:r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К. </a:t>
            </a:r>
            <a:r>
              <a:rPr lang="ru-RU" altLang="ru-RU" dirty="0"/>
              <a:t>Страна/страны изучаемого языка и родная страна. Их культурные особенности (национальные праздники, знаменательные даты, традиции, обычаи)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Л. </a:t>
            </a:r>
            <a:r>
              <a:rPr lang="ru-RU" altLang="ru-RU" dirty="0"/>
              <a:t>Выдающиеся люди родной страны и стран изучаемого языка, их вклад в науку и мировую культуру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М. </a:t>
            </a:r>
            <a:r>
              <a:rPr lang="ru-RU" altLang="ru-RU" dirty="0"/>
              <a:t>Путешествие по странам изучаемого языка и по России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Н. </a:t>
            </a:r>
            <a:r>
              <a:rPr lang="ru-RU" altLang="ru-RU" dirty="0"/>
              <a:t>Технический прогресс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О. </a:t>
            </a:r>
            <a:r>
              <a:rPr lang="ru-RU" altLang="ru-RU" dirty="0"/>
              <a:t>Глобальные проблемы современности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П. </a:t>
            </a:r>
            <a:r>
              <a:rPr lang="ru-RU" altLang="ru-RU" dirty="0"/>
              <a:t>Средства массовой информации (пресса, телевидение, Интернет)</a:t>
            </a:r>
            <a:endParaRPr lang="ru-RU" altLang="ru-RU" b="1" dirty="0"/>
          </a:p>
          <a:p>
            <a:pPr>
              <a:lnSpc>
                <a:spcPct val="80000"/>
              </a:lnSpc>
              <a:buNone/>
            </a:pPr>
            <a:r>
              <a:rPr lang="ru-RU" altLang="ru-RU" b="1" dirty="0"/>
              <a:t>Р. </a:t>
            </a:r>
            <a:r>
              <a:rPr lang="ru-RU" altLang="ru-RU" dirty="0"/>
              <a:t>Природа и проблемы экологии. Здоровый образ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9392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КОДИФИКАТОР</a:t>
            </a:r>
            <a:br>
              <a:rPr lang="ru-RU" dirty="0" smtClean="0"/>
            </a:br>
            <a:r>
              <a:rPr lang="ru-RU" dirty="0" smtClean="0"/>
              <a:t>МОНОЛОГИЧЕСКАЯ РЕЧЬ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Краткие высказывания о фактах и событиях с использованием основных коммуникативных типов речи (описание / характеристика, повествование / сообщение, эмоциональные и оценочные суждения).</a:t>
            </a:r>
          </a:p>
          <a:p>
            <a:r>
              <a:rPr lang="ru-RU" dirty="0" smtClean="0"/>
              <a:t>Сообщение о своём городе / селе, своей стране и стране изучаемого языка.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dirty="0"/>
              <a:t>Что такое 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ОТКРЫТЫЙ БАНК ЗАДАНИЙ ФИПИ</a:t>
            </a:r>
            <a:r>
              <a:rPr lang="ru-RU" dirty="0"/>
              <a:t>?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800" dirty="0">
                <a:solidFill>
                  <a:srgbClr val="C00000"/>
                </a:solidFill>
              </a:rPr>
              <a:t>Это перечень </a:t>
            </a:r>
            <a:r>
              <a:rPr lang="ru-RU" sz="4800" dirty="0" smtClean="0">
                <a:solidFill>
                  <a:srgbClr val="C00000"/>
                </a:solidFill>
              </a:rPr>
              <a:t>заданий экзаменационного </a:t>
            </a:r>
            <a:r>
              <a:rPr lang="ru-RU" sz="4800" dirty="0">
                <a:solidFill>
                  <a:srgbClr val="C00000"/>
                </a:solidFill>
              </a:rPr>
              <a:t>типа, </a:t>
            </a:r>
            <a:r>
              <a:rPr lang="ru-RU" sz="4800" dirty="0" smtClean="0">
                <a:solidFill>
                  <a:srgbClr val="C00000"/>
                </a:solidFill>
              </a:rPr>
              <a:t>который поможет </a:t>
            </a:r>
            <a:r>
              <a:rPr lang="ru-RU" sz="4800" b="1" dirty="0" smtClean="0">
                <a:solidFill>
                  <a:srgbClr val="C00000"/>
                </a:solidFill>
              </a:rPr>
              <a:t>определить </a:t>
            </a:r>
            <a:r>
              <a:rPr lang="ru-RU" sz="4800" b="1" dirty="0">
                <a:solidFill>
                  <a:srgbClr val="C00000"/>
                </a:solidFill>
              </a:rPr>
              <a:t>какого уровня сложности задания</a:t>
            </a:r>
            <a:r>
              <a:rPr lang="ru-RU" sz="4800" dirty="0">
                <a:solidFill>
                  <a:srgbClr val="C00000"/>
                </a:solidFill>
              </a:rPr>
              <a:t> </a:t>
            </a: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800" dirty="0">
                <a:solidFill>
                  <a:srgbClr val="C00000"/>
                </a:solidFill>
              </a:rPr>
              <a:t>могут встретиться на </a:t>
            </a:r>
            <a:r>
              <a:rPr lang="ru-RU" sz="4800" dirty="0" smtClean="0">
                <a:solidFill>
                  <a:srgbClr val="C00000"/>
                </a:solidFill>
              </a:rPr>
              <a:t>экзамене.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КОДИФИКАТОР</a:t>
            </a:r>
            <a:br>
              <a:rPr lang="ru-RU" dirty="0" smtClean="0"/>
            </a:br>
            <a:r>
              <a:rPr lang="ru-RU" dirty="0" smtClean="0"/>
              <a:t>ПРОИЗНОСИТЕЛЬНАЯ СТОРОНА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Адекватное (без фонематических ошибок, ведущих к сбою в коммуникации) произношение и различение на слух всех звуков английского языка; соблюдение правильного ударения в словах и фразах; деление предложения на смысловые группы. Соблюдение правильной интонации в различных типах предложений.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КОДИФИКАТОР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Перечень требований к уровню подготовки, достижение которого проверяется в ходе экзамена.</a:t>
            </a:r>
          </a:p>
          <a:p>
            <a:pPr>
              <a:buNone/>
            </a:pPr>
            <a:r>
              <a:rPr lang="ru-RU" dirty="0" smtClean="0"/>
              <a:t>ГОВОРЕНИЕ на темы А-Р. </a:t>
            </a:r>
          </a:p>
          <a:p>
            <a:pPr>
              <a:buNone/>
            </a:pPr>
            <a:r>
              <a:rPr lang="ru-RU" dirty="0" smtClean="0"/>
              <a:t>РАССКАЗЫВАТЬ о себе, своей семье, друзьях, своих интересах и планах на будущее.</a:t>
            </a:r>
            <a:endParaRPr lang="ru-RU" smtClean="0"/>
          </a:p>
          <a:p>
            <a:pPr>
              <a:buNone/>
            </a:pPr>
            <a:r>
              <a:rPr lang="ru-RU" smtClean="0"/>
              <a:t> </a:t>
            </a: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8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lgerian" pitchFamily="82" charset="0"/>
              </a:rPr>
              <a:t>Уважаемые коллеги, </a:t>
            </a:r>
          </a:p>
          <a:p>
            <a:pPr algn="ctr">
              <a:defRPr/>
            </a:pPr>
            <a:r>
              <a:rPr lang="ru-RU" sz="88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lgerian" pitchFamily="82" charset="0"/>
              </a:rPr>
              <a:t>спасибо за внимание!</a:t>
            </a:r>
            <a:endParaRPr lang="ru-RU" sz="88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4034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35824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То есть совсем </a:t>
            </a:r>
            <a:r>
              <a:rPr lang="ru-RU" sz="6000" b="1" dirty="0">
                <a:solidFill>
                  <a:srgbClr val="C00000"/>
                </a:solidFill>
              </a:rPr>
              <a:t>не факт</a:t>
            </a:r>
            <a:r>
              <a:rPr lang="ru-RU" sz="6000" dirty="0"/>
              <a:t>, что </a:t>
            </a:r>
            <a:r>
              <a:rPr lang="ru-RU" sz="6000" dirty="0" smtClean="0"/>
              <a:t>«</a:t>
            </a:r>
            <a:r>
              <a:rPr lang="ru-RU" sz="6000" dirty="0" err="1" smtClean="0"/>
              <a:t>прорешав</a:t>
            </a:r>
            <a:r>
              <a:rPr lang="ru-RU" sz="6000" dirty="0" smtClean="0"/>
              <a:t>» </a:t>
            </a:r>
            <a:r>
              <a:rPr lang="ru-RU" sz="6000" dirty="0"/>
              <a:t>их все и подготовив устные ответы на все темы, </a:t>
            </a:r>
            <a:r>
              <a:rPr lang="ru-RU" sz="6000" b="1" dirty="0"/>
              <a:t>вы встретите именно одно из этих заданий</a:t>
            </a:r>
            <a:r>
              <a:rPr lang="ru-RU" sz="6000" dirty="0"/>
              <a:t> на </a:t>
            </a:r>
            <a:r>
              <a:rPr lang="ru-RU" sz="6000" dirty="0" smtClean="0"/>
              <a:t>экзамене.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6369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b="1" dirty="0" smtClean="0"/>
              <a:t>Этот </a:t>
            </a:r>
            <a:r>
              <a:rPr lang="ru-RU" sz="4900" b="1" dirty="0"/>
              <a:t>подраздел устной части оценивается по </a:t>
            </a:r>
            <a:r>
              <a:rPr lang="ru-RU" sz="4900" b="1" dirty="0" smtClean="0">
                <a:solidFill>
                  <a:srgbClr val="00B050"/>
                </a:solidFill>
              </a:rPr>
              <a:t>трём</a:t>
            </a:r>
            <a:r>
              <a:rPr lang="ru-RU" sz="4900" b="1" dirty="0" smtClean="0"/>
              <a:t> </a:t>
            </a:r>
            <a:r>
              <a:rPr lang="ru-RU" sz="4900" b="1" dirty="0"/>
              <a:t>критериям</a:t>
            </a:r>
            <a:r>
              <a:rPr lang="ru-RU" sz="4900" b="1" dirty="0" smtClean="0"/>
              <a:t>: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dirty="0" smtClean="0">
                <a:solidFill>
                  <a:srgbClr val="00B050"/>
                </a:solidFill>
              </a:rPr>
              <a:t>К5</a:t>
            </a:r>
            <a:r>
              <a:rPr lang="ru-RU" sz="4900" dirty="0" smtClean="0"/>
              <a:t> решение </a:t>
            </a:r>
            <a:r>
              <a:rPr lang="ru-RU" sz="4900" dirty="0"/>
              <a:t>коммуникативной </a:t>
            </a:r>
            <a:r>
              <a:rPr lang="ru-RU" sz="4900" dirty="0" smtClean="0"/>
              <a:t>задачи (</a:t>
            </a:r>
            <a:r>
              <a:rPr lang="ru-RU" sz="4900" b="1" dirty="0" smtClean="0"/>
              <a:t>3, 2, 1 </a:t>
            </a:r>
            <a:r>
              <a:rPr lang="ru-RU" sz="4900" dirty="0" smtClean="0"/>
              <a:t>или </a:t>
            </a:r>
            <a:r>
              <a:rPr lang="ru-RU" sz="4900" b="1" dirty="0" smtClean="0"/>
              <a:t>0</a:t>
            </a:r>
            <a:r>
              <a:rPr lang="ru-RU" sz="4900" dirty="0" smtClean="0"/>
              <a:t> баллов);</a:t>
            </a:r>
            <a:br>
              <a:rPr lang="ru-RU" sz="4900" dirty="0" smtClean="0"/>
            </a:br>
            <a:r>
              <a:rPr lang="ru-RU" sz="4900" dirty="0" smtClean="0">
                <a:solidFill>
                  <a:srgbClr val="00B050"/>
                </a:solidFill>
              </a:rPr>
              <a:t>К6</a:t>
            </a:r>
            <a:r>
              <a:rPr lang="ru-RU" sz="4900" dirty="0" smtClean="0"/>
              <a:t> организация высказывания </a:t>
            </a:r>
            <a:br>
              <a:rPr lang="ru-RU" sz="4900" dirty="0" smtClean="0"/>
            </a:br>
            <a:r>
              <a:rPr lang="ru-RU" sz="4900" dirty="0" smtClean="0"/>
              <a:t>(</a:t>
            </a:r>
            <a:r>
              <a:rPr lang="ru-RU" sz="4900" b="1" dirty="0" smtClean="0"/>
              <a:t>2, 1 </a:t>
            </a:r>
            <a:r>
              <a:rPr lang="ru-RU" sz="4900" dirty="0" smtClean="0"/>
              <a:t>или </a:t>
            </a:r>
            <a:r>
              <a:rPr lang="ru-RU" sz="4900" b="1" dirty="0" smtClean="0"/>
              <a:t>0</a:t>
            </a:r>
            <a:r>
              <a:rPr lang="ru-RU" sz="4900" dirty="0" smtClean="0"/>
              <a:t> баллов);</a:t>
            </a:r>
            <a:br>
              <a:rPr lang="ru-RU" sz="4900" dirty="0" smtClean="0"/>
            </a:br>
            <a:r>
              <a:rPr lang="ru-RU" sz="4900" dirty="0" smtClean="0">
                <a:solidFill>
                  <a:srgbClr val="00B050"/>
                </a:solidFill>
              </a:rPr>
              <a:t>К7</a:t>
            </a:r>
            <a:r>
              <a:rPr lang="ru-RU" sz="4900" dirty="0" smtClean="0"/>
              <a:t> </a:t>
            </a:r>
            <a:r>
              <a:rPr lang="ru-RU" sz="4900" dirty="0"/>
              <a:t>языковое оформление </a:t>
            </a:r>
            <a:r>
              <a:rPr lang="ru-RU" sz="4900" dirty="0" err="1" smtClean="0"/>
              <a:t>высказы-вания</a:t>
            </a:r>
            <a:r>
              <a:rPr lang="ru-RU" sz="4900" dirty="0" smtClean="0"/>
              <a:t> (</a:t>
            </a:r>
            <a:r>
              <a:rPr lang="ru-RU" b="1" dirty="0" smtClean="0"/>
              <a:t>2, 1 </a:t>
            </a:r>
            <a:r>
              <a:rPr lang="ru-RU" dirty="0" smtClean="0"/>
              <a:t>или </a:t>
            </a:r>
            <a:r>
              <a:rPr lang="ru-RU" b="1" dirty="0" smtClean="0"/>
              <a:t>0</a:t>
            </a:r>
            <a:r>
              <a:rPr lang="ru-RU" dirty="0" smtClean="0"/>
              <a:t> баллов);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коммуникативной задачи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 максимальных 3 балла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Задание выполнено </a:t>
            </a:r>
            <a:r>
              <a:rPr lang="ru-RU" sz="4000" b="1" i="1" u="sng" dirty="0" smtClean="0">
                <a:solidFill>
                  <a:srgbClr val="C00000"/>
                </a:solidFill>
              </a:rPr>
              <a:t>полностью : </a:t>
            </a:r>
            <a:r>
              <a:rPr lang="ru-RU" sz="4000" dirty="0" smtClean="0"/>
              <a:t>цель общения достигнута; тема раскрыта в полном объёме (полно, точно и развёрнуто раскрыты все аспекты, указанные в задании). Объём высказывания: </a:t>
            </a:r>
            <a:r>
              <a:rPr lang="ru-RU" sz="4000" dirty="0" smtClean="0">
                <a:solidFill>
                  <a:srgbClr val="00B050"/>
                </a:solidFill>
              </a:rPr>
              <a:t>10 – 12 </a:t>
            </a:r>
            <a:r>
              <a:rPr lang="ru-RU" sz="4000" dirty="0" smtClean="0"/>
              <a:t>фраз.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коммуникативной задачи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 2 балла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800" dirty="0" smtClean="0"/>
              <a:t>Задание выполнено: цель общения достигнута; но тема раскрыта не в полном объёме (один аспект раскрыт не полностью).</a:t>
            </a:r>
          </a:p>
          <a:p>
            <a:pPr>
              <a:buNone/>
            </a:pPr>
            <a:r>
              <a:rPr lang="ru-RU" sz="4800" dirty="0" smtClean="0"/>
              <a:t>Объём высказывания: </a:t>
            </a:r>
            <a:r>
              <a:rPr lang="ru-RU" sz="4800" dirty="0" smtClean="0">
                <a:solidFill>
                  <a:srgbClr val="00B050"/>
                </a:solidFill>
              </a:rPr>
              <a:t>8 – 9 </a:t>
            </a:r>
            <a:r>
              <a:rPr lang="ru-RU" sz="4800" dirty="0" smtClean="0"/>
              <a:t>фраз.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Решение коммуникативной задачи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 1 балл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900" dirty="0" smtClean="0"/>
              <a:t>Задание выполнено частично: цель общения достигнута частично; тема раскрыта в ограниченном объёме (один аспект не раскрыт, ИЛИ все аспекты задания раскрыты неполно, ИЛИ два аспекта раскрыты не в полном объёме, третий аспект дан полно и точно).</a:t>
            </a:r>
          </a:p>
          <a:p>
            <a:pPr>
              <a:buNone/>
            </a:pPr>
            <a:r>
              <a:rPr lang="ru-RU" sz="3900" dirty="0" smtClean="0"/>
              <a:t> Объём высказывания: </a:t>
            </a:r>
            <a:r>
              <a:rPr lang="ru-RU" sz="3900" dirty="0" smtClean="0">
                <a:solidFill>
                  <a:srgbClr val="00B050"/>
                </a:solidFill>
              </a:rPr>
              <a:t>6 – 7 </a:t>
            </a:r>
            <a:r>
              <a:rPr lang="ru-RU" sz="3900" dirty="0" smtClean="0"/>
              <a:t>фраз.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Решение коммуникативной задачи на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0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баллов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800" dirty="0" smtClean="0"/>
              <a:t>Задание не выполнено: цель общения не достигнута: два аспекта содержания не раскрыты.</a:t>
            </a:r>
          </a:p>
          <a:p>
            <a:pPr>
              <a:buNone/>
            </a:pPr>
            <a:r>
              <a:rPr lang="ru-RU" sz="4800" dirty="0" smtClean="0"/>
              <a:t>Объём высказывания </a:t>
            </a:r>
            <a:r>
              <a:rPr lang="ru-RU" sz="4800" dirty="0" smtClean="0">
                <a:solidFill>
                  <a:srgbClr val="00B050"/>
                </a:solidFill>
              </a:rPr>
              <a:t>5</a:t>
            </a:r>
            <a:r>
              <a:rPr lang="ru-RU" sz="4800" dirty="0" smtClean="0"/>
              <a:t> и менее фраз.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Особенностью оценивания </a:t>
            </a:r>
            <a:r>
              <a:rPr lang="ru-RU" b="1" smtClean="0">
                <a:solidFill>
                  <a:schemeClr val="tx2"/>
                </a:solidFill>
              </a:rPr>
              <a:t>задания </a:t>
            </a:r>
            <a:r>
              <a:rPr lang="ru-RU" b="1" smtClean="0">
                <a:solidFill>
                  <a:srgbClr val="C00000"/>
                </a:solidFill>
              </a:rPr>
              <a:t>36</a:t>
            </a:r>
            <a:r>
              <a:rPr lang="ru-RU" b="1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(монологическое высказывание) является то, что при получении экзаменуемым 0 баллов по критерию «Решение коммуникативной задачи (содержание)» всё </a:t>
            </a:r>
            <a:r>
              <a:rPr lang="ru-RU" b="1" smtClean="0">
                <a:solidFill>
                  <a:schemeClr val="tx2"/>
                </a:solidFill>
              </a:rPr>
              <a:t>задание оценивается </a:t>
            </a:r>
            <a:r>
              <a:rPr lang="ru-RU" b="1" dirty="0" smtClean="0">
                <a:solidFill>
                  <a:schemeClr val="tx2"/>
                </a:solidFill>
              </a:rPr>
              <a:t>в 0 баллов.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810</Words>
  <Application>Microsoft Office PowerPoint</Application>
  <PresentationFormat>Экран (4:3)</PresentationFormat>
  <Paragraphs>72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Algerian</vt:lpstr>
      <vt:lpstr>Arial</vt:lpstr>
      <vt:lpstr>Calibri</vt:lpstr>
      <vt:lpstr>Тема Office</vt:lpstr>
      <vt:lpstr>Тематическое связное монологическое высказывание с опорой на план (задание №36 ОГЭ)</vt:lpstr>
      <vt:lpstr>Что такое ОТКРЫТЫЙ БАНК ЗАДАНИЙ ФИПИ? </vt:lpstr>
      <vt:lpstr>Презентация PowerPoint</vt:lpstr>
      <vt:lpstr> Этот подраздел устной части оценивается по трём критериям: К5 решение коммуникативной задачи (3, 2, 1 или 0 баллов); К6 организация высказывания  (2, 1 или 0 баллов); К7 языковое оформление высказы-вания (2, 1 или 0 баллов);    </vt:lpstr>
      <vt:lpstr>Решение коммуникативной задачи на максимальных 3 балла:</vt:lpstr>
      <vt:lpstr>Решение коммуникативной задачи на 2 балла:</vt:lpstr>
      <vt:lpstr>Решение коммуникативной задачи на 1 балл:</vt:lpstr>
      <vt:lpstr>Решение коммуникативной задачи на 0 баллов:</vt:lpstr>
      <vt:lpstr>Особенностью оценивания задания 36 (монологическое высказывание) является то, что при получении экзаменуемым 0 баллов по критерию «Решение коммуникативной задачи (содержание)» всё задание оценивается в 0 баллов.</vt:lpstr>
      <vt:lpstr>Организация высказывания на максимальных  2 балла</vt:lpstr>
      <vt:lpstr>Организация высказывания на 1 балл</vt:lpstr>
      <vt:lpstr>Организация высказывания на 0 баллов</vt:lpstr>
      <vt:lpstr>Языковое оформление высказывания на максимальных  2 балла.</vt:lpstr>
      <vt:lpstr> Языковое оформление высказывания на 1 балл.  </vt:lpstr>
      <vt:lpstr>Языковое оформление высказывания на 0 баллов.</vt:lpstr>
      <vt:lpstr>Инструкция по выполнению устной части работы</vt:lpstr>
      <vt:lpstr>КОДИФИКАТОР</vt:lpstr>
      <vt:lpstr>Кодификатор  (Предметное содержание речи)</vt:lpstr>
      <vt:lpstr>КОДИФИКАТОР МОНОЛОГИЧЕСКАЯ РЕЧЬ</vt:lpstr>
      <vt:lpstr>КОДИФИКАТОР ПРОИЗНОСИТЕЛЬНАЯ СТОРОНА РЕЧИ</vt:lpstr>
      <vt:lpstr>КОДИФИКАТОР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Алена</cp:lastModifiedBy>
  <cp:revision>46</cp:revision>
  <dcterms:created xsi:type="dcterms:W3CDTF">2018-02-12T11:37:01Z</dcterms:created>
  <dcterms:modified xsi:type="dcterms:W3CDTF">2018-02-15T06:53:08Z</dcterms:modified>
</cp:coreProperties>
</file>