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7" r:id="rId5"/>
    <p:sldId id="258" r:id="rId6"/>
    <p:sldId id="259" r:id="rId7"/>
    <p:sldId id="263" r:id="rId8"/>
    <p:sldId id="260" r:id="rId9"/>
    <p:sldId id="264" r:id="rId10"/>
    <p:sldId id="262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80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ИНДИВИДУАЛЬНЫЙ ИТОГОВЫЙ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на основе Закона «Об образовании в Российской Федерации» ( ФЗ №273), </a:t>
            </a:r>
            <a:br>
              <a:rPr lang="ru-RU" sz="1600" dirty="0" smtClean="0"/>
            </a:br>
            <a:r>
              <a:rPr lang="ru-RU" sz="1600" dirty="0" smtClean="0"/>
              <a:t>ФГОС основного общего образования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93096"/>
            <a:ext cx="482453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Фадеева Ирина Владимировна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учитель математики и информатики ООШ № 99 г.Сочи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Скажи,  и я забуду.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Покажи, и я запомню.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Вовлеки, и я научусь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im0-tub-ru.yandex.net/i?id=109ef29dd0a6b35d358228d7173dcce5-l&amp;n=13"/>
          <p:cNvPicPr>
            <a:picLocks noChangeAspect="1" noChangeArrowheads="1"/>
          </p:cNvPicPr>
          <p:nvPr/>
        </p:nvPicPr>
        <p:blipFill>
          <a:blip r:embed="rId2" cstate="print"/>
          <a:srcRect t="8988" b="14122"/>
          <a:stretch>
            <a:fillRect/>
          </a:stretch>
        </p:blipFill>
        <p:spPr bwMode="auto">
          <a:xfrm>
            <a:off x="395536" y="3212976"/>
            <a:ext cx="26565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5877272"/>
            <a:ext cx="1792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Джон </a:t>
            </a:r>
            <a:r>
              <a:rPr lang="ru-RU" sz="2400" b="1" i="1" dirty="0" err="1" smtClean="0"/>
              <a:t>Дьюи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КАРТА НАБЛЮДЕНИЯ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за ходом выполнения индивидуального 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(для руководителя проекта)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268760"/>
          <a:ext cx="7848873" cy="4667688"/>
        </p:xfrm>
        <a:graphic>
          <a:graphicData uri="http://schemas.openxmlformats.org/drawingml/2006/table">
            <a:tbl>
              <a:tblPr/>
              <a:tblGrid>
                <a:gridCol w="1121853"/>
                <a:gridCol w="5461654"/>
                <a:gridCol w="1265366"/>
              </a:tblGrid>
              <a:tr h="187220"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Организационный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Тема проекта определена с помощью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Тема проекта определена самостоятельно, с опорой на помощь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Преобразовывает практическую задачу в познавательную с помощью руководителя	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Преобразовывает практическую задачу в познавательную с опорой на помощь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Формулирует проблему с помощью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Формулирует проблему с опорой на помощь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Анализ и поиск проблемы выполнены с помощью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Анализ и поиск проблемы выполнены с опорой на помощь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Познавательную цель и задачи формулирует с опорой на помощь руководителя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Самостоятельно формулирует познавательную цель и задачи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КАРТА НАБЛЮДЕНИЯ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за ходом выполнения индивидуального 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(для руководителя проекта)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2"/>
          <a:ext cx="8352928" cy="5505801"/>
        </p:xfrm>
        <a:graphic>
          <a:graphicData uri="http://schemas.openxmlformats.org/drawingml/2006/table">
            <a:tbl>
              <a:tblPr/>
              <a:tblGrid>
                <a:gridCol w="963800"/>
                <a:gridCol w="6264696"/>
                <a:gridCol w="1124432"/>
              </a:tblGrid>
              <a:tr h="120163"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2.    Содержание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и направление проекта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помощью руководителя выстраивает систему вопросов, обеспечивающих эффективность собственной деятельности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опорой на руководителя или самостоятельно выстраивает систему вопросов, обеспечивающих эффективность собственной деятельности	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3"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3.     Самостоятельно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работает с текстом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Поиск информации с использованием различных источников при непосредственной помощи руководителя	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Самостоятельно или с опорой на руководителя осуществляет поиск информации с использованием различных источников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Работает над созданием структурированных текстов непосредственно при помощи руководителя	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Самостоятельно или с опорой на руководителя создает структурированные тексты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Выстраивает алгоритм деятельности при помощи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Выстраивает алгоритм деятельности самостоятельно или с опорой на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Составляет планы, в том числе альтернативные при помощи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Составляет планы, в том числе альтернативные самостоятельно или с опорой на руководителя	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Планирует учебный проект с помощью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Самостоятельно или с опорой на руководителя планирует учебный проект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Проводит корректировку своей деятельности с помощью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Проводит корректировку своей деятельности самостоятельно или с опорой на руководителя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КАРТА НАБЛЮДЕНИЯ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за ходом выполнения индивидуального 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(для руководителя проекта)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295400"/>
          <a:ext cx="7992888" cy="5120640"/>
        </p:xfrm>
        <a:graphic>
          <a:graphicData uri="http://schemas.openxmlformats.org/drawingml/2006/table">
            <a:tbl>
              <a:tblPr/>
              <a:tblGrid>
                <a:gridCol w="1008112"/>
                <a:gridCol w="5976664"/>
                <a:gridCol w="1008112"/>
              </a:tblGrid>
              <a:tr h="104205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4.    Защита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Оформляет учебный проект в соответствии с требованиями с помощью руководителя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Оформляет учебный проект в соответствии с требованиями самостоятельно или с опорой на руководителя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Представляет учебный проект в форме устной презентации с использованием объектов наглядности с помощью руководителя. Не умеет аргументировано без помощи руководителя отвечать на вопросы	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Самостоятельно представляет учебный проект в форме устной презентации с использованием объектов наглядности. Самостоятельно или с опорой на руководителя умеет аргументировано отвечать на вопросы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Умеет при представлении проекта спорить и отстаивать свою позицию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Умеет при представлении проекта спорить и отстаивать свою позицию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Испытывает трудности для выражения своих чувств, мыслей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Владеет монологической и диалогической формами речи в соответствии с грамматическими и синтаксическими нормами родного языка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помощью руководителя строит монологические контекстные высказывания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Самостоятельно или с опорой на руководителя строит монологические контекстные высказывания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помощью руководителя определяет возможность использования проекта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Владеет различными формами монологической и диалогической речи для решения социокультурных задач, конкретное определение возможностей использования результатов проекта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КАРТА НАБЛЮДЕНИЯ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за ходом выполнения индивидуального 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(для руководителя проекта)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40768"/>
          <a:ext cx="7704856" cy="3269830"/>
        </p:xfrm>
        <a:graphic>
          <a:graphicData uri="http://schemas.openxmlformats.org/drawingml/2006/table">
            <a:tbl>
              <a:tblPr/>
              <a:tblGrid>
                <a:gridCol w="1101269"/>
                <a:gridCol w="5361440"/>
                <a:gridCol w="1242147"/>
              </a:tblGrid>
              <a:tr h="193524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5.    Критерии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оценки проектной 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Осуществляет превентивный контроль по результату и способу действия при помощи руководителя	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Самостоятельно или с опорой на руководителя осуществляет превентивный контроль по результату и способу действия	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Проводит самоконтроль и самооценку хода и результатов выполнения учебного проекта (учебного исследования) при помощи руководителя	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Самостоятельно или с опорой на руководителя проводит самоконтроль и самооценку хода и результатов выполнения учебного проекта (учебного исследования)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Оценивает и принимает решения, определяющие дальнейшую деятельность при помощи руководителя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 баллов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Оценивает и принимает решения, определяющие дальнейшую деятельность самостоятельно или с опорой на руководителя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балл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86916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Общее количество баллов  _________________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Повышенный уровень (86-100%) – 19 – 22 балла</a:t>
            </a:r>
          </a:p>
          <a:p>
            <a:r>
              <a:rPr lang="ru-RU" dirty="0" smtClean="0"/>
              <a:t>Базовый уровень (63-86%) – 19-15 баллов</a:t>
            </a:r>
          </a:p>
          <a:p>
            <a:r>
              <a:rPr lang="ru-RU" dirty="0" smtClean="0"/>
              <a:t>Низкий уровень (0-63%) – 0-14 баллов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95771"/>
            <a:ext cx="730830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Загадки полушарий головного мозга или «Успехи в изучении математики»: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13285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Загадки полушарий головного мозга или</a:t>
            </a:r>
            <a:endParaRPr lang="ru-RU" sz="2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132856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Успешное развитие полушарий головного мозга</a:t>
            </a:r>
            <a:endParaRPr lang="ru-RU" sz="24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3569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1. Сборник задач «Успешное развитие полушарий головного мозга»</a:t>
            </a:r>
            <a:endParaRPr lang="ru-RU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04248" y="1124744"/>
            <a:ext cx="43204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95936" y="1124744"/>
            <a:ext cx="43204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29249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Брошюра – «Загадки полушарий головного мозга»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3789040"/>
            <a:ext cx="302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Исследовательская работа</a:t>
            </a:r>
            <a:endParaRPr lang="ru-RU" dirty="0"/>
          </a:p>
        </p:txBody>
      </p:sp>
      <p:pic>
        <p:nvPicPr>
          <p:cNvPr id="5121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3002" t="10454" r="51025" b="8829"/>
          <a:stretch>
            <a:fillRect/>
          </a:stretch>
        </p:blipFill>
        <p:spPr bwMode="auto">
          <a:xfrm>
            <a:off x="6588224" y="4293096"/>
            <a:ext cx="1872208" cy="2361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6794" t="11610" r="50553" b="8656"/>
          <a:stretch>
            <a:fillRect/>
          </a:stretch>
        </p:blipFill>
        <p:spPr bwMode="auto">
          <a:xfrm>
            <a:off x="2915816" y="4149080"/>
            <a:ext cx="1800200" cy="2471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95771"/>
            <a:ext cx="730830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Математика или «Искусство правильного питания»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06084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Математика или «Искусство правильного питания»</a:t>
            </a:r>
            <a:endParaRPr lang="ru-RU" sz="24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988840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«Здоровая» математика</a:t>
            </a:r>
            <a:endParaRPr lang="ru-RU" sz="24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1. Сборник задач </a:t>
            </a:r>
            <a:r>
              <a:rPr lang="ru-RU" dirty="0" smtClean="0"/>
              <a:t>«Здоровая» математика»</a:t>
            </a:r>
            <a:endParaRPr lang="ru-RU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00192" y="1196752"/>
            <a:ext cx="576064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6" y="1268760"/>
            <a:ext cx="72008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712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Разработка школьного меню</a:t>
            </a:r>
            <a:endParaRPr lang="ru-RU" dirty="0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7429" t="10454" r="51025" b="10797"/>
          <a:stretch>
            <a:fillRect/>
          </a:stretch>
        </p:blipFill>
        <p:spPr bwMode="auto">
          <a:xfrm>
            <a:off x="6372200" y="3398681"/>
            <a:ext cx="2304256" cy="323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www.igryzombies.ru/zuxewelruf/5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0" name="Picture 4" descr="http://www.igryzombies.ru/zuxewelruf/5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2" name="Picture 6" descr="http://www.igryzombies.ru/zuxewelruf/5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4" name="Picture 8" descr="http://www.igryzombies.ru/zuxewelruf/5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 l="57830" t="11438" r="10624" b="11782"/>
          <a:stretch>
            <a:fillRect/>
          </a:stretch>
        </p:blipFill>
        <p:spPr bwMode="auto">
          <a:xfrm>
            <a:off x="2555775" y="3933056"/>
            <a:ext cx="213745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34215"/>
            <a:ext cx="691276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/>
              <a:t>Математика в </a:t>
            </a:r>
          </a:p>
          <a:p>
            <a:pPr algn="ctr"/>
            <a:r>
              <a:rPr lang="ru-RU" sz="3600" b="1" dirty="0" smtClean="0"/>
              <a:t>Великой Отечественной Войне: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</a:rPr>
              <a:t>Фанера против дюрали.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36912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i="1" dirty="0" smtClean="0"/>
              <a:t>Математики на полях сражения - штурманские таблицы.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196752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tx2"/>
                </a:solidFill>
              </a:rPr>
              <a:t>Нужны ли школе имена?</a:t>
            </a:r>
            <a:endParaRPr lang="ru-R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79715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chemeClr val="tx2"/>
                </a:solidFill>
              </a:rPr>
              <a:t>Фронт через НИИ и КБ</a:t>
            </a:r>
            <a:endParaRPr lang="ru-RU" sz="24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6450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Можно ли составить математические задачи о Великой Отечественной войне.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373216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5875" algn="ctr"/>
            <a:r>
              <a:rPr lang="ru-RU" sz="2400" b="1" dirty="0" smtClean="0"/>
              <a:t>Математика и теория непотопляемости и качки корабля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6876" t="10454" r="50472" b="10797"/>
          <a:stretch>
            <a:fillRect/>
          </a:stretch>
        </p:blipFill>
        <p:spPr bwMode="auto">
          <a:xfrm>
            <a:off x="7280401" y="3861048"/>
            <a:ext cx="159317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3621"/>
          <a:stretch>
            <a:fillRect/>
          </a:stretch>
        </p:blipFill>
        <p:spPr bwMode="auto">
          <a:xfrm>
            <a:off x="6620824" y="1772816"/>
            <a:ext cx="239198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120" y="184666"/>
            <a:ext cx="817341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Сборник задач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</a:rPr>
              <a:t>Успешное развитие полушарий головного мозга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206084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ЗАДАЧА 1</a:t>
            </a:r>
            <a:r>
              <a:rPr lang="ru-RU" dirty="0" smtClean="0"/>
              <a:t>. Гений находит решение за 10 секунд. Билл Гейтс — за 20 секунд. Выпускник Гарварда (</a:t>
            </a:r>
            <a:r>
              <a:rPr lang="ru-RU" dirty="0" err="1" smtClean="0"/>
              <a:t>Harvard</a:t>
            </a:r>
            <a:r>
              <a:rPr lang="ru-RU" dirty="0" smtClean="0"/>
              <a:t> </a:t>
            </a:r>
            <a:r>
              <a:rPr lang="ru-RU" dirty="0" err="1" smtClean="0"/>
              <a:t>University</a:t>
            </a:r>
            <a:r>
              <a:rPr lang="ru-RU" dirty="0" smtClean="0"/>
              <a:t>) — за 40 секунд. Если вы нашли ответ за 2 минуты, то вы принадлежите к 15% наиболее одаренных людей. 75% людей не способны решить эту задачу.</a:t>
            </a:r>
          </a:p>
          <a:p>
            <a:pPr lvl="0" algn="just"/>
            <a:r>
              <a:rPr lang="ru-RU" dirty="0" smtClean="0"/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12474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«</a:t>
            </a:r>
            <a:r>
              <a:rPr lang="ru-RU" sz="1600" b="1" i="1" dirty="0" smtClean="0"/>
              <a:t>Решение логических задач — первый шаг к развитию ребенка».</a:t>
            </a:r>
          </a:p>
          <a:p>
            <a:pPr algn="r"/>
            <a:r>
              <a:rPr lang="ru-RU" sz="1600" b="1" dirty="0" smtClean="0"/>
              <a:t>Э.Давыдова</a:t>
            </a:r>
            <a:endParaRPr lang="ru-RU" sz="1600" dirty="0" smtClean="0"/>
          </a:p>
          <a:p>
            <a:pPr algn="just"/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13002" t="10454" r="51025" b="8829"/>
          <a:stretch>
            <a:fillRect/>
          </a:stretch>
        </p:blipFill>
        <p:spPr bwMode="auto">
          <a:xfrm>
            <a:off x="1835696" y="980727"/>
            <a:ext cx="2448272" cy="308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4" name="Picture 2" descr="загадка для г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93096"/>
            <a:ext cx="358323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75963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Сборник задач </a:t>
            </a:r>
            <a:r>
              <a:rPr lang="ru-RU" sz="3200" b="1" dirty="0" smtClean="0">
                <a:solidFill>
                  <a:srgbClr val="C00000"/>
                </a:solidFill>
              </a:rPr>
              <a:t>«Здоровая» математика»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196752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i="1" dirty="0" smtClean="0"/>
              <a:t>Любым способом следует избегать и отсекать огнём, железом, любыми средствами от тела болезнь, от души невежество, от желудка излишество, от города смуту, от дома разногласие, от всего в целом – неумеренность.</a:t>
            </a:r>
            <a:endParaRPr lang="ru-RU" sz="1400" dirty="0" smtClean="0"/>
          </a:p>
          <a:p>
            <a:pPr algn="r"/>
            <a:r>
              <a:rPr lang="ru-RU" sz="1400" i="1" dirty="0" smtClean="0"/>
              <a:t>                                     </a:t>
            </a:r>
          </a:p>
          <a:p>
            <a:pPr algn="r"/>
            <a:r>
              <a:rPr lang="ru-RU" sz="1400" i="1" dirty="0" smtClean="0"/>
              <a:t>   Пифагор</a:t>
            </a:r>
            <a:endParaRPr lang="ru-RU" sz="1400" dirty="0" smtClean="0"/>
          </a:p>
          <a:p>
            <a:pPr algn="ctr"/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10454" r="51025" b="10797"/>
          <a:stretch>
            <a:fillRect/>
          </a:stretch>
        </p:blipFill>
        <p:spPr bwMode="auto">
          <a:xfrm>
            <a:off x="2195735" y="692696"/>
            <a:ext cx="1872209" cy="2627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3429000"/>
            <a:ext cx="7020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ЗАДАЧА 1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Для детей 11 лет наиболее полноценным является питание, если пища содержит: 11% животных белков, 6% растительных белков, 116% животного жира, 2% растительного жира, 65% углеводов. По эти данным постройте круговую диаграмму.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3319" y="4797152"/>
            <a:ext cx="6120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ЗАДАЧА 2. </a:t>
            </a:r>
            <a:r>
              <a:rPr lang="ru-RU" b="1" dirty="0" smtClean="0">
                <a:solidFill>
                  <a:srgbClr val="C00000"/>
                </a:solidFill>
              </a:rPr>
              <a:t>Соль играет важную роль в жизнедеятельности организма. В теле человека, весящего 70 кг, содержится 140 г соли. Сколько соли содержится у человека весом 35 кг?</a:t>
            </a:r>
          </a:p>
          <a:p>
            <a:endParaRPr lang="ru-RU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9007" b="4787"/>
          <a:stretch>
            <a:fillRect/>
          </a:stretch>
        </p:blipFill>
        <p:spPr bwMode="auto">
          <a:xfrm>
            <a:off x="0" y="668094"/>
            <a:ext cx="9144000" cy="49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615440"/>
          <a:ext cx="7344815" cy="4621872"/>
        </p:xfrm>
        <a:graphic>
          <a:graphicData uri="http://schemas.openxmlformats.org/drawingml/2006/table">
            <a:tbl>
              <a:tblPr/>
              <a:tblGrid>
                <a:gridCol w="3672024"/>
                <a:gridCol w="3672791"/>
              </a:tblGrid>
              <a:tr h="271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Индивидуальный 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Групповой 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- план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работы над проектом может быть выстроен и отслежен с максимальной точностью;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у обучающегося формируется чувство ответственности, поскольку выполнение проекта зависит только от него;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обучающийся приобретает личный опыт на всех без исключения этапах выполнения проекта - от рождения замысла до итоговой рефлексии;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формирование у обучающегося важнейших общих компетенций (исследовательских, оценочных презентационных) оказывается вполне управляемым процессом.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проектной группе формируются навыки сотрудничества;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проект может быть выполнен наиболее глубоко и разносторонне;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на каждом этапе работы над проектом, как правило, есть свой ситуативный лидер: лидер-генератор идей, лидер-исследователь и т.д.;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в рамках проектной группы могут быть образованы подгруппы, предлагающие различные пути решения проблемы; элемент соревнования между ними, как правило, повышает мотивацию участников и положительно влияет на качество выполнения проекта.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120" y="-46067"/>
            <a:ext cx="817341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Сборник задач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</a:rPr>
              <a:t>Не забывается такое никогда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1412776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ЗАДАЧА 1</a:t>
            </a:r>
            <a:r>
              <a:rPr lang="ru-RU" dirty="0" smtClean="0"/>
              <a:t>. «Во время боёв под Москвой, в городе прошёл парад 7 ноября на Красной площади. Всего в параде участвовало около 28,5 тыс. человек, 140 артиллерийских орудий,  танков – на 20 больше, и  машин – на 68 меньше, чем орудий и танков вместе. Узнайте, сколько участвовало в параде  танков и машин».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43200" y="69269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Гипотеза:</a:t>
            </a:r>
            <a:r>
              <a:rPr lang="ru-RU" b="1" dirty="0" smtClean="0">
                <a:solidFill>
                  <a:schemeClr val="tx2"/>
                </a:solidFill>
              </a:rPr>
              <a:t> составление и решение задач, основанных на реальных событиях и датах, способствует углублению знаний о войне.  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378904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ЗАДАЧА 2. </a:t>
            </a:r>
            <a:r>
              <a:rPr lang="ru-RU" dirty="0" smtClean="0"/>
              <a:t>Отряд разведчиков, выйдя из некоторого пункта А, прошел 250 м по азимуту 102 градуса, потом 350 м по азимуту 183 градуса, затем еще 350 м по азимуту 325 градусов. По какому азимуту и сколько метров необходимо пройти отряду разведчиков, чтобы вернуться в пункт А? Сделать план в масштабе 1:2000”.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0454" r="50472" b="10797"/>
          <a:stretch>
            <a:fillRect/>
          </a:stretch>
        </p:blipFill>
        <p:spPr bwMode="auto">
          <a:xfrm>
            <a:off x="2123728" y="1628800"/>
            <a:ext cx="217734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203032" cy="6340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Комплекс оценочных материалов состоит из следующих разделов: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/>
              <a:t>Положение </a:t>
            </a:r>
            <a:r>
              <a:rPr lang="ru-RU" dirty="0" smtClean="0"/>
              <a:t>о проектной деятельности обучающихся определяет все этапы работы над индивидуальным итоговым проектом, при этом обучение навыкам проектной деятельности ведётся на всех уровнях образования. В соответствии с требованиями ФГОС. </a:t>
            </a:r>
          </a:p>
          <a:p>
            <a:pPr marL="514350" indent="-514350">
              <a:buNone/>
            </a:pPr>
            <a:r>
              <a:rPr lang="ru-RU" b="1" dirty="0" smtClean="0"/>
              <a:t>Положение содержит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Требования к организации работы над индивидуальным итоговым проектом;</a:t>
            </a:r>
          </a:p>
          <a:p>
            <a:pPr>
              <a:buNone/>
            </a:pPr>
            <a:r>
              <a:rPr lang="ru-RU" dirty="0" smtClean="0"/>
              <a:t>- Требования к содержанию и направленности индивидуальных итоговых  проектов обучающихся;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2" action="ppaction://hlinksldjump"/>
              </a:rPr>
              <a:t>Требования к оформлению индивидуального итогового  проекта;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Сроки и этапы выполнения индивидуальных итоговых проектов;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4" action="ppaction://hlinksldjump"/>
              </a:rPr>
              <a:t>Требования к защите индивидуального итогового проекта;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hlinkClick r:id="rId5" action="ppaction://hlinksldjump"/>
              </a:rPr>
              <a:t>Критерии оценки индивидуальных итоговых проектов.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b="1" dirty="0" smtClean="0">
                <a:hlinkClick r:id="rId6" action="ppaction://hlinksldjump"/>
              </a:rPr>
              <a:t>.      Карта оценки </a:t>
            </a:r>
            <a:r>
              <a:rPr lang="ru-RU" dirty="0" smtClean="0">
                <a:hlinkClick r:id="rId6" action="ppaction://hlinksldjump"/>
              </a:rPr>
              <a:t>индивидуального итогового проекта обучающегося.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٧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٧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Требования к оформлению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итогового проекта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6400" dirty="0" smtClean="0"/>
              <a:t> Итоговый проект должен содержать: </a:t>
            </a:r>
          </a:p>
          <a:p>
            <a:pPr marL="514350" indent="-514350" algn="just">
              <a:buNone/>
            </a:pPr>
            <a:r>
              <a:rPr lang="ru-RU" sz="6400" dirty="0" smtClean="0"/>
              <a:t>- продукт проектной деятельности;</a:t>
            </a:r>
          </a:p>
          <a:p>
            <a:pPr marL="514350" indent="-514350" algn="just">
              <a:buNone/>
            </a:pPr>
            <a:r>
              <a:rPr lang="ru-RU" sz="6400" dirty="0" smtClean="0"/>
              <a:t>- паспорт проекта объёмом не более 4 машинописных страниц ( формат А-4, шрифт </a:t>
            </a:r>
            <a:r>
              <a:rPr lang="ru-RU" sz="6400" dirty="0" err="1" smtClean="0"/>
              <a:t>Times</a:t>
            </a:r>
            <a:r>
              <a:rPr lang="ru-RU" sz="6400" dirty="0" smtClean="0"/>
              <a:t> </a:t>
            </a:r>
            <a:r>
              <a:rPr lang="ru-RU" sz="6400" dirty="0" err="1" smtClean="0"/>
              <a:t>New</a:t>
            </a:r>
            <a:r>
              <a:rPr lang="ru-RU" sz="6400" dirty="0" smtClean="0"/>
              <a:t> </a:t>
            </a:r>
            <a:r>
              <a:rPr lang="ru-RU" sz="6400" dirty="0" err="1" smtClean="0"/>
              <a:t>Roman</a:t>
            </a:r>
            <a:r>
              <a:rPr lang="ru-RU" sz="6400" dirty="0" smtClean="0"/>
              <a:t>, размер 14, интервал – 1, верхнее и нижнее поле – 2 см, правое – 3 см, левое -1,5 см, выравнивание по ширине, отступ -1.25), в котором выделены:</a:t>
            </a:r>
          </a:p>
          <a:p>
            <a:pPr marL="514350" indent="-514350" algn="just">
              <a:buNone/>
            </a:pPr>
            <a:r>
              <a:rPr lang="ru-RU" sz="6400" dirty="0" smtClean="0"/>
              <a:t>- титульный лист, где указаны:</a:t>
            </a:r>
          </a:p>
          <a:p>
            <a:pPr marL="514350" indent="-514350" algn="just">
              <a:buNone/>
            </a:pPr>
            <a:r>
              <a:rPr lang="ru-RU" sz="6400" dirty="0" smtClean="0"/>
              <a:t>- полное наименование образовательной организации,</a:t>
            </a:r>
          </a:p>
          <a:p>
            <a:pPr marL="514350" indent="-514350" algn="just">
              <a:buNone/>
            </a:pPr>
            <a:r>
              <a:rPr lang="ru-RU" sz="6400" dirty="0" smtClean="0"/>
              <a:t>- название проекта, автор и руководитель проекта, консультант,</a:t>
            </a:r>
          </a:p>
          <a:p>
            <a:pPr marL="514350" indent="-514350" algn="just">
              <a:buNone/>
            </a:pPr>
            <a:r>
              <a:rPr lang="ru-RU" sz="6400" dirty="0" smtClean="0"/>
              <a:t>- год его выполнения;</a:t>
            </a:r>
          </a:p>
          <a:p>
            <a:pPr marL="514350" indent="-514350" algn="just">
              <a:buNone/>
            </a:pPr>
            <a:r>
              <a:rPr lang="ru-RU" sz="6400" dirty="0" smtClean="0"/>
              <a:t>- пояснительную записку, в которой указаны:</a:t>
            </a:r>
          </a:p>
          <a:p>
            <a:pPr marL="514350" indent="-514350" algn="just">
              <a:buNone/>
            </a:pPr>
            <a:r>
              <a:rPr lang="ru-RU" sz="6400" dirty="0" smtClean="0"/>
              <a:t>- цель и задачи проекта;</a:t>
            </a:r>
          </a:p>
          <a:p>
            <a:pPr marL="514350" indent="-514350" algn="just">
              <a:buNone/>
            </a:pPr>
            <a:r>
              <a:rPr lang="ru-RU" sz="6400" dirty="0" smtClean="0"/>
              <a:t>- краткое описание хода его выполнения и полученных результатов;</a:t>
            </a:r>
          </a:p>
          <a:p>
            <a:pPr marL="514350" indent="-514350" algn="just">
              <a:buFontTx/>
              <a:buChar char="-"/>
            </a:pPr>
            <a:r>
              <a:rPr lang="ru-RU" sz="6400" dirty="0" smtClean="0"/>
              <a:t>список литературы и материально-технических ресурсов;</a:t>
            </a:r>
          </a:p>
          <a:p>
            <a:pPr marL="514350" indent="-514350" algn="just">
              <a:buAutoNum type="arabicPeriod" startAt="2"/>
            </a:pPr>
            <a:r>
              <a:rPr lang="ru-RU" sz="6400" dirty="0" smtClean="0"/>
              <a:t>Итоговый проект также включает краткий отзыв руководителя проекта (рецензия).</a:t>
            </a:r>
          </a:p>
          <a:p>
            <a:pPr marL="514350" indent="-514350" algn="just">
              <a:buAutoNum type="arabicPeriod" startAt="2"/>
            </a:pPr>
            <a:r>
              <a:rPr lang="ru-RU" sz="6400" dirty="0" smtClean="0"/>
              <a:t>Приложения (графики, схемы, таблицы и т.д.) выносятся в отдельный блок.</a:t>
            </a:r>
          </a:p>
          <a:p>
            <a:pPr marL="514350" indent="-514350" algn="just">
              <a:buAutoNum type="arabicPeriod" startAt="2"/>
            </a:pPr>
            <a:r>
              <a:rPr lang="ru-RU" sz="6400" dirty="0" smtClean="0"/>
              <a:t>Все страницы итогового проекта (кроме титульного листа) нумеруются. Ссылки оформляются в соответствии с образцом.</a:t>
            </a:r>
          </a:p>
          <a:p>
            <a:pPr marL="514350" indent="-514350" algn="just">
              <a:buAutoNum type="arabicPeriod" startAt="2"/>
            </a:pPr>
            <a:r>
              <a:rPr lang="ru-RU" sz="6400" dirty="0" smtClean="0"/>
              <a:t> Каждый раздел начинается с новой страницы, заголовок раздела располагается по центру страницы, точка после заголовка не ставится.</a:t>
            </a:r>
          </a:p>
          <a:p>
            <a:pPr marL="514350" indent="-514350" algn="just">
              <a:buAutoNum type="arabicPeriod" startAt="2"/>
            </a:pPr>
            <a:r>
              <a:rPr lang="ru-RU" sz="6400" dirty="0" smtClean="0"/>
              <a:t>Печатный материал дублируется на диске. Обложка папки – футляра для диска может иметь элементы красочного рекламного оформления и содержать краткую аннотацию.</a:t>
            </a:r>
            <a:endParaRPr lang="ru-RU" sz="6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Требования к оформлению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презентаций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(уровень основного общего образования)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1. </a:t>
            </a:r>
            <a:r>
              <a:rPr lang="ru-RU" sz="6400" b="1" dirty="0" smtClean="0"/>
              <a:t>Оформление слайдов</a:t>
            </a:r>
          </a:p>
          <a:p>
            <a:pPr marL="360363" indent="0">
              <a:buNone/>
            </a:pPr>
            <a:r>
              <a:rPr lang="ru-RU" sz="6400" dirty="0" smtClean="0"/>
              <a:t> Соблюдайте единый стиль оформления.</a:t>
            </a:r>
          </a:p>
          <a:p>
            <a:pPr marL="360363" indent="0">
              <a:buNone/>
            </a:pPr>
            <a:r>
              <a:rPr lang="ru-RU" sz="6400" dirty="0" smtClean="0"/>
              <a:t>Вспомогательная информация (управляющие кнопки) не должны преобладать над основной информацией (текстом, иллюстрациями).</a:t>
            </a:r>
          </a:p>
          <a:p>
            <a:pPr marL="360363" indent="0">
              <a:buNone/>
            </a:pPr>
            <a:r>
              <a:rPr lang="ru-RU" sz="6400" dirty="0" smtClean="0"/>
              <a:t>Для фона предпочтительны холодные тона.</a:t>
            </a:r>
          </a:p>
          <a:p>
            <a:pPr marL="514350" indent="-514350">
              <a:buNone/>
            </a:pPr>
            <a:r>
              <a:rPr lang="ru-RU" sz="6400" dirty="0" smtClean="0"/>
              <a:t>2. </a:t>
            </a:r>
            <a:r>
              <a:rPr lang="ru-RU" sz="6400" b="1" dirty="0" smtClean="0"/>
              <a:t>Использование цвета</a:t>
            </a:r>
          </a:p>
          <a:p>
            <a:pPr marL="360363" indent="0">
              <a:buNone/>
            </a:pPr>
            <a:r>
              <a:rPr lang="ru-RU" sz="6400" dirty="0" smtClean="0"/>
              <a:t>На одном слайде рекомендуется использовать не более трех цветов: один для фона, один для заголовка, один для текста. Обратите внимание на цвет гиперссылок (до и после использования).  </a:t>
            </a:r>
          </a:p>
          <a:p>
            <a:pPr marL="514350" indent="-514350">
              <a:buNone/>
            </a:pPr>
            <a:r>
              <a:rPr lang="ru-RU" sz="6400" dirty="0" smtClean="0"/>
              <a:t>3.  </a:t>
            </a:r>
            <a:r>
              <a:rPr lang="ru-RU" sz="6400" b="1" dirty="0" smtClean="0"/>
              <a:t>Анимационные эффект</a:t>
            </a:r>
          </a:p>
          <a:p>
            <a:pPr marL="360363" indent="0">
              <a:buNone/>
            </a:pPr>
            <a:r>
              <a:rPr lang="ru-RU" sz="6400" dirty="0" smtClean="0"/>
              <a:t>Не стоит злоупотреблять различными анимационными эффектами, они не должны отвлекать внимание от содержания информации на слайде.</a:t>
            </a:r>
          </a:p>
          <a:p>
            <a:pPr>
              <a:buNone/>
            </a:pPr>
            <a:r>
              <a:rPr lang="ru-RU" sz="6400" dirty="0" smtClean="0"/>
              <a:t>4. -</a:t>
            </a:r>
            <a:r>
              <a:rPr lang="ru-RU" sz="6400" b="1" dirty="0" smtClean="0"/>
              <a:t>Содержание информации</a:t>
            </a:r>
          </a:p>
          <a:p>
            <a:pPr indent="17463">
              <a:buNone/>
            </a:pPr>
            <a:r>
              <a:rPr lang="ru-RU" sz="6400" dirty="0" smtClean="0"/>
              <a:t> Используйте короткие слова и предложения. </a:t>
            </a:r>
          </a:p>
          <a:p>
            <a:pPr marL="514350" indent="-514350">
              <a:buNone/>
            </a:pPr>
            <a:r>
              <a:rPr lang="ru-RU" sz="6400" b="1" dirty="0" smtClean="0"/>
              <a:t>5.   Расположение информации на странице</a:t>
            </a:r>
          </a:p>
          <a:p>
            <a:pPr indent="17463">
              <a:buNone/>
            </a:pPr>
            <a:r>
              <a:rPr lang="ru-RU" sz="6400" dirty="0" smtClean="0"/>
              <a:t> Предпочтительно горизонтальное расположение информации.</a:t>
            </a:r>
          </a:p>
          <a:p>
            <a:pPr indent="17463">
              <a:buNone/>
            </a:pPr>
            <a:r>
              <a:rPr lang="ru-RU" sz="6400" dirty="0" smtClean="0"/>
              <a:t> Наиболее важная информация должна располагаться в центре экрана.</a:t>
            </a:r>
          </a:p>
          <a:p>
            <a:pPr indent="17463">
              <a:buNone/>
            </a:pPr>
            <a:r>
              <a:rPr lang="ru-RU" sz="6400" dirty="0" smtClean="0"/>
              <a:t> Если на слайде имеется картинка, надпись должна располагаться под ней.</a:t>
            </a:r>
          </a:p>
          <a:p>
            <a:pPr indent="17463">
              <a:buNone/>
            </a:pPr>
            <a:r>
              <a:rPr lang="ru-RU" sz="6400" dirty="0" smtClean="0"/>
              <a:t>Лучше использовать маркированный и нумерованный списки.</a:t>
            </a:r>
          </a:p>
          <a:p>
            <a:pPr>
              <a:buNone/>
            </a:pPr>
            <a:r>
              <a:rPr lang="ru-RU" sz="6400" dirty="0" smtClean="0"/>
              <a:t>6. </a:t>
            </a:r>
            <a:r>
              <a:rPr lang="ru-RU" sz="6400" b="1" dirty="0" smtClean="0"/>
              <a:t>  Шрифты</a:t>
            </a:r>
          </a:p>
          <a:p>
            <a:pPr indent="-73025">
              <a:buNone/>
            </a:pPr>
            <a:r>
              <a:rPr lang="ru-RU" sz="6400" dirty="0" smtClean="0"/>
              <a:t>    Для заголовков – не менее 24. Для информации не менее 18. Шрифты без засечек легче читать с большого расстояния. </a:t>
            </a:r>
          </a:p>
          <a:p>
            <a:pPr indent="17463">
              <a:buNone/>
            </a:pPr>
            <a:r>
              <a:rPr lang="ru-RU" sz="6400" dirty="0" smtClean="0"/>
              <a:t>Нельзя смешивать разные типы шрифтов в одной презентации. Нельзя злоупотреблять прописными буквами (они читаются хуже строчных).</a:t>
            </a:r>
          </a:p>
          <a:p>
            <a:endParaRPr lang="ru-RU" sz="6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779096" cy="6926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Регламент работы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над проектом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7" y="1180404"/>
          <a:ext cx="7920881" cy="5128915"/>
        </p:xfrm>
        <a:graphic>
          <a:graphicData uri="http://schemas.openxmlformats.org/drawingml/2006/table">
            <a:tbl>
              <a:tblPr/>
              <a:tblGrid>
                <a:gridCol w="1822504"/>
                <a:gridCol w="3182771"/>
                <a:gridCol w="2915606"/>
              </a:tblGrid>
              <a:tr h="19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Этап/срок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Содержание работы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Представление результата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Подготовительный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(сентябрь)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Определение темы, цели и задач индивидуального итогового проекта	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Приказ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Список тем проектов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Планирование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(октябрь-ноябрь)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определение планируемых результатов;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определение источников информации, способов сбора и анализа;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определение способа представления результата;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установление процедур и критериев оценки результатов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утверждение списков обучающихся и руководителей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План работы над проектом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Списки групп, назначение руководителей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Приказ директора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Работа над проектом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(ноябрь-март)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выдвижение гипотез, сбор информации, решение промежуточных задач;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подбор инструментария и его применение;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консультирование;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подготовка конечного продукта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Выступление руководителей учебных проектов обучающихся на методическом совете, на заседании оргкомитета НОУ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Промежуточная защита.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Коррекция, оценка результата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(март)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формулировка выводов;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промежуточная защита (в классе, на студенческой НПК, на конкурсе)	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Выступление обучающихся (авторов проектов) на студенческой научно-практической конференции,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конкурсах, в сети Интернет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Рефлексия.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Защита учебного 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(апрель-май)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Экспертиза проекта;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Выводы и предложения;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Выявление находок, проблем и поиск направлений развития.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Защита проектов. Определение уровня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сформированности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планируемых результатов</a:t>
                      </a: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Требования к защите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индивидуального итогового проекта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>
            <a:normAutofit fontScale="32500" lnSpcReduction="20000"/>
          </a:bodyPr>
          <a:lstStyle/>
          <a:p>
            <a:pPr marL="0" indent="179388">
              <a:buNone/>
            </a:pPr>
            <a:r>
              <a:rPr lang="ru-RU" sz="4900" b="1" dirty="0" smtClean="0"/>
              <a:t>Защита индивидуального итогового проекта является одной из обязательных составляющих материалов системы </a:t>
            </a:r>
            <a:r>
              <a:rPr lang="ru-RU" sz="4900" b="1" dirty="0" err="1" smtClean="0"/>
              <a:t>внутришкольного</a:t>
            </a:r>
            <a:r>
              <a:rPr lang="ru-RU" sz="4900" b="1" dirty="0" smtClean="0"/>
              <a:t> мониторинга образовательных достижений обучающихся</a:t>
            </a:r>
            <a:r>
              <a:rPr lang="ru-RU" sz="4900" dirty="0" smtClean="0"/>
              <a:t>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Учащиеся 9 классов представляют свой проект в качестве экзаменационной работы за одну неделю до защиты для просмотра комиссии.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Защита проекта производится в сроки, установленные для сдачи экзаменов по выбору.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Учащиеся 9 классов защищают свой проект согласно утверждённому директором расписанию.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Публичная защита индивидуального итогового проекта проводится в устной форме с обязательной демонстрацией фрагментов проекта или презентации и не должна превышать 10 минут, количество слайдов в презентации – не более 16.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После завершения выступления ученик должен ответить на вопросы комиссии (если таковые возникли).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4900" dirty="0" smtClean="0"/>
              <a:t>Публичное представление индивидуального итогового проекта обучающегося должно содержать:</a:t>
            </a:r>
          </a:p>
          <a:p>
            <a:pPr marL="630238" indent="-360363"/>
            <a:r>
              <a:rPr lang="ru-RU" sz="4900" dirty="0" smtClean="0"/>
              <a:t>обоснование выбранной темы, доказательства её актуальности,</a:t>
            </a:r>
          </a:p>
          <a:p>
            <a:pPr marL="630238" indent="-360363"/>
            <a:r>
              <a:rPr lang="ru-RU" sz="4900" dirty="0" smtClean="0"/>
              <a:t>цели и задачи проекта и степень их выполнения,</a:t>
            </a:r>
          </a:p>
          <a:p>
            <a:pPr marL="630238" indent="-360363"/>
            <a:r>
              <a:rPr lang="ru-RU" sz="4900" dirty="0" smtClean="0"/>
              <a:t>обязательное указание на степень самостоятельности проделанной работы,</a:t>
            </a:r>
          </a:p>
          <a:p>
            <a:pPr marL="630238" indent="-360363"/>
            <a:r>
              <a:rPr lang="ru-RU" sz="4900" dirty="0" smtClean="0"/>
              <a:t>описание возможностей применения продукта на практике в разных сферах деятельности.;</a:t>
            </a:r>
          </a:p>
          <a:p>
            <a:pPr marL="630238" indent="-360363">
              <a:buNone/>
            </a:pPr>
            <a:r>
              <a:rPr lang="ru-RU" sz="4900" dirty="0" smtClean="0"/>
              <a:t>а также учитывается:</a:t>
            </a:r>
          </a:p>
          <a:p>
            <a:pPr marL="630238" indent="-360363"/>
            <a:r>
              <a:rPr lang="ru-RU" sz="4900" dirty="0" smtClean="0"/>
              <a:t>эмоциональное воздействие на слушателей,</a:t>
            </a:r>
          </a:p>
          <a:p>
            <a:pPr marL="630238" indent="-360363"/>
            <a:r>
              <a:rPr lang="ru-RU" sz="4900" dirty="0" smtClean="0"/>
              <a:t>правильность речи, артистичность,</a:t>
            </a:r>
          </a:p>
          <a:p>
            <a:pPr marL="630238" indent="-360363"/>
            <a:r>
              <a:rPr lang="ru-RU" sz="4900" dirty="0" smtClean="0"/>
              <a:t>умение реагировать на вопросы, аргументируя свой ответ,</a:t>
            </a:r>
          </a:p>
          <a:p>
            <a:pPr marL="630238" indent="-360363"/>
            <a:r>
              <a:rPr lang="ru-RU" sz="4900" dirty="0" smtClean="0"/>
              <a:t>дизайн проекта.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60432" y="6309320"/>
            <a:ext cx="683568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260649"/>
          <a:ext cx="8784976" cy="6745145"/>
        </p:xfrm>
        <a:graphic>
          <a:graphicData uri="http://schemas.openxmlformats.org/drawingml/2006/table">
            <a:tbl>
              <a:tblPr/>
              <a:tblGrid>
                <a:gridCol w="1636161"/>
                <a:gridCol w="3699149"/>
                <a:gridCol w="3449666"/>
              </a:tblGrid>
              <a:tr h="208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УРОВНИ СФОРМИРОВАННОСТИ НАВЫКОВ ПРОЕКТНОЙ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БАЗОВЫЙ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ПОВЫШЕННЫЙ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1.Самостоятельное приобретение знаний и решение проблем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-работа в целом свидетельствует о способности самостоятельно с опорой на помощь руководителя ставить проблему и находить пути её решения;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-продемонстрирована способность приобретать новые знания и /или осваивать новые способы действий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показано умение достигать более глубокого понимания изученного.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работа в целом свидетельствует о способности самостоятельно ставить проблему и находить пути её решения;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-продемонстрировано свободное владение логическими операциями, навыками критического мышления, умение самостоятельно мыслить;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-продемонстрирована способность на этой основе приобретать новые знания и/или осваивать новые способы действий, достигать более глубокого понимания проблемы.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2.Сформированность предметных знаний и способов действий.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-продемонстрировано понимание содержания выполненной работы;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-в работе и ответах на вопросы по содержанию работы отсутствуют грубые ошибки.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-продемонстрировано свободное владение предметом проектной деятельности;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-ошибки отсутствуют.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3.Регулятивные действия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-продемонстрированы навыки определения темы и планирования работы;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-работа доведена до конца и представлена комиссии;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-некоторые этапы выполнялись под контролем и при поддержке руководителя;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-показано умение анализировать и распределять информацию;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-при этом проявляются отдельные элементы самооценки самоконтроля обучающегося.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-работа тщательно спланирована и последовательно реализована, своевременно пройдены все этапы обсуждения и представления;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-контроль и коррекция осуществлялись самостоятельно.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4.Коммуникативные действия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-продемонстрированы навыки оформления проектной работы и пояснительной записки, а также подготовки презентации;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-автор чётко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аргументированно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отвечает на вопросы.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-тема ясно определена и пояснена;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-текст хорошо структурирован, мысли выражены логично и последовательно, аргументы подобраны верно;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-проект вызывает интерес с практической точки зрения;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-автор свободно отвечает на вопросы.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66" marR="21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Решение о том, что индивидуальный итоговый проект выполнен на повышенном уровне, принимается при условии, что:</a:t>
            </a:r>
          </a:p>
          <a:p>
            <a:r>
              <a:rPr lang="ru-RU" sz="4500" dirty="0" smtClean="0"/>
              <a:t>такая оценка выставлена комиссией по каждому из 4 критериев, характеризующих </a:t>
            </a:r>
            <a:r>
              <a:rPr lang="ru-RU" sz="4500" dirty="0" err="1" smtClean="0"/>
              <a:t>сформированность</a:t>
            </a:r>
            <a:r>
              <a:rPr lang="ru-RU" sz="4500" dirty="0" smtClean="0"/>
              <a:t> </a:t>
            </a:r>
            <a:r>
              <a:rPr lang="ru-RU" sz="4500" dirty="0" err="1" smtClean="0"/>
              <a:t>метапредметных</a:t>
            </a:r>
            <a:r>
              <a:rPr lang="ru-RU" sz="4500" dirty="0" smtClean="0"/>
              <a:t> результатов, а также </a:t>
            </a:r>
            <a:r>
              <a:rPr lang="ru-RU" sz="4500" dirty="0" err="1" smtClean="0"/>
              <a:t>сформированность</a:t>
            </a:r>
            <a:r>
              <a:rPr lang="ru-RU" sz="4500" dirty="0" smtClean="0"/>
              <a:t> предметных результатов может быть зафиксирована на базовом уровне;</a:t>
            </a:r>
          </a:p>
          <a:p>
            <a:r>
              <a:rPr lang="ru-RU" sz="4500" dirty="0" smtClean="0"/>
              <a:t>ни один из обязательных элементов индивидуального итогового проекта не даёт оснований для иного решения.</a:t>
            </a:r>
          </a:p>
          <a:p>
            <a:pPr marL="0" indent="0">
              <a:buNone/>
            </a:pPr>
            <a:r>
              <a:rPr lang="ru-RU" sz="4500" b="1" dirty="0" smtClean="0"/>
              <a:t>Решение о том, что индивидуальный итоговый проект выполнен на базовом уровне, принимается при условии, что:</a:t>
            </a:r>
          </a:p>
          <a:p>
            <a:r>
              <a:rPr lang="ru-RU" sz="4500" dirty="0" smtClean="0"/>
              <a:t>такая оценка выставлена комиссией по каждому критерию;</a:t>
            </a:r>
          </a:p>
          <a:p>
            <a:r>
              <a:rPr lang="ru-RU" sz="4500" dirty="0" smtClean="0"/>
              <a:t>продемонстрированы все элементы проекта;</a:t>
            </a:r>
          </a:p>
          <a:p>
            <a:r>
              <a:rPr lang="ru-RU" sz="4500" dirty="0" smtClean="0"/>
              <a:t>даны ответы на вопросы.</a:t>
            </a:r>
          </a:p>
          <a:p>
            <a:pPr marL="0" indent="0">
              <a:buNone/>
            </a:pPr>
            <a:r>
              <a:rPr lang="ru-RU" sz="4500" dirty="0" smtClean="0"/>
              <a:t>Оценка достижения обучающимся </a:t>
            </a:r>
            <a:r>
              <a:rPr lang="ru-RU" sz="4500" dirty="0" err="1" smtClean="0"/>
              <a:t>метапредметных</a:t>
            </a:r>
            <a:r>
              <a:rPr lang="ru-RU" sz="4500" dirty="0" smtClean="0"/>
              <a:t> результатов освоения основной образовательной программы основного общего образования в форме индивидуального итогового проекта фиксируется в графе «Проектная деятельность» или «Экзамен» в классном журнале и личном деле обучающегося. В документ государственного образца об уровне образования – аттестат об основном общем образовании – выставляется в свободную строку 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К уроку математ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 уроку математики</Template>
  <TotalTime>333</TotalTime>
  <Words>2548</Words>
  <Application>Microsoft Office PowerPoint</Application>
  <PresentationFormat>Экран (4:3)</PresentationFormat>
  <Paragraphs>300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шаблон К уроку математики</vt:lpstr>
      <vt:lpstr>Тема6</vt:lpstr>
      <vt:lpstr>1_Тема6</vt:lpstr>
      <vt:lpstr>ИНДИВИДУАЛЬНЫЙ ИТОГОВЫЙ ПРОЕКТ  на основе Закона «Об образовании в Российской Федерации» ( ФЗ №273),  ФГОС основного общего образования </vt:lpstr>
      <vt:lpstr>Слайд 2</vt:lpstr>
      <vt:lpstr>Комплекс оценочных материалов состоит из следующих разделов:</vt:lpstr>
      <vt:lpstr>Требования к оформлению  итогового проекта</vt:lpstr>
      <vt:lpstr>Требования к оформлению  презентаций  (уровень основного общего образования)  </vt:lpstr>
      <vt:lpstr>Регламент работы  над проектом</vt:lpstr>
      <vt:lpstr>Требования к защите  индивидуального итогового проекта </vt:lpstr>
      <vt:lpstr>Слайд 8</vt:lpstr>
      <vt:lpstr>Слайд 9</vt:lpstr>
      <vt:lpstr>КАРТА НАБЛЮДЕНИЯ за ходом выполнения индивидуального проекта (для руководителя проекта) </vt:lpstr>
      <vt:lpstr>КАРТА НАБЛЮДЕНИЯ за ходом выполнения индивидуального проекта (для руководителя проекта) </vt:lpstr>
      <vt:lpstr>КАРТА НАБЛЮДЕНИЯ за ходом выполнения индивидуального проекта (для руководителя проекта) </vt:lpstr>
      <vt:lpstr>КАРТА НАБЛЮДЕНИЯ за ходом выполнения индивидуального проекта (для руководителя проекта)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ИТОГОВЫЙ ПРОЕКТ  на основе Закона «Об образовании в Российской Федерации» ( ФЗ №273),  ФГОС основного общего образования </dc:title>
  <dc:creator>Ирина</dc:creator>
  <cp:lastModifiedBy>Ирина Фадеева</cp:lastModifiedBy>
  <cp:revision>4</cp:revision>
  <dcterms:created xsi:type="dcterms:W3CDTF">2017-11-20T11:58:33Z</dcterms:created>
  <dcterms:modified xsi:type="dcterms:W3CDTF">2017-11-22T04:06:27Z</dcterms:modified>
</cp:coreProperties>
</file>