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8" r:id="rId15"/>
    <p:sldId id="279" r:id="rId16"/>
    <p:sldId id="280" r:id="rId17"/>
    <p:sldId id="281" r:id="rId18"/>
    <p:sldId id="282" r:id="rId19"/>
    <p:sldId id="283" r:id="rId20"/>
    <p:sldId id="284" r:id="rId21"/>
    <p:sldId id="269" r:id="rId22"/>
    <p:sldId id="285" r:id="rId23"/>
    <p:sldId id="286" r:id="rId24"/>
    <p:sldId id="291" r:id="rId25"/>
    <p:sldId id="292" r:id="rId26"/>
    <p:sldId id="295" r:id="rId27"/>
    <p:sldId id="270" r:id="rId28"/>
    <p:sldId id="293" r:id="rId29"/>
    <p:sldId id="271" r:id="rId30"/>
    <p:sldId id="272" r:id="rId31"/>
    <p:sldId id="289" r:id="rId32"/>
    <p:sldId id="290" r:id="rId33"/>
    <p:sldId id="294" r:id="rId34"/>
    <p:sldId id="273" r:id="rId35"/>
    <p:sldId id="274" r:id="rId36"/>
    <p:sldId id="275" r:id="rId37"/>
    <p:sldId id="276" r:id="rId38"/>
    <p:sldId id="288" r:id="rId39"/>
    <p:sldId id="277"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23EBBA-4E2C-4106-99E1-05A58722748E}" type="datetimeFigureOut">
              <a:rPr lang="ru-RU" smtClean="0"/>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74923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3EBBA-4E2C-4106-99E1-05A58722748E}" type="datetimeFigureOut">
              <a:rPr lang="ru-RU" smtClean="0"/>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161278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3EBBA-4E2C-4106-99E1-05A58722748E}" type="datetimeFigureOut">
              <a:rPr lang="ru-RU" smtClean="0"/>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366647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3EBBA-4E2C-4106-99E1-05A58722748E}" type="datetimeFigureOut">
              <a:rPr lang="ru-RU" smtClean="0"/>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215855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23EBBA-4E2C-4106-99E1-05A58722748E}" type="datetimeFigureOut">
              <a:rPr lang="ru-RU" smtClean="0"/>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2577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23EBBA-4E2C-4106-99E1-05A58722748E}" type="datetimeFigureOut">
              <a:rPr lang="ru-RU" smtClean="0"/>
              <a:t>28.11.2017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177560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23EBBA-4E2C-4106-99E1-05A58722748E}" type="datetimeFigureOut">
              <a:rPr lang="ru-RU" smtClean="0"/>
              <a:t>28.11.2017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198856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23EBBA-4E2C-4106-99E1-05A58722748E}" type="datetimeFigureOut">
              <a:rPr lang="ru-RU" smtClean="0"/>
              <a:t>28.11.2017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41300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23EBBA-4E2C-4106-99E1-05A58722748E}" type="datetimeFigureOut">
              <a:rPr lang="ru-RU" smtClean="0"/>
              <a:t>28.11.2017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425184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23EBBA-4E2C-4106-99E1-05A58722748E}" type="datetimeFigureOut">
              <a:rPr lang="ru-RU" smtClean="0"/>
              <a:t>28.11.2017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424742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23EBBA-4E2C-4106-99E1-05A58722748E}" type="datetimeFigureOut">
              <a:rPr lang="ru-RU" smtClean="0"/>
              <a:t>28.11.2017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9116FE-CA1D-4080-B24F-C6E382ADD95F}" type="slidenum">
              <a:rPr lang="ru-RU" smtClean="0"/>
              <a:t>‹#›</a:t>
            </a:fld>
            <a:endParaRPr lang="ru-RU"/>
          </a:p>
        </p:txBody>
      </p:sp>
    </p:spTree>
    <p:extLst>
      <p:ext uri="{BB962C8B-B14F-4D97-AF65-F5344CB8AC3E}">
        <p14:creationId xmlns:p14="http://schemas.microsoft.com/office/powerpoint/2010/main" val="377529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EBBA-4E2C-4106-99E1-05A58722748E}" type="datetimeFigureOut">
              <a:rPr lang="ru-RU" smtClean="0"/>
              <a:t>28.11.2017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116FE-CA1D-4080-B24F-C6E382ADD95F}" type="slidenum">
              <a:rPr lang="ru-RU" smtClean="0"/>
              <a:t>‹#›</a:t>
            </a:fld>
            <a:endParaRPr lang="ru-RU"/>
          </a:p>
        </p:txBody>
      </p:sp>
    </p:spTree>
    <p:extLst>
      <p:ext uri="{BB962C8B-B14F-4D97-AF65-F5344CB8AC3E}">
        <p14:creationId xmlns:p14="http://schemas.microsoft.com/office/powerpoint/2010/main" val="108740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mashtrash.ru/podgotovka-k-ogye/ogye-2017-ustnaya-chast-obrazcy-vypolneniya.html#ixzz4zfvEJE87"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СРАВНИТЕЛЬНЫЙ АНАЛИЗ УСТНОЙ ЧАСТИ ОГЭ И ЕГЭ ПО ИНОСТРАННЫМ ЯЗЫКАМ</a:t>
            </a:r>
            <a:endParaRPr lang="ru-RU" dirty="0"/>
          </a:p>
        </p:txBody>
      </p:sp>
      <p:sp>
        <p:nvSpPr>
          <p:cNvPr id="3" name="Подзаголовок 2"/>
          <p:cNvSpPr>
            <a:spLocks noGrp="1"/>
          </p:cNvSpPr>
          <p:nvPr>
            <p:ph type="subTitle" idx="1"/>
          </p:nvPr>
        </p:nvSpPr>
        <p:spPr/>
        <p:txBody>
          <a:bodyPr>
            <a:normAutofit fontScale="77500" lnSpcReduction="20000"/>
          </a:bodyPr>
          <a:lstStyle/>
          <a:p>
            <a:endParaRPr lang="ru-RU" dirty="0" smtClean="0"/>
          </a:p>
          <a:p>
            <a:endParaRPr lang="ru-RU" dirty="0"/>
          </a:p>
          <a:p>
            <a:endParaRPr lang="ru-RU" dirty="0" smtClean="0"/>
          </a:p>
          <a:p>
            <a:r>
              <a:rPr lang="ru-RU" dirty="0"/>
              <a:t>	</a:t>
            </a:r>
            <a:r>
              <a:rPr lang="ru-RU" dirty="0" smtClean="0"/>
              <a:t>					Токарева Е.С.</a:t>
            </a:r>
          </a:p>
          <a:p>
            <a:r>
              <a:rPr lang="ru-RU" dirty="0"/>
              <a:t>	</a:t>
            </a:r>
            <a:r>
              <a:rPr lang="ru-RU" dirty="0" smtClean="0"/>
              <a:t>					28.11.2017</a:t>
            </a:r>
            <a:endParaRPr lang="ru-RU" dirty="0"/>
          </a:p>
        </p:txBody>
      </p:sp>
    </p:spTree>
    <p:extLst>
      <p:ext uri="{BB962C8B-B14F-4D97-AF65-F5344CB8AC3E}">
        <p14:creationId xmlns:p14="http://schemas.microsoft.com/office/powerpoint/2010/main" val="325001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091472"/>
          </a:xfrm>
        </p:spPr>
        <p:txBody>
          <a:bodyPr>
            <a:normAutofit/>
          </a:bodyPr>
          <a:lstStyle/>
          <a:p>
            <a:r>
              <a:rPr lang="ru-RU" sz="3600" b="1" dirty="0" smtClean="0"/>
              <a:t>ОГЭ</a:t>
            </a:r>
            <a:r>
              <a:rPr lang="ru-RU" sz="2400" b="1" dirty="0" smtClean="0"/>
              <a:t/>
            </a:r>
            <a:br>
              <a:rPr lang="ru-RU" sz="2400" b="1" dirty="0" smtClean="0"/>
            </a:br>
            <a:r>
              <a:rPr lang="en-US" sz="2400" b="1" dirty="0" smtClean="0"/>
              <a:t>Task </a:t>
            </a:r>
            <a:r>
              <a:rPr lang="en-US" sz="2400" b="1" dirty="0"/>
              <a:t>3. You are going to give a talk about photography. You will have to start</a:t>
            </a:r>
            <a:br>
              <a:rPr lang="en-US" sz="2400" b="1" dirty="0"/>
            </a:br>
            <a:r>
              <a:rPr lang="en-US" sz="2400" b="1" dirty="0"/>
              <a:t>in </a:t>
            </a:r>
            <a:r>
              <a:rPr lang="en-US" sz="2400" b="1" dirty="0">
                <a:solidFill>
                  <a:srgbClr val="FF0000"/>
                </a:solidFill>
              </a:rPr>
              <a:t>1.5 minutes </a:t>
            </a:r>
            <a:r>
              <a:rPr lang="en-US" sz="2400" b="1" dirty="0"/>
              <a:t>and speak for not more than </a:t>
            </a:r>
            <a:r>
              <a:rPr lang="en-US" sz="2400" b="1" dirty="0">
                <a:solidFill>
                  <a:srgbClr val="FF0000"/>
                </a:solidFill>
              </a:rPr>
              <a:t>2 minutes </a:t>
            </a:r>
            <a:r>
              <a:rPr lang="en-US" sz="2400" b="1" dirty="0"/>
              <a:t>(10-12 sentences).</a:t>
            </a:r>
            <a:endParaRPr lang="ru-RU" sz="2400" dirty="0"/>
          </a:p>
        </p:txBody>
      </p:sp>
      <p:sp>
        <p:nvSpPr>
          <p:cNvPr id="3" name="Объект 2"/>
          <p:cNvSpPr>
            <a:spLocks noGrp="1"/>
          </p:cNvSpPr>
          <p:nvPr>
            <p:ph idx="1"/>
          </p:nvPr>
        </p:nvSpPr>
        <p:spPr>
          <a:xfrm>
            <a:off x="838200" y="2811439"/>
            <a:ext cx="10515600" cy="3365524"/>
          </a:xfrm>
        </p:spPr>
        <p:txBody>
          <a:bodyPr/>
          <a:lstStyle/>
          <a:p>
            <a:r>
              <a:rPr lang="en-US" b="1" dirty="0"/>
              <a:t>Remember to say:</a:t>
            </a:r>
          </a:p>
          <a:p>
            <a:r>
              <a:rPr lang="en-US" dirty="0"/>
              <a:t>• why people like taking pictures</a:t>
            </a:r>
          </a:p>
          <a:p>
            <a:r>
              <a:rPr lang="en-US" dirty="0"/>
              <a:t>• why taking photos is more popular today than it was in the past</a:t>
            </a:r>
          </a:p>
          <a:p>
            <a:r>
              <a:rPr lang="en-US" dirty="0"/>
              <a:t>• what the best photo you have ever taken is</a:t>
            </a:r>
          </a:p>
          <a:p>
            <a:r>
              <a:rPr lang="en-US" b="1" dirty="0"/>
              <a:t>You have to talk continuously.</a:t>
            </a:r>
            <a:endParaRPr lang="ru-RU" dirty="0"/>
          </a:p>
        </p:txBody>
      </p:sp>
    </p:spTree>
    <p:extLst>
      <p:ext uri="{BB962C8B-B14F-4D97-AF65-F5344CB8AC3E}">
        <p14:creationId xmlns:p14="http://schemas.microsoft.com/office/powerpoint/2010/main" val="56235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ЕГЭ</a:t>
            </a:r>
            <a:br>
              <a:rPr lang="ru-RU" dirty="0" smtClean="0"/>
            </a:br>
            <a:r>
              <a:rPr lang="en-US" sz="2700" b="1" dirty="0"/>
              <a:t>Task 3. These are photos from your photo album. Choose one photo to</a:t>
            </a:r>
            <a:br>
              <a:rPr lang="en-US" sz="2700" b="1" dirty="0"/>
            </a:br>
            <a:r>
              <a:rPr lang="en-US" sz="2700" b="1" dirty="0"/>
              <a:t>describe to your friend.</a:t>
            </a:r>
            <a:endParaRPr lang="ru-RU" sz="2700" dirty="0"/>
          </a:p>
        </p:txBody>
      </p:sp>
      <p:pic>
        <p:nvPicPr>
          <p:cNvPr id="4" name="Объект 3"/>
          <p:cNvPicPr>
            <a:picLocks noGrp="1" noChangeAspect="1"/>
          </p:cNvPicPr>
          <p:nvPr>
            <p:ph idx="1"/>
          </p:nvPr>
        </p:nvPicPr>
        <p:blipFill>
          <a:blip r:embed="rId2"/>
          <a:stretch>
            <a:fillRect/>
          </a:stretch>
        </p:blipFill>
        <p:spPr>
          <a:xfrm>
            <a:off x="838200" y="1809122"/>
            <a:ext cx="2533950" cy="1957660"/>
          </a:xfrm>
          <a:prstGeom prst="rect">
            <a:avLst/>
          </a:prstGeom>
        </p:spPr>
      </p:pic>
      <p:pic>
        <p:nvPicPr>
          <p:cNvPr id="5" name="Рисунок 4"/>
          <p:cNvPicPr>
            <a:picLocks noChangeAspect="1"/>
          </p:cNvPicPr>
          <p:nvPr/>
        </p:nvPicPr>
        <p:blipFill>
          <a:blip r:embed="rId3"/>
          <a:stretch>
            <a:fillRect/>
          </a:stretch>
        </p:blipFill>
        <p:spPr>
          <a:xfrm>
            <a:off x="3676935" y="3248166"/>
            <a:ext cx="2574928" cy="2027493"/>
          </a:xfrm>
          <a:prstGeom prst="rect">
            <a:avLst/>
          </a:prstGeom>
        </p:spPr>
      </p:pic>
      <p:pic>
        <p:nvPicPr>
          <p:cNvPr id="6" name="Рисунок 5"/>
          <p:cNvPicPr>
            <a:picLocks noChangeAspect="1"/>
          </p:cNvPicPr>
          <p:nvPr/>
        </p:nvPicPr>
        <p:blipFill>
          <a:blip r:embed="rId4"/>
          <a:stretch>
            <a:fillRect/>
          </a:stretch>
        </p:blipFill>
        <p:spPr>
          <a:xfrm>
            <a:off x="838200" y="4831307"/>
            <a:ext cx="2574927" cy="1916717"/>
          </a:xfrm>
          <a:prstGeom prst="rect">
            <a:avLst/>
          </a:prstGeom>
        </p:spPr>
      </p:pic>
      <p:sp>
        <p:nvSpPr>
          <p:cNvPr id="7" name="Прямоугольник 6"/>
          <p:cNvSpPr/>
          <p:nvPr/>
        </p:nvSpPr>
        <p:spPr>
          <a:xfrm>
            <a:off x="6864824" y="1859340"/>
            <a:ext cx="5327176" cy="4247317"/>
          </a:xfrm>
          <a:prstGeom prst="rect">
            <a:avLst/>
          </a:prstGeom>
        </p:spPr>
        <p:txBody>
          <a:bodyPr wrap="square">
            <a:spAutoFit/>
          </a:bodyPr>
          <a:lstStyle/>
          <a:p>
            <a:r>
              <a:rPr lang="en-US" b="1" i="0" u="none" strike="noStrike" baseline="0" dirty="0" smtClean="0">
                <a:latin typeface="TimesNewRoman,Bold"/>
              </a:rPr>
              <a:t>You will have to start speaking in 1.5 minutes and will speak for not more</a:t>
            </a:r>
          </a:p>
          <a:p>
            <a:r>
              <a:rPr lang="en-US" b="1" i="0" u="none" strike="noStrike" baseline="0" dirty="0" smtClean="0">
                <a:latin typeface="TimesNewRoman,Bold"/>
              </a:rPr>
              <a:t>than 2 minutes (12–15 sentences). In your talk remember to speak about:</a:t>
            </a:r>
            <a:endParaRPr lang="ru-RU" b="1" i="0" u="none" strike="noStrike" baseline="0" dirty="0" smtClean="0">
              <a:latin typeface="TimesNewRoman,Bold"/>
            </a:endParaRPr>
          </a:p>
          <a:p>
            <a:endParaRPr lang="en-US" b="1" i="0" u="none" strike="noStrike" baseline="0" dirty="0" smtClean="0">
              <a:latin typeface="TimesNewRoman,Bold"/>
            </a:endParaRPr>
          </a:p>
          <a:p>
            <a:r>
              <a:rPr lang="en-US" b="0" i="0" u="none" strike="noStrike" baseline="0" dirty="0" smtClean="0"/>
              <a:t>• </a:t>
            </a:r>
            <a:r>
              <a:rPr lang="en-US" b="0" i="0" u="none" strike="noStrike" baseline="0" dirty="0" smtClean="0">
                <a:latin typeface="TimesNewRoman"/>
              </a:rPr>
              <a:t>where and when the photo was taken</a:t>
            </a:r>
          </a:p>
          <a:p>
            <a:r>
              <a:rPr lang="en-US" b="0" i="0" u="none" strike="noStrike" baseline="0" dirty="0" smtClean="0"/>
              <a:t>• </a:t>
            </a:r>
            <a:r>
              <a:rPr lang="en-US" b="0" i="0" u="none" strike="noStrike" baseline="0" dirty="0" smtClean="0">
                <a:latin typeface="TimesNewRoman"/>
              </a:rPr>
              <a:t>what/who is in the photo</a:t>
            </a:r>
          </a:p>
          <a:p>
            <a:r>
              <a:rPr lang="en-US" b="0" i="0" u="none" strike="noStrike" baseline="0" dirty="0" smtClean="0"/>
              <a:t>• </a:t>
            </a:r>
            <a:r>
              <a:rPr lang="en-US" b="0" i="0" u="none" strike="noStrike" baseline="0" dirty="0" smtClean="0">
                <a:latin typeface="TimesNewRoman"/>
              </a:rPr>
              <a:t>what is happening</a:t>
            </a:r>
          </a:p>
          <a:p>
            <a:r>
              <a:rPr lang="en-US" b="0" i="0" u="none" strike="noStrike" baseline="0" dirty="0" smtClean="0"/>
              <a:t>• </a:t>
            </a:r>
            <a:r>
              <a:rPr lang="en-US" b="0" i="0" u="none" strike="noStrike" baseline="0" dirty="0" smtClean="0">
                <a:latin typeface="TimesNewRoman"/>
              </a:rPr>
              <a:t>why you keep the photo in your album</a:t>
            </a:r>
          </a:p>
          <a:p>
            <a:r>
              <a:rPr lang="en-US" b="0" i="0" u="none" strike="noStrike" baseline="0" dirty="0" smtClean="0"/>
              <a:t>• </a:t>
            </a:r>
            <a:r>
              <a:rPr lang="en-US" b="0" i="0" u="none" strike="noStrike" baseline="0" dirty="0" smtClean="0">
                <a:latin typeface="TimesNewRoman"/>
              </a:rPr>
              <a:t>why you decided to show the picture to your friend</a:t>
            </a:r>
            <a:endParaRPr lang="ru-RU" b="0" i="0" u="none" strike="noStrike" baseline="0" dirty="0" smtClean="0">
              <a:latin typeface="TimesNewRoman"/>
            </a:endParaRPr>
          </a:p>
          <a:p>
            <a:endParaRPr lang="ru-RU" dirty="0">
              <a:latin typeface="TimesNewRoman"/>
            </a:endParaRPr>
          </a:p>
          <a:p>
            <a:endParaRPr lang="en-US" b="0" i="0" u="none" strike="noStrike" baseline="0" dirty="0" smtClean="0">
              <a:latin typeface="TimesNewRoman"/>
            </a:endParaRPr>
          </a:p>
          <a:p>
            <a:r>
              <a:rPr lang="en-US" b="1" i="0" u="none" strike="noStrike" baseline="0" dirty="0" smtClean="0">
                <a:latin typeface="TimesNewRoman,Bold"/>
              </a:rPr>
              <a:t>You have to talk continuously, starting with: “I’ve chosen photo number …”</a:t>
            </a:r>
            <a:endParaRPr lang="ru-RU" dirty="0"/>
          </a:p>
        </p:txBody>
      </p:sp>
    </p:spTree>
    <p:extLst>
      <p:ext uri="{BB962C8B-B14F-4D97-AF65-F5344CB8AC3E}">
        <p14:creationId xmlns:p14="http://schemas.microsoft.com/office/powerpoint/2010/main" val="349787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810905" y="-79281"/>
            <a:ext cx="10515600" cy="4043102"/>
          </a:xfrm>
        </p:spPr>
        <p:txBody>
          <a:bodyPr>
            <a:normAutofit/>
          </a:bodyPr>
          <a:lstStyle/>
          <a:p>
            <a:r>
              <a:rPr lang="ru-RU" sz="3600" b="1" dirty="0" smtClean="0"/>
              <a:t>ЕГЭ</a:t>
            </a:r>
            <a:r>
              <a:rPr lang="ru-RU" sz="2000" b="1" dirty="0" smtClean="0"/>
              <a:t/>
            </a:r>
            <a:br>
              <a:rPr lang="ru-RU" sz="2000" b="1" dirty="0" smtClean="0"/>
            </a:br>
            <a:r>
              <a:rPr lang="ru-RU" sz="2000" b="1" dirty="0" smtClean="0"/>
              <a:t/>
            </a:r>
            <a:br>
              <a:rPr lang="ru-RU" sz="2000" b="1" dirty="0" smtClean="0"/>
            </a:br>
            <a:r>
              <a:rPr lang="en-US" sz="2000" b="1" dirty="0" smtClean="0"/>
              <a:t>Task </a:t>
            </a:r>
            <a:r>
              <a:rPr lang="en-US" sz="2000" b="1" dirty="0"/>
              <a:t>4. Study the two photographs. In </a:t>
            </a:r>
            <a:r>
              <a:rPr lang="en-US" sz="2000" b="1" dirty="0">
                <a:solidFill>
                  <a:srgbClr val="FF0000"/>
                </a:solidFill>
              </a:rPr>
              <a:t>1.5 minutes </a:t>
            </a:r>
            <a:r>
              <a:rPr lang="en-US" sz="2000" b="1" dirty="0"/>
              <a:t>be ready to compare and</a:t>
            </a:r>
            <a:br>
              <a:rPr lang="en-US" sz="2000" b="1" dirty="0"/>
            </a:br>
            <a:r>
              <a:rPr lang="en-US" sz="2000" b="1" dirty="0"/>
              <a:t>contrast the photographs:</a:t>
            </a:r>
            <a:br>
              <a:rPr lang="en-US" sz="2000" b="1" dirty="0"/>
            </a:br>
            <a:r>
              <a:rPr lang="en-US" sz="2000" b="0" i="0" u="none" strike="noStrike" baseline="0" dirty="0" smtClean="0"/>
              <a:t>• </a:t>
            </a:r>
            <a:r>
              <a:rPr lang="en-US" sz="2000" dirty="0" smtClean="0"/>
              <a:t>give a brief description of the photos (action, location)</a:t>
            </a:r>
            <a:br>
              <a:rPr lang="en-US" sz="2000" dirty="0" smtClean="0"/>
            </a:br>
            <a:r>
              <a:rPr lang="en-US" sz="2000" b="0" i="0" u="none" strike="noStrike" baseline="0" dirty="0" smtClean="0"/>
              <a:t>• </a:t>
            </a:r>
            <a:r>
              <a:rPr lang="en-US" sz="2000" dirty="0" smtClean="0"/>
              <a:t>say what the pictures have in common</a:t>
            </a:r>
            <a:br>
              <a:rPr lang="en-US" sz="2000" dirty="0" smtClean="0"/>
            </a:br>
            <a:r>
              <a:rPr lang="en-US" sz="2000" b="0" i="0" u="none" strike="noStrike" baseline="0" dirty="0" smtClean="0"/>
              <a:t>• </a:t>
            </a:r>
            <a:r>
              <a:rPr lang="en-US" sz="2000" dirty="0" smtClean="0"/>
              <a:t>say in what way the pictures are different</a:t>
            </a:r>
            <a:br>
              <a:rPr lang="en-US" sz="2000" dirty="0" smtClean="0"/>
            </a:br>
            <a:r>
              <a:rPr lang="en-US" sz="2000" b="0" i="0" u="none" strike="noStrike" baseline="0" dirty="0" smtClean="0"/>
              <a:t>• </a:t>
            </a:r>
            <a:r>
              <a:rPr lang="en-US" sz="2000" dirty="0" smtClean="0"/>
              <a:t>say which of the seasons presented in the pictures you preferred as a child</a:t>
            </a:r>
            <a:br>
              <a:rPr lang="en-US" sz="2000" dirty="0" smtClean="0"/>
            </a:br>
            <a:r>
              <a:rPr lang="en-US" sz="2000" b="0" i="0" u="none" strike="noStrike" baseline="0" dirty="0" smtClean="0"/>
              <a:t>• </a:t>
            </a:r>
            <a:r>
              <a:rPr lang="en-US" sz="2000" dirty="0" smtClean="0"/>
              <a:t>explain why</a:t>
            </a:r>
            <a:br>
              <a:rPr lang="en-US" sz="2000" dirty="0" smtClean="0"/>
            </a:br>
            <a:r>
              <a:rPr lang="en-US" sz="2000" b="1" dirty="0" smtClean="0"/>
              <a:t>You will speak for not more than </a:t>
            </a:r>
            <a:r>
              <a:rPr lang="en-US" sz="2000" b="1" dirty="0" smtClean="0">
                <a:solidFill>
                  <a:srgbClr val="FF0000"/>
                </a:solidFill>
              </a:rPr>
              <a:t>2 minutes </a:t>
            </a:r>
            <a:r>
              <a:rPr lang="en-US" sz="2000" b="1" dirty="0" smtClean="0"/>
              <a:t>(12–15 sentences). You have to</a:t>
            </a:r>
            <a:br>
              <a:rPr lang="en-US" sz="2000" b="1" dirty="0" smtClean="0"/>
            </a:br>
            <a:r>
              <a:rPr lang="en-US" sz="2000" b="1" dirty="0" smtClean="0"/>
              <a:t>talk continuously.</a:t>
            </a:r>
            <a:endParaRPr lang="ru-RU" sz="2000" dirty="0"/>
          </a:p>
        </p:txBody>
      </p:sp>
      <p:pic>
        <p:nvPicPr>
          <p:cNvPr id="13" name="Объект 12"/>
          <p:cNvPicPr>
            <a:picLocks noGrp="1" noChangeAspect="1"/>
          </p:cNvPicPr>
          <p:nvPr>
            <p:ph sz="half" idx="1"/>
          </p:nvPr>
        </p:nvPicPr>
        <p:blipFill>
          <a:blip r:embed="rId2"/>
          <a:stretch>
            <a:fillRect/>
          </a:stretch>
        </p:blipFill>
        <p:spPr>
          <a:xfrm>
            <a:off x="1293043" y="4063312"/>
            <a:ext cx="4217324" cy="2794688"/>
          </a:xfrm>
          <a:prstGeom prst="rect">
            <a:avLst/>
          </a:prstGeom>
        </p:spPr>
      </p:pic>
      <p:pic>
        <p:nvPicPr>
          <p:cNvPr id="14" name="Объект 13"/>
          <p:cNvPicPr>
            <a:picLocks noGrp="1" noChangeAspect="1"/>
          </p:cNvPicPr>
          <p:nvPr>
            <p:ph sz="half" idx="2"/>
          </p:nvPr>
        </p:nvPicPr>
        <p:blipFill>
          <a:blip r:embed="rId3"/>
          <a:stretch>
            <a:fillRect/>
          </a:stretch>
        </p:blipFill>
        <p:spPr>
          <a:xfrm>
            <a:off x="6783540" y="3963821"/>
            <a:ext cx="4166513" cy="2769282"/>
          </a:xfrm>
          <a:prstGeom prst="rect">
            <a:avLst/>
          </a:prstGeom>
        </p:spPr>
      </p:pic>
    </p:spTree>
    <p:extLst>
      <p:ext uri="{BB962C8B-B14F-4D97-AF65-F5344CB8AC3E}">
        <p14:creationId xmlns:p14="http://schemas.microsoft.com/office/powerpoint/2010/main" val="212158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Критерии оценивания</a:t>
            </a:r>
            <a:endParaRPr lang="ru-RU" dirty="0"/>
          </a:p>
        </p:txBody>
      </p:sp>
      <p:sp>
        <p:nvSpPr>
          <p:cNvPr id="7" name="Объект 6"/>
          <p:cNvSpPr>
            <a:spLocks noGrp="1"/>
          </p:cNvSpPr>
          <p:nvPr>
            <p:ph sz="half" idx="1"/>
          </p:nvPr>
        </p:nvSpPr>
        <p:spPr>
          <a:xfrm>
            <a:off x="0" y="1337480"/>
            <a:ext cx="6019800" cy="5520519"/>
          </a:xfrm>
        </p:spPr>
        <p:txBody>
          <a:bodyPr>
            <a:normAutofit fontScale="55000" lnSpcReduction="20000"/>
          </a:bodyPr>
          <a:lstStyle/>
          <a:p>
            <a:pPr marL="0" indent="0">
              <a:buNone/>
            </a:pPr>
            <a:r>
              <a:rPr lang="ru-RU" b="1" dirty="0" smtClean="0"/>
              <a:t>ОГЭ</a:t>
            </a:r>
          </a:p>
          <a:p>
            <a:pPr marL="0" indent="0">
              <a:buNone/>
            </a:pPr>
            <a:r>
              <a:rPr lang="ru-RU" b="1" dirty="0" smtClean="0"/>
              <a:t>Задание </a:t>
            </a:r>
            <a:r>
              <a:rPr lang="ru-RU" b="1" dirty="0"/>
              <a:t>1 (чтение текста вслух) – </a:t>
            </a:r>
            <a:r>
              <a:rPr lang="ru-RU" b="1" dirty="0">
                <a:solidFill>
                  <a:srgbClr val="FF0000"/>
                </a:solidFill>
              </a:rPr>
              <a:t>максимум 2 </a:t>
            </a:r>
            <a:r>
              <a:rPr lang="ru-RU" b="1" dirty="0" err="1">
                <a:solidFill>
                  <a:srgbClr val="FF0000"/>
                </a:solidFill>
              </a:rPr>
              <a:t>баллa</a:t>
            </a:r>
            <a:endParaRPr lang="ru-RU" b="1" dirty="0">
              <a:solidFill>
                <a:srgbClr val="FF0000"/>
              </a:solidFill>
            </a:endParaRPr>
          </a:p>
          <a:p>
            <a:pPr marL="0" indent="0">
              <a:buNone/>
            </a:pPr>
            <a:r>
              <a:rPr lang="ru-RU" b="1" dirty="0"/>
              <a:t>Фонетическая сторона речи</a:t>
            </a:r>
          </a:p>
          <a:p>
            <a:pPr marL="0" indent="0">
              <a:buNone/>
            </a:pPr>
            <a:r>
              <a:rPr lang="ru-RU" b="1" dirty="0">
                <a:solidFill>
                  <a:srgbClr val="FF0000"/>
                </a:solidFill>
              </a:rPr>
              <a:t>2</a:t>
            </a:r>
            <a:r>
              <a:rPr lang="ru-RU" b="1" dirty="0"/>
              <a:t> </a:t>
            </a:r>
            <a:r>
              <a:rPr lang="ru-RU" dirty="0"/>
              <a:t>Речь воспринимается легко: необоснованные паузы отсутствуют;</a:t>
            </a:r>
          </a:p>
          <a:p>
            <a:pPr marL="0" indent="0">
              <a:buNone/>
            </a:pPr>
            <a:r>
              <a:rPr lang="ru-RU" dirty="0"/>
              <a:t>фразовое ударение и интонационные контуры, произношение слов</a:t>
            </a:r>
          </a:p>
          <a:p>
            <a:pPr marL="0" indent="0">
              <a:buNone/>
            </a:pPr>
            <a:r>
              <a:rPr lang="ru-RU" dirty="0"/>
              <a:t>практически без нарушений нормы; допускается </a:t>
            </a:r>
            <a:r>
              <a:rPr lang="ru-RU" dirty="0">
                <a:solidFill>
                  <a:srgbClr val="FF0000"/>
                </a:solidFill>
              </a:rPr>
              <a:t>не более пяти</a:t>
            </a:r>
          </a:p>
          <a:p>
            <a:pPr marL="0" indent="0">
              <a:buNone/>
            </a:pPr>
            <a:r>
              <a:rPr lang="ru-RU" dirty="0"/>
              <a:t>фонетических ошибок, в том числе </a:t>
            </a:r>
            <a:r>
              <a:rPr lang="ru-RU" dirty="0">
                <a:solidFill>
                  <a:srgbClr val="FF0000"/>
                </a:solidFill>
              </a:rPr>
              <a:t>одна-две ошибки,</a:t>
            </a:r>
            <a:r>
              <a:rPr lang="ru-RU" dirty="0"/>
              <a:t> искажающие смысл</a:t>
            </a:r>
          </a:p>
          <a:p>
            <a:pPr marL="0" indent="0">
              <a:buNone/>
            </a:pPr>
            <a:r>
              <a:rPr lang="ru-RU" b="1" dirty="0">
                <a:solidFill>
                  <a:srgbClr val="FF0000"/>
                </a:solidFill>
              </a:rPr>
              <a:t>1</a:t>
            </a:r>
            <a:r>
              <a:rPr lang="ru-RU" b="1" dirty="0"/>
              <a:t> </a:t>
            </a:r>
            <a:r>
              <a:rPr lang="ru-RU" dirty="0"/>
              <a:t>Речь воспринимается достаточно легко, однако присутствуют</a:t>
            </a:r>
          </a:p>
          <a:p>
            <a:pPr marL="0" indent="0">
              <a:buNone/>
            </a:pPr>
            <a:r>
              <a:rPr lang="ru-RU" dirty="0"/>
              <a:t>необоснованные паузы; фразовое ударение и интонационные контуры</a:t>
            </a:r>
          </a:p>
          <a:p>
            <a:pPr marL="0" indent="0">
              <a:buNone/>
            </a:pPr>
            <a:r>
              <a:rPr lang="ru-RU" dirty="0"/>
              <a:t>практически без нарушений нормы; допускается </a:t>
            </a:r>
            <a:r>
              <a:rPr lang="ru-RU" dirty="0">
                <a:solidFill>
                  <a:srgbClr val="FF0000"/>
                </a:solidFill>
              </a:rPr>
              <a:t>не более семи</a:t>
            </a:r>
          </a:p>
          <a:p>
            <a:pPr marL="0" indent="0">
              <a:buNone/>
            </a:pPr>
            <a:r>
              <a:rPr lang="ru-RU" dirty="0"/>
              <a:t>фонетических ошибок, в том числе </a:t>
            </a:r>
            <a:r>
              <a:rPr lang="ru-RU" dirty="0">
                <a:solidFill>
                  <a:srgbClr val="FF0000"/>
                </a:solidFill>
              </a:rPr>
              <a:t>три ошибки</a:t>
            </a:r>
            <a:r>
              <a:rPr lang="ru-RU" dirty="0"/>
              <a:t>, искажающие смысл</a:t>
            </a:r>
          </a:p>
          <a:p>
            <a:pPr marL="0" indent="0">
              <a:buNone/>
            </a:pPr>
            <a:r>
              <a:rPr lang="ru-RU" b="1" dirty="0">
                <a:solidFill>
                  <a:srgbClr val="FF0000"/>
                </a:solidFill>
              </a:rPr>
              <a:t>0 </a:t>
            </a:r>
            <a:r>
              <a:rPr lang="ru-RU" dirty="0"/>
              <a:t>Речь воспринимается с трудом из-за значительного количества</a:t>
            </a:r>
          </a:p>
          <a:p>
            <a:pPr marL="0" indent="0">
              <a:buNone/>
            </a:pPr>
            <a:r>
              <a:rPr lang="ru-RU" dirty="0"/>
              <a:t>неестественных пауз, запинок, неверной расстановки ударений и ошибок</a:t>
            </a:r>
          </a:p>
          <a:p>
            <a:pPr marL="0" indent="0">
              <a:buNone/>
            </a:pPr>
            <a:r>
              <a:rPr lang="ru-RU" dirty="0"/>
              <a:t>в произношении слов,</a:t>
            </a:r>
          </a:p>
          <a:p>
            <a:pPr marL="0" indent="0">
              <a:buNone/>
            </a:pPr>
            <a:r>
              <a:rPr lang="ru-RU" dirty="0"/>
              <a:t>ИЛИ допущено более семи фонетических ошибок,</a:t>
            </a:r>
          </a:p>
          <a:p>
            <a:pPr marL="0" indent="0">
              <a:buNone/>
            </a:pPr>
            <a:r>
              <a:rPr lang="ru-RU" dirty="0"/>
              <a:t>ИЛИ сделано четыре и более фонетические ошибки, искажающие смысл</a:t>
            </a:r>
          </a:p>
        </p:txBody>
      </p:sp>
      <p:sp>
        <p:nvSpPr>
          <p:cNvPr id="8" name="Объект 7"/>
          <p:cNvSpPr>
            <a:spLocks noGrp="1"/>
          </p:cNvSpPr>
          <p:nvPr>
            <p:ph sz="half" idx="2"/>
          </p:nvPr>
        </p:nvSpPr>
        <p:spPr>
          <a:xfrm>
            <a:off x="6096000" y="1433015"/>
            <a:ext cx="5919716" cy="4840393"/>
          </a:xfrm>
        </p:spPr>
        <p:txBody>
          <a:bodyPr>
            <a:normAutofit fontScale="55000" lnSpcReduction="20000"/>
          </a:bodyPr>
          <a:lstStyle/>
          <a:p>
            <a:pPr marL="0" indent="0" algn="just">
              <a:buNone/>
            </a:pPr>
            <a:r>
              <a:rPr lang="ru-RU" b="1" i="0" u="none" strike="noStrike" baseline="0" dirty="0" smtClean="0">
                <a:latin typeface="TimesNewRoman,Bold"/>
              </a:rPr>
              <a:t>ЕГЭ</a:t>
            </a:r>
          </a:p>
          <a:p>
            <a:pPr marL="0" indent="0" algn="just">
              <a:buNone/>
            </a:pPr>
            <a:r>
              <a:rPr lang="ru-RU" b="1" i="0" u="none" strike="noStrike" baseline="0" dirty="0" smtClean="0">
                <a:latin typeface="TimesNewRoman,Bold"/>
              </a:rPr>
              <a:t>Задание 1 (Чтение текста вслух) – </a:t>
            </a:r>
            <a:r>
              <a:rPr lang="ru-RU" b="1" i="0" u="none" strike="noStrike" baseline="0" dirty="0" smtClean="0">
                <a:solidFill>
                  <a:schemeClr val="accent6"/>
                </a:solidFill>
                <a:latin typeface="TimesNewRoman,Bold"/>
              </a:rPr>
              <a:t>максимум 1 балл</a:t>
            </a:r>
          </a:p>
          <a:p>
            <a:pPr marL="0" indent="0" algn="just">
              <a:lnSpc>
                <a:spcPct val="170000"/>
              </a:lnSpc>
              <a:spcBef>
                <a:spcPts val="0"/>
              </a:spcBef>
              <a:buNone/>
            </a:pPr>
            <a:r>
              <a:rPr lang="ru-RU" b="1" i="0" u="none" strike="noStrike" baseline="0" dirty="0" smtClean="0">
                <a:latin typeface="TimesNewRoman,Bold"/>
              </a:rPr>
              <a:t>1 </a:t>
            </a:r>
          </a:p>
          <a:p>
            <a:pPr marL="0" indent="0" algn="just">
              <a:lnSpc>
                <a:spcPct val="170000"/>
              </a:lnSpc>
              <a:spcBef>
                <a:spcPts val="0"/>
              </a:spcBef>
              <a:buNone/>
            </a:pPr>
            <a:r>
              <a:rPr lang="ru-RU" b="0" i="0" u="none" strike="noStrike" baseline="0" dirty="0" smtClean="0">
                <a:latin typeface="TimesNewRoman"/>
              </a:rPr>
              <a:t>Фонетическая сторона речи - Речь воспринимается легко: необоснованные паузы отсутствуют; фразовое ударение и интонационные контуры, произношение </a:t>
            </a:r>
            <a:r>
              <a:rPr lang="ru-RU" b="0" i="0" u="none" strike="noStrike" baseline="0" dirty="0" smtClean="0">
                <a:solidFill>
                  <a:schemeClr val="accent6"/>
                </a:solidFill>
                <a:latin typeface="TimesNewRoman"/>
              </a:rPr>
              <a:t>слов без нарушений нормы: допускается </a:t>
            </a:r>
            <a:r>
              <a:rPr lang="ru-RU" b="0" i="0" u="none" strike="noStrike" baseline="0" dirty="0" smtClean="0">
                <a:latin typeface="TimesNewRoman"/>
              </a:rPr>
              <a:t>не более пяти фонетических ошибок, в том числе </a:t>
            </a:r>
            <a:r>
              <a:rPr lang="ru-RU" b="0" i="0" u="none" strike="noStrike" baseline="0" dirty="0" smtClean="0">
                <a:solidFill>
                  <a:schemeClr val="accent6"/>
                </a:solidFill>
                <a:latin typeface="TimesNewRoman"/>
              </a:rPr>
              <a:t>одна-две ошибки</a:t>
            </a:r>
            <a:r>
              <a:rPr lang="ru-RU" b="0" i="0" u="none" strike="noStrike" baseline="0" dirty="0" smtClean="0">
                <a:latin typeface="TimesNewRoman"/>
              </a:rPr>
              <a:t>, искажающие смысл </a:t>
            </a:r>
          </a:p>
          <a:p>
            <a:pPr marL="0" indent="0" algn="just">
              <a:lnSpc>
                <a:spcPct val="170000"/>
              </a:lnSpc>
              <a:spcBef>
                <a:spcPts val="0"/>
              </a:spcBef>
              <a:buNone/>
            </a:pPr>
            <a:r>
              <a:rPr lang="ru-RU" dirty="0" smtClean="0">
                <a:latin typeface="TimesNewRoman"/>
              </a:rPr>
              <a:t>0 - </a:t>
            </a:r>
            <a:r>
              <a:rPr lang="ru-RU" b="0" i="0" u="none" strike="noStrike" baseline="0" dirty="0" smtClean="0">
                <a:latin typeface="TimesNewRoman"/>
              </a:rPr>
              <a:t>Речь воспринимается с трудом из-за большого количества</a:t>
            </a:r>
          </a:p>
          <a:p>
            <a:pPr marL="0" indent="0" algn="just">
              <a:lnSpc>
                <a:spcPct val="170000"/>
              </a:lnSpc>
              <a:spcBef>
                <a:spcPts val="0"/>
              </a:spcBef>
              <a:buNone/>
            </a:pPr>
            <a:r>
              <a:rPr lang="ru-RU" b="0" i="0" u="none" strike="noStrike" baseline="0" dirty="0" smtClean="0">
                <a:latin typeface="TimesNewRoman"/>
              </a:rPr>
              <a:t>неестественных пауз, запинок, неверной расстановки ударений</a:t>
            </a:r>
          </a:p>
          <a:p>
            <a:pPr marL="0" indent="0" algn="just">
              <a:lnSpc>
                <a:spcPct val="170000"/>
              </a:lnSpc>
              <a:spcBef>
                <a:spcPts val="0"/>
              </a:spcBef>
              <a:buNone/>
            </a:pPr>
            <a:r>
              <a:rPr lang="ru-RU" b="0" i="0" u="none" strike="noStrike" baseline="0" dirty="0" smtClean="0">
                <a:latin typeface="TimesNewRoman"/>
              </a:rPr>
              <a:t>и ошибок в произношении слов, ИЛИ сделано </a:t>
            </a:r>
            <a:r>
              <a:rPr lang="ru-RU" b="0" i="0" u="none" strike="noStrike" baseline="0" dirty="0" smtClean="0">
                <a:solidFill>
                  <a:schemeClr val="accent5"/>
                </a:solidFill>
                <a:latin typeface="TimesNewRoman"/>
              </a:rPr>
              <a:t>более пяти</a:t>
            </a:r>
          </a:p>
          <a:p>
            <a:pPr marL="0" indent="0" algn="just">
              <a:lnSpc>
                <a:spcPct val="170000"/>
              </a:lnSpc>
              <a:spcBef>
                <a:spcPts val="0"/>
              </a:spcBef>
              <a:buNone/>
            </a:pPr>
            <a:r>
              <a:rPr lang="ru-RU" b="0" i="0" u="none" strike="noStrike" baseline="0" dirty="0" smtClean="0">
                <a:solidFill>
                  <a:schemeClr val="accent5"/>
                </a:solidFill>
                <a:latin typeface="TimesNewRoman"/>
              </a:rPr>
              <a:t>фонетических ошибок</a:t>
            </a:r>
            <a:r>
              <a:rPr lang="ru-RU" b="0" i="0" u="none" strike="noStrike" baseline="0" dirty="0" smtClean="0">
                <a:latin typeface="TimesNewRoman"/>
              </a:rPr>
              <a:t>, </a:t>
            </a:r>
            <a:r>
              <a:rPr lang="ru-RU" b="0" i="0" u="none" strike="noStrike" baseline="0" dirty="0" smtClean="0">
                <a:solidFill>
                  <a:schemeClr val="accent5"/>
                </a:solidFill>
                <a:latin typeface="TimesNewRoman"/>
              </a:rPr>
              <a:t>ИЛИ сделано три и более </a:t>
            </a:r>
            <a:r>
              <a:rPr lang="ru-RU" b="0" i="0" u="none" strike="noStrike" baseline="0" dirty="0" smtClean="0">
                <a:latin typeface="TimesNewRoman"/>
              </a:rPr>
              <a:t>фонетические ошибки, искажающие смысл</a:t>
            </a:r>
            <a:endParaRPr lang="ru-RU" dirty="0"/>
          </a:p>
        </p:txBody>
      </p:sp>
    </p:spTree>
    <p:extLst>
      <p:ext uri="{BB962C8B-B14F-4D97-AF65-F5344CB8AC3E}">
        <p14:creationId xmlns:p14="http://schemas.microsoft.com/office/powerpoint/2010/main" val="116728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830" y="365124"/>
            <a:ext cx="12069170" cy="6492875"/>
          </a:xfrm>
        </p:spPr>
        <p:txBody>
          <a:bodyPr>
            <a:normAutofit fontScale="90000"/>
          </a:bodyPr>
          <a:lstStyle/>
          <a:p>
            <a:pPr>
              <a:lnSpc>
                <a:spcPct val="150000"/>
              </a:lnSpc>
              <a:defRPr/>
            </a:pPr>
            <a:r>
              <a:rPr lang="ru-RU" altLang="ru-RU" b="1" dirty="0" smtClean="0"/>
              <a:t>Сегментный уровень (звуки)</a:t>
            </a:r>
            <a:r>
              <a:rPr lang="ru-RU" altLang="ru-RU" dirty="0" smtClean="0"/>
              <a:t/>
            </a:r>
            <a:br>
              <a:rPr lang="ru-RU" altLang="ru-RU" dirty="0" smtClean="0"/>
            </a:br>
            <a:r>
              <a:rPr lang="ru-RU" sz="2000" dirty="0" smtClean="0"/>
              <a:t>При </a:t>
            </a:r>
            <a:r>
              <a:rPr lang="ru-RU" sz="2000" dirty="0"/>
              <a:t>чтении вслух экзаменуемый должен </a:t>
            </a:r>
            <a:r>
              <a:rPr lang="ru-RU" sz="2000" b="1" dirty="0"/>
              <a:t>обязательно</a:t>
            </a:r>
            <a:r>
              <a:rPr lang="ru-RU" sz="2000" dirty="0"/>
              <a:t> продемонстрировать следующие навыки (их отсутствие ведет к снижению оценки):</a:t>
            </a:r>
            <a:br>
              <a:rPr lang="ru-RU" sz="2000" dirty="0"/>
            </a:br>
            <a:r>
              <a:rPr lang="ru-RU" sz="2000" dirty="0" smtClean="0"/>
              <a:t> - владеть </a:t>
            </a:r>
            <a:r>
              <a:rPr lang="ru-RU" sz="2000" b="1" dirty="0"/>
              <a:t>правилами чтения </a:t>
            </a:r>
            <a:r>
              <a:rPr lang="ru-RU" sz="2000" dirty="0"/>
              <a:t>и </a:t>
            </a:r>
            <a:r>
              <a:rPr lang="ru-RU" sz="2000" b="1" dirty="0"/>
              <a:t>исключениями из правил</a:t>
            </a:r>
            <a:r>
              <a:rPr lang="ru-RU" sz="2000" dirty="0"/>
              <a:t>, позволяющими произносить слова без грубых ошибок, искажающих смысл слова и приводящих к сбою коммуникации;</a:t>
            </a:r>
            <a:br>
              <a:rPr lang="ru-RU" sz="2000" dirty="0"/>
            </a:br>
            <a:r>
              <a:rPr lang="ru-RU" sz="2000" dirty="0" smtClean="0"/>
              <a:t> - дифференцировать </a:t>
            </a:r>
            <a:r>
              <a:rPr lang="ru-RU" sz="2000" dirty="0"/>
              <a:t>и правильно произносить </a:t>
            </a:r>
            <a:r>
              <a:rPr lang="ru-RU" sz="2000" b="1" dirty="0"/>
              <a:t>долгие и краткие </a:t>
            </a:r>
            <a:r>
              <a:rPr lang="ru-RU" sz="2000" b="1" dirty="0" smtClean="0"/>
              <a:t>гласные </a:t>
            </a:r>
            <a:r>
              <a:rPr lang="en-US" sz="2000" dirty="0" smtClean="0"/>
              <a:t>[</a:t>
            </a:r>
            <a:r>
              <a:rPr lang="en-US" sz="2000" dirty="0" err="1"/>
              <a:t>i</a:t>
            </a:r>
            <a:r>
              <a:rPr lang="en-US" sz="2000" dirty="0"/>
              <a:t>ː]  –  [ɪ]  ( peak – pick) ; [ɔː] – [ɒ] (short – shot);  [ɑː] – [ʌ] ( heart – hut); [ u:] - [ u ] (pool – pull</a:t>
            </a:r>
            <a:r>
              <a:rPr lang="en-US" sz="2000" dirty="0" smtClean="0"/>
              <a:t>)</a:t>
            </a:r>
            <a:r>
              <a:rPr lang="ru-RU" sz="2000" dirty="0" smtClean="0"/>
              <a:t>;</a:t>
            </a:r>
            <a:r>
              <a:rPr lang="ru-RU" sz="2000" dirty="0"/>
              <a:t/>
            </a:r>
            <a:br>
              <a:rPr lang="ru-RU" sz="2000" dirty="0"/>
            </a:br>
            <a:r>
              <a:rPr lang="ru-RU" sz="2000" dirty="0" smtClean="0"/>
              <a:t> - дифференцировать </a:t>
            </a:r>
            <a:r>
              <a:rPr lang="ru-RU" sz="2000" dirty="0"/>
              <a:t>и правильно произносить </a:t>
            </a:r>
            <a:r>
              <a:rPr lang="ru-RU" sz="2000" b="1" dirty="0"/>
              <a:t>межзубные </a:t>
            </a:r>
            <a:r>
              <a:rPr lang="ru-RU" sz="2000" dirty="0"/>
              <a:t> </a:t>
            </a:r>
            <a:r>
              <a:rPr lang="ru-RU" sz="2000" b="1" dirty="0"/>
              <a:t>[ ð ]/ [ θ ] </a:t>
            </a:r>
            <a:r>
              <a:rPr lang="ru-RU" sz="2000" dirty="0"/>
              <a:t>и </a:t>
            </a:r>
            <a:r>
              <a:rPr lang="ru-RU" sz="2000" b="1" dirty="0"/>
              <a:t>фрикативные</a:t>
            </a:r>
            <a:r>
              <a:rPr lang="ru-RU" sz="2000" dirty="0"/>
              <a:t> согласные[</a:t>
            </a:r>
            <a:r>
              <a:rPr lang="en-US" sz="2000" dirty="0"/>
              <a:t>z</a:t>
            </a:r>
            <a:r>
              <a:rPr lang="ru-RU" sz="2000" dirty="0"/>
              <a:t>]/[</a:t>
            </a:r>
            <a:r>
              <a:rPr lang="en-US" sz="2000" dirty="0"/>
              <a:t>s</a:t>
            </a:r>
            <a:r>
              <a:rPr lang="ru-RU" sz="2000" dirty="0"/>
              <a:t>] , без замещения их межзубными фрикативными  (</a:t>
            </a:r>
            <a:r>
              <a:rPr lang="en-US" sz="2000" dirty="0"/>
              <a:t>think</a:t>
            </a:r>
            <a:r>
              <a:rPr lang="ru-RU" sz="2000" dirty="0"/>
              <a:t> – </a:t>
            </a:r>
            <a:r>
              <a:rPr lang="en-US" sz="2000" dirty="0"/>
              <a:t>sink</a:t>
            </a:r>
            <a:r>
              <a:rPr lang="ru-RU" sz="2000" dirty="0"/>
              <a:t>); </a:t>
            </a:r>
            <a:br>
              <a:rPr lang="ru-RU" sz="2000" dirty="0"/>
            </a:br>
            <a:r>
              <a:rPr lang="ru-RU" sz="2000" dirty="0" smtClean="0"/>
              <a:t> - дифференцировать </a:t>
            </a:r>
            <a:r>
              <a:rPr lang="ru-RU" sz="2000" dirty="0"/>
              <a:t>и правильно произносить </a:t>
            </a:r>
            <a:r>
              <a:rPr lang="ru-RU" sz="2000" b="1" dirty="0"/>
              <a:t>губно-губной [</a:t>
            </a:r>
            <a:r>
              <a:rPr lang="en-US" sz="2000" b="1" dirty="0"/>
              <a:t>w</a:t>
            </a:r>
            <a:r>
              <a:rPr lang="ru-RU" sz="2000" b="1" dirty="0"/>
              <a:t>] и губно-зубной [</a:t>
            </a:r>
            <a:r>
              <a:rPr lang="en-US" sz="2000" b="1" dirty="0"/>
              <a:t>v</a:t>
            </a:r>
            <a:r>
              <a:rPr lang="ru-RU" sz="2000" b="1" dirty="0"/>
              <a:t>]</a:t>
            </a:r>
            <a:r>
              <a:rPr lang="ru-RU" sz="2000" dirty="0"/>
              <a:t>; </a:t>
            </a:r>
            <a:br>
              <a:rPr lang="ru-RU" sz="2000" dirty="0"/>
            </a:br>
            <a:r>
              <a:rPr lang="ru-RU" sz="2000" dirty="0" smtClean="0"/>
              <a:t> - дифференцировать </a:t>
            </a:r>
            <a:r>
              <a:rPr lang="ru-RU" sz="2000" dirty="0"/>
              <a:t>и правильно произносить </a:t>
            </a:r>
            <a:r>
              <a:rPr lang="ru-RU" sz="2000" b="1" dirty="0"/>
              <a:t>гласные [ɔː]  и [ɜː]</a:t>
            </a:r>
            <a:r>
              <a:rPr lang="ru-RU" sz="2000" dirty="0"/>
              <a:t> (как, например, в словах </a:t>
            </a:r>
            <a:r>
              <a:rPr lang="en-US" sz="2000" dirty="0"/>
              <a:t>walk</a:t>
            </a:r>
            <a:r>
              <a:rPr lang="ru-RU" sz="2000" dirty="0"/>
              <a:t> – </a:t>
            </a:r>
            <a:r>
              <a:rPr lang="en-US" sz="2000" dirty="0"/>
              <a:t>work</a:t>
            </a:r>
            <a:r>
              <a:rPr lang="ru-RU" sz="2000" dirty="0"/>
              <a:t>, </a:t>
            </a:r>
            <a:r>
              <a:rPr lang="en-US" sz="2000" dirty="0"/>
              <a:t>form</a:t>
            </a:r>
            <a:r>
              <a:rPr lang="ru-RU" sz="2000" dirty="0"/>
              <a:t> – </a:t>
            </a:r>
            <a:r>
              <a:rPr lang="en-US" sz="2000" dirty="0"/>
              <a:t>firm</a:t>
            </a:r>
            <a:r>
              <a:rPr lang="ru-RU" sz="2000" dirty="0"/>
              <a:t>);</a:t>
            </a:r>
            <a:br>
              <a:rPr lang="ru-RU" sz="2000" dirty="0"/>
            </a:br>
            <a:r>
              <a:rPr lang="ru-RU" sz="2000" b="1" dirty="0"/>
              <a:t>владеть «связующим </a:t>
            </a:r>
            <a:r>
              <a:rPr lang="en-US" sz="2000" b="1" dirty="0"/>
              <a:t>r</a:t>
            </a:r>
            <a:r>
              <a:rPr lang="ru-RU" sz="2000" b="1" dirty="0"/>
              <a:t>» </a:t>
            </a:r>
            <a:r>
              <a:rPr lang="ru-RU" sz="2000" dirty="0"/>
              <a:t>(</a:t>
            </a:r>
            <a:r>
              <a:rPr lang="en-US" sz="2000" dirty="0"/>
              <a:t>linking r</a:t>
            </a:r>
            <a:r>
              <a:rPr lang="ru-RU" sz="2000" dirty="0"/>
              <a:t>), (например, w</a:t>
            </a:r>
            <a:r>
              <a:rPr lang="en-US" sz="2000" dirty="0"/>
              <a:t>here is</a:t>
            </a:r>
            <a:r>
              <a:rPr lang="ru-RU" sz="2000" dirty="0"/>
              <a:t>…, </a:t>
            </a:r>
            <a:r>
              <a:rPr lang="en-US" sz="2000" dirty="0"/>
              <a:t>there are</a:t>
            </a:r>
            <a:r>
              <a:rPr lang="ru-RU" sz="2000" dirty="0"/>
              <a:t> … </a:t>
            </a:r>
            <a:r>
              <a:rPr lang="ru-RU" sz="2000" dirty="0" smtClean="0"/>
              <a:t>);</a:t>
            </a:r>
            <a:r>
              <a:rPr lang="ru-RU" sz="2000" dirty="0"/>
              <a:t/>
            </a:r>
            <a:br>
              <a:rPr lang="ru-RU" sz="2000" dirty="0"/>
            </a:br>
            <a:r>
              <a:rPr lang="ru-RU" sz="2000" dirty="0" smtClean="0"/>
              <a:t> - правильно </a:t>
            </a:r>
            <a:r>
              <a:rPr lang="ru-RU" sz="2000" dirty="0"/>
              <a:t>использовать при чтении текста вслух </a:t>
            </a:r>
            <a:r>
              <a:rPr lang="ru-RU" sz="2000" b="1" dirty="0"/>
              <a:t>сильную и слабую формы местоимений </a:t>
            </a:r>
            <a:r>
              <a:rPr lang="ru-RU" sz="2000" dirty="0"/>
              <a:t>и других служебных слов. </a:t>
            </a:r>
            <a:r>
              <a:rPr lang="ru-RU" dirty="0"/>
              <a:t/>
            </a:r>
            <a:br>
              <a:rPr lang="ru-RU" dirty="0"/>
            </a:br>
            <a:endParaRPr lang="ru-RU" dirty="0"/>
          </a:p>
        </p:txBody>
      </p:sp>
    </p:spTree>
    <p:extLst>
      <p:ext uri="{BB962C8B-B14F-4D97-AF65-F5344CB8AC3E}">
        <p14:creationId xmlns:p14="http://schemas.microsoft.com/office/powerpoint/2010/main" val="344929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altLang="ru-RU" b="1" dirty="0" smtClean="0"/>
              <a:t>Сверхсегментный уровень (интонация)</a:t>
            </a:r>
            <a:endParaRPr lang="ru-RU" dirty="0"/>
          </a:p>
        </p:txBody>
      </p:sp>
      <p:sp>
        <p:nvSpPr>
          <p:cNvPr id="4" name="Объект 3"/>
          <p:cNvSpPr>
            <a:spLocks noGrp="1"/>
          </p:cNvSpPr>
          <p:nvPr>
            <p:ph idx="1"/>
          </p:nvPr>
        </p:nvSpPr>
        <p:spPr/>
        <p:txBody>
          <a:bodyPr>
            <a:normAutofit fontScale="85000" lnSpcReduction="20000"/>
          </a:bodyPr>
          <a:lstStyle/>
          <a:p>
            <a:pPr marL="0" indent="0">
              <a:buFontTx/>
              <a:buNone/>
              <a:defRPr/>
            </a:pPr>
            <a:r>
              <a:rPr lang="ru-RU" dirty="0"/>
              <a:t>При чтении вслух экзаменуемый должен </a:t>
            </a:r>
            <a:r>
              <a:rPr lang="ru-RU" b="1" dirty="0"/>
              <a:t>обязательно</a:t>
            </a:r>
            <a:r>
              <a:rPr lang="ru-RU" dirty="0"/>
              <a:t> продемонстрировать следующие навыки в области интонации (их отсутствие ведет к снижению оценки):</a:t>
            </a:r>
          </a:p>
          <a:p>
            <a:pPr>
              <a:defRPr/>
            </a:pPr>
            <a:r>
              <a:rPr lang="ru-RU" b="1" dirty="0"/>
              <a:t>расстановка пауз </a:t>
            </a:r>
            <a:r>
              <a:rPr lang="ru-RU" dirty="0"/>
              <a:t>– правильное деление текста на смысловые группы (отрезки), с помощью пауз, варьирующихся по длине (более короткие внутри предложения, более длинные в конце предложения); </a:t>
            </a:r>
          </a:p>
          <a:p>
            <a:pPr>
              <a:defRPr/>
            </a:pPr>
            <a:r>
              <a:rPr lang="ru-RU" dirty="0"/>
              <a:t>расстановка </a:t>
            </a:r>
            <a:r>
              <a:rPr lang="ru-RU" b="1" dirty="0"/>
              <a:t>фразового ударения </a:t>
            </a:r>
            <a:r>
              <a:rPr lang="ru-RU" dirty="0"/>
              <a:t>– чередование ударных и неударных слов в зависимости от характера слов (служебные </a:t>
            </a:r>
            <a:r>
              <a:rPr lang="en-US" dirty="0"/>
              <a:t>vs</a:t>
            </a:r>
            <a:r>
              <a:rPr lang="ru-RU" dirty="0"/>
              <a:t> знаменательные части речи);</a:t>
            </a:r>
          </a:p>
          <a:p>
            <a:pPr>
              <a:defRPr/>
            </a:pPr>
            <a:r>
              <a:rPr lang="ru-RU" dirty="0"/>
              <a:t>владение </a:t>
            </a:r>
            <a:r>
              <a:rPr lang="ru-RU" b="1" dirty="0"/>
              <a:t>нисходящим тоном </a:t>
            </a:r>
            <a:r>
              <a:rPr lang="ru-RU" dirty="0"/>
              <a:t>для законченной смысловой группы; </a:t>
            </a:r>
          </a:p>
          <a:p>
            <a:pPr>
              <a:defRPr/>
            </a:pPr>
            <a:r>
              <a:rPr lang="ru-RU" dirty="0"/>
              <a:t>владение </a:t>
            </a:r>
            <a:r>
              <a:rPr lang="ru-RU" b="1" dirty="0"/>
              <a:t>восходящим тоном </a:t>
            </a:r>
            <a:r>
              <a:rPr lang="ru-RU" dirty="0"/>
              <a:t>для оформления незаконченной группы, в том числе в случае перечисления;</a:t>
            </a:r>
          </a:p>
          <a:p>
            <a:pPr>
              <a:defRPr/>
            </a:pPr>
            <a:r>
              <a:rPr lang="ru-RU" dirty="0"/>
              <a:t>правильное </a:t>
            </a:r>
            <a:r>
              <a:rPr lang="ru-RU" b="1" dirty="0"/>
              <a:t>интонационное оформление разных коммуникативных типов высказывания</a:t>
            </a:r>
            <a:r>
              <a:rPr lang="ru-RU" dirty="0"/>
              <a:t>.</a:t>
            </a:r>
          </a:p>
          <a:p>
            <a:endParaRPr lang="ru-RU" dirty="0"/>
          </a:p>
        </p:txBody>
      </p:sp>
    </p:spTree>
    <p:extLst>
      <p:ext uri="{BB962C8B-B14F-4D97-AF65-F5344CB8AC3E}">
        <p14:creationId xmlns:p14="http://schemas.microsoft.com/office/powerpoint/2010/main" val="145819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smtClean="0"/>
              <a:t>Для подготовки к выполнению </a:t>
            </a:r>
            <a:r>
              <a:rPr lang="ru-RU" altLang="ru-RU" b="1" dirty="0" smtClean="0"/>
              <a:t>задания 1</a:t>
            </a:r>
            <a:endParaRPr lang="ru-RU" dirty="0"/>
          </a:p>
        </p:txBody>
      </p:sp>
      <p:sp>
        <p:nvSpPr>
          <p:cNvPr id="3" name="Объект 2"/>
          <p:cNvSpPr>
            <a:spLocks noGrp="1"/>
          </p:cNvSpPr>
          <p:nvPr>
            <p:ph idx="1"/>
          </p:nvPr>
        </p:nvSpPr>
        <p:spPr/>
        <p:txBody>
          <a:bodyPr>
            <a:normAutofit fontScale="85000" lnSpcReduction="20000"/>
          </a:bodyPr>
          <a:lstStyle/>
          <a:p>
            <a:pPr>
              <a:lnSpc>
                <a:spcPct val="80000"/>
              </a:lnSpc>
            </a:pPr>
            <a:r>
              <a:rPr lang="ru-RU" altLang="ru-RU" dirty="0" smtClean="0">
                <a:solidFill>
                  <a:srgbClr val="FF0000"/>
                </a:solidFill>
              </a:rPr>
              <a:t>разметка текста </a:t>
            </a:r>
            <a:r>
              <a:rPr lang="ru-RU" altLang="ru-RU" dirty="0" smtClean="0"/>
              <a:t>с разбиением на синтагмы и обозначением интонации;</a:t>
            </a:r>
          </a:p>
          <a:p>
            <a:pPr>
              <a:lnSpc>
                <a:spcPct val="80000"/>
              </a:lnSpc>
            </a:pPr>
            <a:r>
              <a:rPr lang="ru-RU" altLang="ru-RU" dirty="0" smtClean="0">
                <a:solidFill>
                  <a:schemeClr val="accent6"/>
                </a:solidFill>
              </a:rPr>
              <a:t>проставление ударения </a:t>
            </a:r>
            <a:r>
              <a:rPr lang="ru-RU" altLang="ru-RU" dirty="0" smtClean="0"/>
              <a:t>(словесного и фразового);</a:t>
            </a:r>
          </a:p>
          <a:p>
            <a:pPr>
              <a:lnSpc>
                <a:spcPct val="80000"/>
              </a:lnSpc>
            </a:pPr>
            <a:r>
              <a:rPr lang="ru-RU" altLang="ru-RU" dirty="0" smtClean="0">
                <a:solidFill>
                  <a:srgbClr val="FF0000"/>
                </a:solidFill>
              </a:rPr>
              <a:t>озвучивание</a:t>
            </a:r>
            <a:r>
              <a:rPr lang="ru-RU" altLang="ru-RU" dirty="0" smtClean="0"/>
              <a:t> текстового фрагмента с соблюдением всех фонологических норм на время с минимальным количеством ошибок и в идеале с их отсутствием (предлагается ввести «модельное чтение» как регулярный элемент обучающего контроля);</a:t>
            </a:r>
          </a:p>
          <a:p>
            <a:pPr>
              <a:lnSpc>
                <a:spcPct val="80000"/>
              </a:lnSpc>
            </a:pPr>
            <a:r>
              <a:rPr lang="ru-RU" altLang="ru-RU" dirty="0" smtClean="0"/>
              <a:t>озвучивание одного и того же предложения со смещением логического ударения;</a:t>
            </a:r>
          </a:p>
          <a:p>
            <a:pPr>
              <a:lnSpc>
                <a:spcPct val="80000"/>
              </a:lnSpc>
            </a:pPr>
            <a:r>
              <a:rPr lang="ru-RU" altLang="ru-RU" dirty="0" smtClean="0"/>
              <a:t>озвучивание минимальных пар, в которых отличающиеся фонемы несут смыслоразличительную функцию;</a:t>
            </a:r>
          </a:p>
          <a:p>
            <a:pPr>
              <a:lnSpc>
                <a:spcPct val="80000"/>
              </a:lnSpc>
            </a:pPr>
            <a:r>
              <a:rPr lang="ru-RU" altLang="ru-RU" dirty="0" smtClean="0">
                <a:solidFill>
                  <a:schemeClr val="accent6"/>
                </a:solidFill>
              </a:rPr>
              <a:t>задания на отработку </a:t>
            </a:r>
            <a:r>
              <a:rPr lang="ru-RU" altLang="ru-RU" dirty="0" smtClean="0"/>
              <a:t>«проблемных» фонем: долгих и кратких гласных, гласных переднего и заднего ряда, альвеолярных, межзубных и дентальных согласных, </a:t>
            </a:r>
            <a:r>
              <a:rPr lang="ru-RU" altLang="ru-RU" dirty="0" err="1" smtClean="0"/>
              <a:t>огубленных</a:t>
            </a:r>
            <a:r>
              <a:rPr lang="ru-RU" altLang="ru-RU" dirty="0" smtClean="0"/>
              <a:t> и неогубленных гласных, назальных фонем и т.д.;</a:t>
            </a:r>
            <a:endParaRPr lang="en-US" altLang="ru-RU" dirty="0" smtClean="0"/>
          </a:p>
          <a:p>
            <a:pPr>
              <a:lnSpc>
                <a:spcPct val="80000"/>
              </a:lnSpc>
            </a:pPr>
            <a:r>
              <a:rPr lang="ru-RU" altLang="ru-RU" dirty="0" smtClean="0"/>
              <a:t>отработка интонационных особенностей вопросительных и повествовательных предложений.</a:t>
            </a:r>
          </a:p>
          <a:p>
            <a:endParaRPr lang="ru-RU" dirty="0"/>
          </a:p>
        </p:txBody>
      </p:sp>
    </p:spTree>
    <p:extLst>
      <p:ext uri="{BB962C8B-B14F-4D97-AF65-F5344CB8AC3E}">
        <p14:creationId xmlns:p14="http://schemas.microsoft.com/office/powerpoint/2010/main" val="334661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smtClean="0"/>
              <a:t>Выбери транскрипцию</a:t>
            </a:r>
            <a:endParaRPr lang="ru-RU" dirty="0"/>
          </a:p>
        </p:txBody>
      </p:sp>
      <p:sp>
        <p:nvSpPr>
          <p:cNvPr id="3" name="Объект 2"/>
          <p:cNvSpPr>
            <a:spLocks noGrp="1"/>
          </p:cNvSpPr>
          <p:nvPr>
            <p:ph idx="1"/>
          </p:nvPr>
        </p:nvSpPr>
        <p:spPr/>
        <p:txBody>
          <a:bodyPr/>
          <a:lstStyle/>
          <a:p>
            <a:pPr marL="0" indent="0">
              <a:buFontTx/>
              <a:buNone/>
              <a:defRPr/>
            </a:pPr>
            <a:r>
              <a:rPr lang="en-US" dirty="0"/>
              <a:t>Called</a:t>
            </a:r>
            <a:r>
              <a:rPr lang="ru-RU" dirty="0"/>
              <a:t> </a:t>
            </a:r>
            <a:r>
              <a:rPr lang="en-US" dirty="0"/>
              <a:t>[</a:t>
            </a:r>
            <a:r>
              <a:rPr lang="en-US" sz="2400" dirty="0" err="1"/>
              <a:t>k</a:t>
            </a:r>
            <a:r>
              <a:rPr lang="en-US" dirty="0" err="1">
                <a:latin typeface="Times New Roman"/>
                <a:cs typeface="Times New Roman"/>
              </a:rPr>
              <a:t>ɒ</a:t>
            </a:r>
            <a:r>
              <a:rPr lang="en-US" sz="2400" dirty="0" err="1">
                <a:cs typeface="Times New Roman"/>
              </a:rPr>
              <a:t>:</a:t>
            </a:r>
            <a:r>
              <a:rPr lang="en-US" sz="2400" dirty="0" err="1"/>
              <a:t>ld</a:t>
            </a:r>
            <a:r>
              <a:rPr lang="en-US" dirty="0"/>
              <a:t>]  [</a:t>
            </a:r>
            <a:r>
              <a:rPr lang="en-US" dirty="0" err="1"/>
              <a:t>kəuld</a:t>
            </a:r>
            <a:r>
              <a:rPr lang="en-US" dirty="0"/>
              <a:t>]</a:t>
            </a:r>
          </a:p>
          <a:p>
            <a:pPr marL="0" indent="0">
              <a:buFontTx/>
              <a:buNone/>
              <a:defRPr/>
            </a:pPr>
            <a:r>
              <a:rPr lang="en-US" dirty="0"/>
              <a:t>Lives [</a:t>
            </a:r>
            <a:r>
              <a:rPr lang="en-US" dirty="0" err="1"/>
              <a:t>li:vz</a:t>
            </a:r>
            <a:r>
              <a:rPr lang="en-US" dirty="0"/>
              <a:t>]  [</a:t>
            </a:r>
            <a:r>
              <a:rPr lang="en-US" dirty="0" err="1"/>
              <a:t>l</a:t>
            </a:r>
            <a:r>
              <a:rPr lang="en-US" sz="2000" dirty="0" err="1"/>
              <a:t>I</a:t>
            </a:r>
            <a:r>
              <a:rPr lang="en-US" dirty="0" err="1"/>
              <a:t>vz</a:t>
            </a:r>
            <a:r>
              <a:rPr lang="en-US" dirty="0"/>
              <a:t>]</a:t>
            </a:r>
          </a:p>
          <a:p>
            <a:pPr marL="0" indent="0">
              <a:buFontTx/>
              <a:buNone/>
              <a:defRPr/>
            </a:pPr>
            <a:r>
              <a:rPr lang="en-US" dirty="0"/>
              <a:t>Used [</a:t>
            </a:r>
            <a:r>
              <a:rPr lang="en-US" dirty="0" err="1"/>
              <a:t>ju:zd</a:t>
            </a:r>
            <a:r>
              <a:rPr lang="en-US" dirty="0"/>
              <a:t>]  [</a:t>
            </a:r>
            <a:r>
              <a:rPr lang="en-US" dirty="0" err="1"/>
              <a:t>ju:st</a:t>
            </a:r>
            <a:r>
              <a:rPr lang="en-US" dirty="0"/>
              <a:t>]</a:t>
            </a:r>
          </a:p>
          <a:p>
            <a:pPr marL="0" indent="0">
              <a:buFontTx/>
              <a:buNone/>
              <a:defRPr/>
            </a:pPr>
            <a:r>
              <a:rPr lang="en-US" dirty="0"/>
              <a:t>Dark [</a:t>
            </a:r>
            <a:r>
              <a:rPr lang="en-US" dirty="0" err="1"/>
              <a:t>d</a:t>
            </a:r>
            <a:r>
              <a:rPr lang="en-US" sz="2400" dirty="0" err="1">
                <a:cs typeface="Times New Roman"/>
              </a:rPr>
              <a:t>ɑ:</a:t>
            </a:r>
            <a:r>
              <a:rPr lang="en-US" dirty="0" err="1"/>
              <a:t>k</a:t>
            </a:r>
            <a:r>
              <a:rPr lang="en-US" dirty="0"/>
              <a:t>]  [</a:t>
            </a:r>
            <a:r>
              <a:rPr lang="en-US" dirty="0" err="1"/>
              <a:t>d</a:t>
            </a:r>
            <a:r>
              <a:rPr lang="en-US" dirty="0" err="1">
                <a:latin typeface="Times New Roman"/>
                <a:cs typeface="Times New Roman"/>
              </a:rPr>
              <a:t>ʌ</a:t>
            </a:r>
            <a:r>
              <a:rPr lang="en-US" dirty="0" err="1"/>
              <a:t>k</a:t>
            </a:r>
            <a:r>
              <a:rPr lang="en-US" dirty="0"/>
              <a:t>]</a:t>
            </a:r>
          </a:p>
          <a:p>
            <a:pPr marL="0" indent="0">
              <a:buFontTx/>
              <a:buNone/>
              <a:defRPr/>
            </a:pPr>
            <a:r>
              <a:rPr lang="en-US" dirty="0"/>
              <a:t>Deep [</a:t>
            </a:r>
            <a:r>
              <a:rPr lang="en-US" dirty="0" err="1"/>
              <a:t>di:p</a:t>
            </a:r>
            <a:r>
              <a:rPr lang="en-US" dirty="0"/>
              <a:t>]  [</a:t>
            </a:r>
            <a:r>
              <a:rPr lang="en-US" dirty="0" err="1"/>
              <a:t>d</a:t>
            </a:r>
            <a:r>
              <a:rPr lang="en-US" sz="2000" dirty="0" err="1"/>
              <a:t>I</a:t>
            </a:r>
            <a:r>
              <a:rPr lang="en-US" dirty="0" err="1"/>
              <a:t>p</a:t>
            </a:r>
            <a:r>
              <a:rPr lang="en-US" dirty="0"/>
              <a:t>]</a:t>
            </a:r>
          </a:p>
          <a:p>
            <a:endParaRPr lang="ru-RU" dirty="0"/>
          </a:p>
        </p:txBody>
      </p:sp>
    </p:spTree>
    <p:extLst>
      <p:ext uri="{BB962C8B-B14F-4D97-AF65-F5344CB8AC3E}">
        <p14:creationId xmlns:p14="http://schemas.microsoft.com/office/powerpoint/2010/main" val="249900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altLang="ru-RU" smtClean="0"/>
              <a:t>Ударение</a:t>
            </a:r>
          </a:p>
        </p:txBody>
      </p:sp>
      <p:sp>
        <p:nvSpPr>
          <p:cNvPr id="19459" name="Объект 2"/>
          <p:cNvSpPr>
            <a:spLocks noGrp="1"/>
          </p:cNvSpPr>
          <p:nvPr>
            <p:ph idx="1"/>
          </p:nvPr>
        </p:nvSpPr>
        <p:spPr/>
        <p:txBody>
          <a:bodyPr/>
          <a:lstStyle/>
          <a:p>
            <a:pPr marL="0" indent="0">
              <a:buNone/>
            </a:pPr>
            <a:r>
              <a:rPr lang="ru-RU" altLang="ru-RU" smtClean="0"/>
              <a:t>Выпиши из текста примеры слов с нужным ударением</a:t>
            </a:r>
          </a:p>
          <a:p>
            <a:pPr marL="0" indent="0">
              <a:buNone/>
            </a:pPr>
            <a:endParaRPr lang="ru-RU" altLang="ru-RU" smtClean="0"/>
          </a:p>
        </p:txBody>
      </p:sp>
      <p:graphicFrame>
        <p:nvGraphicFramePr>
          <p:cNvPr id="4" name="Таблица 3"/>
          <p:cNvGraphicFramePr>
            <a:graphicFrameLocks noGrp="1"/>
          </p:cNvGraphicFramePr>
          <p:nvPr>
            <p:extLst>
              <p:ext uri="{D42A27DB-BD31-4B8C-83A1-F6EECF244321}">
                <p14:modId xmlns:p14="http://schemas.microsoft.com/office/powerpoint/2010/main" val="3083982771"/>
              </p:ext>
            </p:extLst>
          </p:nvPr>
        </p:nvGraphicFramePr>
        <p:xfrm>
          <a:off x="313899" y="2797791"/>
          <a:ext cx="11341290" cy="2866030"/>
        </p:xfrm>
        <a:graphic>
          <a:graphicData uri="http://schemas.openxmlformats.org/drawingml/2006/table">
            <a:tbl>
              <a:tblPr firstRow="1" bandRow="1">
                <a:tableStyleId>{E8B1032C-EA38-4F05-BA0D-38AFFFC7BED3}</a:tableStyleId>
              </a:tblPr>
              <a:tblGrid>
                <a:gridCol w="3780430"/>
                <a:gridCol w="3780430"/>
                <a:gridCol w="3780430"/>
              </a:tblGrid>
              <a:tr h="681070">
                <a:tc>
                  <a:txBody>
                    <a:bodyPr/>
                    <a:lstStyle/>
                    <a:p>
                      <a:pPr algn="ctr"/>
                      <a:r>
                        <a:rPr lang="ru-RU" sz="1800" dirty="0" smtClean="0"/>
                        <a:t>О</a:t>
                      </a:r>
                      <a:r>
                        <a:rPr lang="ru-RU" sz="1800" baseline="0" dirty="0" smtClean="0"/>
                        <a:t> </a:t>
                      </a:r>
                      <a:r>
                        <a:rPr lang="ru-RU" sz="1800" baseline="0" dirty="0" err="1" smtClean="0"/>
                        <a:t>о</a:t>
                      </a:r>
                      <a:endParaRPr lang="ru-RU" sz="1800" dirty="0"/>
                    </a:p>
                  </a:txBody>
                  <a:tcPr marT="45679" marB="45679"/>
                </a:tc>
                <a:tc>
                  <a:txBody>
                    <a:bodyPr/>
                    <a:lstStyle/>
                    <a:p>
                      <a:pPr algn="ctr"/>
                      <a:r>
                        <a:rPr lang="ru-RU" sz="1800" dirty="0" smtClean="0"/>
                        <a:t>о</a:t>
                      </a:r>
                      <a:r>
                        <a:rPr lang="ru-RU" sz="1800" baseline="0" dirty="0" smtClean="0"/>
                        <a:t> </a:t>
                      </a:r>
                      <a:r>
                        <a:rPr lang="ru-RU" sz="1800" baseline="0" dirty="0" err="1" smtClean="0"/>
                        <a:t>О</a:t>
                      </a:r>
                      <a:r>
                        <a:rPr lang="ru-RU" sz="1800" baseline="0" dirty="0" smtClean="0"/>
                        <a:t> </a:t>
                      </a:r>
                      <a:r>
                        <a:rPr lang="ru-RU" sz="1800" baseline="0" dirty="0" err="1" smtClean="0"/>
                        <a:t>о</a:t>
                      </a:r>
                      <a:endParaRPr lang="ru-RU" sz="1800" dirty="0"/>
                    </a:p>
                  </a:txBody>
                  <a:tcPr marT="45679" marB="45679"/>
                </a:tc>
                <a:tc>
                  <a:txBody>
                    <a:bodyPr/>
                    <a:lstStyle/>
                    <a:p>
                      <a:r>
                        <a:rPr lang="ru-RU" sz="1800" dirty="0" smtClean="0"/>
                        <a:t>           О </a:t>
                      </a:r>
                      <a:r>
                        <a:rPr lang="ru-RU" sz="1800" dirty="0" err="1" smtClean="0"/>
                        <a:t>о</a:t>
                      </a:r>
                      <a:r>
                        <a:rPr lang="ru-RU" sz="1800" dirty="0" smtClean="0"/>
                        <a:t> </a:t>
                      </a:r>
                      <a:r>
                        <a:rPr lang="ru-RU" sz="1800" dirty="0" err="1" smtClean="0"/>
                        <a:t>о</a:t>
                      </a:r>
                      <a:r>
                        <a:rPr lang="ru-RU" sz="1800" dirty="0" smtClean="0"/>
                        <a:t> </a:t>
                      </a:r>
                      <a:endParaRPr lang="ru-RU" sz="1800" dirty="0"/>
                    </a:p>
                  </a:txBody>
                  <a:tcPr marT="45679" marB="45679"/>
                </a:tc>
              </a:tr>
              <a:tr h="2184960">
                <a:tc>
                  <a:txBody>
                    <a:bodyPr/>
                    <a:lstStyle/>
                    <a:p>
                      <a:endParaRPr lang="ru-RU" sz="1800" dirty="0" smtClean="0"/>
                    </a:p>
                    <a:p>
                      <a:endParaRPr lang="ru-RU" sz="1800" dirty="0" smtClean="0"/>
                    </a:p>
                    <a:p>
                      <a:endParaRPr lang="ru-RU" sz="1800" dirty="0" smtClean="0"/>
                    </a:p>
                    <a:p>
                      <a:endParaRPr lang="ru-RU" sz="1800" dirty="0"/>
                    </a:p>
                  </a:txBody>
                  <a:tcPr marT="45679" marB="45679"/>
                </a:tc>
                <a:tc>
                  <a:txBody>
                    <a:bodyPr/>
                    <a:lstStyle/>
                    <a:p>
                      <a:endParaRPr lang="ru-RU" sz="1800" dirty="0"/>
                    </a:p>
                  </a:txBody>
                  <a:tcPr marT="45679" marB="45679"/>
                </a:tc>
                <a:tc>
                  <a:txBody>
                    <a:bodyPr/>
                    <a:lstStyle/>
                    <a:p>
                      <a:endParaRPr lang="ru-RU" sz="1800" dirty="0"/>
                    </a:p>
                  </a:txBody>
                  <a:tcPr marT="45679" marB="45679"/>
                </a:tc>
              </a:tr>
            </a:tbl>
          </a:graphicData>
        </a:graphic>
      </p:graphicFrame>
    </p:spTree>
    <p:extLst>
      <p:ext uri="{BB962C8B-B14F-4D97-AF65-F5344CB8AC3E}">
        <p14:creationId xmlns:p14="http://schemas.microsoft.com/office/powerpoint/2010/main" val="4044851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ru-RU" altLang="ru-RU" dirty="0" smtClean="0"/>
              <a:t>Имена собственные </a:t>
            </a:r>
          </a:p>
        </p:txBody>
      </p:sp>
      <p:sp>
        <p:nvSpPr>
          <p:cNvPr id="21507" name="Объект 2"/>
          <p:cNvSpPr>
            <a:spLocks noGrp="1"/>
          </p:cNvSpPr>
          <p:nvPr>
            <p:ph idx="1"/>
          </p:nvPr>
        </p:nvSpPr>
        <p:spPr>
          <a:xfrm>
            <a:off x="815975" y="5278508"/>
            <a:ext cx="10515600" cy="4351338"/>
          </a:xfrm>
        </p:spPr>
        <p:txBody>
          <a:bodyPr/>
          <a:lstStyle/>
          <a:p>
            <a:pPr marL="0" indent="0">
              <a:buNone/>
            </a:pPr>
            <a:endParaRPr lang="en-US" altLang="ru-RU" dirty="0" smtClean="0"/>
          </a:p>
          <a:p>
            <a:pPr marL="0" indent="0">
              <a:buNone/>
            </a:pPr>
            <a:endParaRPr lang="ru-RU" altLang="ru-RU" dirty="0" smtClean="0"/>
          </a:p>
        </p:txBody>
      </p:sp>
      <p:sp>
        <p:nvSpPr>
          <p:cNvPr id="21508" name="TextBox 3"/>
          <p:cNvSpPr txBox="1">
            <a:spLocks noChangeArrowheads="1"/>
          </p:cNvSpPr>
          <p:nvPr/>
        </p:nvSpPr>
        <p:spPr bwMode="auto">
          <a:xfrm>
            <a:off x="7983940" y="1752600"/>
            <a:ext cx="409432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dirty="0"/>
              <a:t>Названия городов, стран, континентов, океанов, морей.</a:t>
            </a:r>
          </a:p>
          <a:p>
            <a:pPr>
              <a:spcBef>
                <a:spcPct val="0"/>
              </a:spcBef>
              <a:buFontTx/>
              <a:buNone/>
            </a:pPr>
            <a:endParaRPr lang="ru-RU" altLang="ru-RU" sz="1800" dirty="0"/>
          </a:p>
          <a:p>
            <a:pPr>
              <a:spcBef>
                <a:spcPct val="0"/>
              </a:spcBef>
              <a:buFontTx/>
              <a:buNone/>
            </a:pPr>
            <a:r>
              <a:rPr lang="ru-RU" altLang="ru-RU" sz="1800" dirty="0"/>
              <a:t>Имена собственные, связанные со странами изучаемого языка.</a:t>
            </a:r>
          </a:p>
          <a:p>
            <a:pPr>
              <a:spcBef>
                <a:spcPct val="0"/>
              </a:spcBef>
              <a:buFontTx/>
              <a:buNone/>
            </a:pPr>
            <a:endParaRPr lang="ru-RU" altLang="ru-RU" sz="1800" dirty="0"/>
          </a:p>
          <a:p>
            <a:pPr>
              <a:spcBef>
                <a:spcPct val="0"/>
              </a:spcBef>
              <a:buFontTx/>
              <a:buNone/>
            </a:pPr>
            <a:r>
              <a:rPr lang="ru-RU" altLang="ru-RU" sz="1800" dirty="0"/>
              <a:t>Названия национальностей.</a:t>
            </a:r>
          </a:p>
          <a:p>
            <a:pPr>
              <a:spcBef>
                <a:spcPct val="0"/>
              </a:spcBef>
              <a:buFontTx/>
              <a:buNone/>
            </a:pPr>
            <a:endParaRPr lang="ru-RU" altLang="ru-RU" sz="1800" dirty="0"/>
          </a:p>
          <a:p>
            <a:pPr>
              <a:spcBef>
                <a:spcPct val="0"/>
              </a:spcBef>
              <a:buFontTx/>
              <a:buNone/>
            </a:pPr>
            <a:r>
              <a:rPr lang="ru-RU" altLang="ru-RU" sz="1800" dirty="0"/>
              <a:t>Названия планет.</a:t>
            </a:r>
          </a:p>
          <a:p>
            <a:pPr>
              <a:spcBef>
                <a:spcPct val="0"/>
              </a:spcBef>
              <a:buFontTx/>
              <a:buNone/>
            </a:pPr>
            <a:endParaRPr lang="ru-RU" altLang="ru-RU" sz="1800" dirty="0"/>
          </a:p>
          <a:p>
            <a:pPr>
              <a:spcBef>
                <a:spcPct val="0"/>
              </a:spcBef>
              <a:buFontTx/>
              <a:buNone/>
            </a:pPr>
            <a:r>
              <a:rPr lang="ru-RU" altLang="ru-RU" sz="1800" dirty="0"/>
              <a:t>Названия географических объектов (горные цепи, </a:t>
            </a:r>
          </a:p>
          <a:p>
            <a:pPr>
              <a:spcBef>
                <a:spcPct val="0"/>
              </a:spcBef>
              <a:buFontTx/>
              <a:buNone/>
            </a:pPr>
            <a:endParaRPr lang="ru-RU" altLang="ru-RU" sz="1800" dirty="0"/>
          </a:p>
          <a:p>
            <a:pPr>
              <a:spcBef>
                <a:spcPct val="0"/>
              </a:spcBef>
              <a:buFontTx/>
              <a:buNone/>
            </a:pPr>
            <a:endParaRPr lang="ru-RU" altLang="ru-RU" sz="1800" dirty="0"/>
          </a:p>
        </p:txBody>
      </p:sp>
      <p:pic>
        <p:nvPicPr>
          <p:cNvPr id="5122" name="Picture 2" descr="Картинки по запросу рисунок земной ша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1752600"/>
            <a:ext cx="7850591"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2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Время выполнения</a:t>
            </a:r>
            <a:endParaRPr lang="ru-RU" dirty="0"/>
          </a:p>
        </p:txBody>
      </p:sp>
      <p:sp>
        <p:nvSpPr>
          <p:cNvPr id="3" name="Объект 2"/>
          <p:cNvSpPr>
            <a:spLocks noGrp="1"/>
          </p:cNvSpPr>
          <p:nvPr>
            <p:ph idx="1"/>
          </p:nvPr>
        </p:nvSpPr>
        <p:spPr/>
        <p:txBody>
          <a:bodyPr/>
          <a:lstStyle/>
          <a:p>
            <a:r>
              <a:rPr lang="ru-RU" dirty="0" smtClean="0"/>
              <a:t>ОГЭ – 15 минут</a:t>
            </a:r>
          </a:p>
          <a:p>
            <a:r>
              <a:rPr lang="ru-RU" dirty="0" smtClean="0"/>
              <a:t>ЕГЭ -  15 минут</a:t>
            </a:r>
          </a:p>
          <a:p>
            <a:endParaRPr lang="ru-RU" dirty="0"/>
          </a:p>
          <a:p>
            <a:endParaRPr lang="ru-RU" dirty="0" smtClean="0"/>
          </a:p>
          <a:p>
            <a:endParaRPr lang="ru-RU" dirty="0"/>
          </a:p>
          <a:p>
            <a:endParaRPr lang="ru-RU" dirty="0" smtClean="0"/>
          </a:p>
          <a:p>
            <a:endParaRPr lang="ru-RU" dirty="0"/>
          </a:p>
          <a:p>
            <a:pPr algn="r"/>
            <a:endParaRPr lang="ru-RU" dirty="0"/>
          </a:p>
        </p:txBody>
      </p:sp>
      <p:pic>
        <p:nvPicPr>
          <p:cNvPr id="4" name="Picture 5" descr="http://www.glavny.tv/sites/default/files/mainphotos/8875/orlovskie-shkolniki-primut-uchastie-v-aprobirovanie-novyh-ekzamenacionnyh-modeley-103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020" y="1384496"/>
            <a:ext cx="8298180" cy="5290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92254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altLang="ru-RU" smtClean="0"/>
              <a:t>Чтение цифр</a:t>
            </a:r>
          </a:p>
        </p:txBody>
      </p:sp>
      <p:sp>
        <p:nvSpPr>
          <p:cNvPr id="22531" name="Объект 2"/>
          <p:cNvSpPr>
            <a:spLocks noGrp="1"/>
          </p:cNvSpPr>
          <p:nvPr>
            <p:ph sz="half" idx="1"/>
          </p:nvPr>
        </p:nvSpPr>
        <p:spPr/>
        <p:txBody>
          <a:bodyPr>
            <a:normAutofit/>
          </a:bodyPr>
          <a:lstStyle/>
          <a:p>
            <a:pPr marL="0" indent="0">
              <a:buNone/>
            </a:pPr>
            <a:r>
              <a:rPr lang="ru-RU" altLang="ru-RU" dirty="0" smtClean="0"/>
              <a:t>1973</a:t>
            </a:r>
          </a:p>
          <a:p>
            <a:pPr marL="0" indent="0">
              <a:buNone/>
            </a:pPr>
            <a:r>
              <a:rPr lang="ru-RU" altLang="ru-RU" dirty="0" smtClean="0"/>
              <a:t>25</a:t>
            </a:r>
            <a:r>
              <a:rPr lang="en-US" altLang="ru-RU" baseline="30000" dirty="0" err="1" smtClean="0"/>
              <a:t>nd</a:t>
            </a:r>
            <a:r>
              <a:rPr lang="en-US" altLang="ru-RU" dirty="0" smtClean="0"/>
              <a:t> April</a:t>
            </a:r>
          </a:p>
          <a:p>
            <a:pPr marL="0" indent="0">
              <a:buNone/>
            </a:pPr>
            <a:r>
              <a:rPr lang="ru-RU" altLang="ru-RU" dirty="0" smtClean="0"/>
              <a:t>354</a:t>
            </a:r>
            <a:endParaRPr lang="en-US" altLang="ru-RU" dirty="0" smtClean="0"/>
          </a:p>
          <a:p>
            <a:pPr marL="0" indent="0">
              <a:buNone/>
            </a:pPr>
            <a:r>
              <a:rPr lang="en-US" altLang="ru-RU" dirty="0" smtClean="0"/>
              <a:t>1</a:t>
            </a:r>
            <a:r>
              <a:rPr lang="ru-RU" altLang="ru-RU" dirty="0"/>
              <a:t>7</a:t>
            </a:r>
            <a:endParaRPr lang="en-US" altLang="ru-RU" dirty="0" smtClean="0"/>
          </a:p>
          <a:p>
            <a:pPr marL="0" indent="0">
              <a:buNone/>
            </a:pPr>
            <a:r>
              <a:rPr lang="ru-RU" altLang="ru-RU" dirty="0"/>
              <a:t>7</a:t>
            </a:r>
            <a:r>
              <a:rPr lang="en-US" altLang="ru-RU" dirty="0" smtClean="0"/>
              <a:t>0</a:t>
            </a:r>
          </a:p>
          <a:p>
            <a:pPr marL="0" indent="0">
              <a:buNone/>
            </a:pPr>
            <a:r>
              <a:rPr lang="en-US" altLang="ru-RU" dirty="0" smtClean="0"/>
              <a:t>200</a:t>
            </a:r>
            <a:r>
              <a:rPr lang="ru-RU" altLang="ru-RU" dirty="0" smtClean="0"/>
              <a:t>3</a:t>
            </a:r>
            <a:endParaRPr lang="en-US" altLang="ru-RU" dirty="0" smtClean="0"/>
          </a:p>
          <a:p>
            <a:pPr marL="0" indent="0">
              <a:buNone/>
            </a:pPr>
            <a:r>
              <a:rPr lang="ru-RU" altLang="ru-RU" dirty="0"/>
              <a:t>9</a:t>
            </a:r>
            <a:r>
              <a:rPr lang="en-US" altLang="ru-RU" dirty="0" smtClean="0"/>
              <a:t>0%</a:t>
            </a:r>
            <a:endParaRPr lang="ru-RU" altLang="ru-RU" dirty="0" smtClean="0"/>
          </a:p>
          <a:p>
            <a:pPr marL="0" indent="0">
              <a:buNone/>
            </a:pPr>
            <a:r>
              <a:rPr lang="ru-RU" altLang="ru-RU" dirty="0" smtClean="0"/>
              <a:t>9000</a:t>
            </a:r>
          </a:p>
          <a:p>
            <a:pPr marL="0" indent="0" algn="r">
              <a:buNone/>
            </a:pPr>
            <a:endParaRPr lang="ru-RU" altLang="ru-RU" dirty="0" smtClean="0"/>
          </a:p>
        </p:txBody>
      </p:sp>
      <p:pic>
        <p:nvPicPr>
          <p:cNvPr id="4100" name="Picture 4" descr="Похожее изображение"/>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9144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05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a:t>
            </a:r>
            <a:endParaRPr lang="ru-RU" dirty="0"/>
          </a:p>
        </p:txBody>
      </p:sp>
      <p:sp>
        <p:nvSpPr>
          <p:cNvPr id="3" name="Объект 2"/>
          <p:cNvSpPr>
            <a:spLocks noGrp="1"/>
          </p:cNvSpPr>
          <p:nvPr>
            <p:ph sz="half" idx="1"/>
          </p:nvPr>
        </p:nvSpPr>
        <p:spPr>
          <a:xfrm>
            <a:off x="95534" y="1228298"/>
            <a:ext cx="5924266" cy="5508223"/>
          </a:xfrm>
        </p:spPr>
        <p:txBody>
          <a:bodyPr>
            <a:normAutofit fontScale="25000" lnSpcReduction="20000"/>
          </a:bodyPr>
          <a:lstStyle/>
          <a:p>
            <a:pPr marL="0" indent="0">
              <a:buNone/>
            </a:pPr>
            <a:r>
              <a:rPr lang="ru-RU" sz="7200" dirty="0" smtClean="0"/>
              <a:t>ОГЭ</a:t>
            </a:r>
          </a:p>
          <a:p>
            <a:pPr marL="0" indent="0">
              <a:lnSpc>
                <a:spcPct val="170000"/>
              </a:lnSpc>
              <a:spcBef>
                <a:spcPts val="0"/>
              </a:spcBef>
              <a:buNone/>
            </a:pPr>
            <a:r>
              <a:rPr lang="ru-RU" sz="7200" b="1" dirty="0"/>
              <a:t>Задание 2 (участие в условном диалоге-расспросе) – </a:t>
            </a:r>
            <a:r>
              <a:rPr lang="ru-RU" sz="7200" b="1" dirty="0" smtClean="0">
                <a:solidFill>
                  <a:srgbClr val="FF0000"/>
                </a:solidFill>
              </a:rPr>
              <a:t>максимум 6 </a:t>
            </a:r>
            <a:r>
              <a:rPr lang="ru-RU" sz="7200" b="1" dirty="0">
                <a:solidFill>
                  <a:srgbClr val="FF0000"/>
                </a:solidFill>
              </a:rPr>
              <a:t>баллов</a:t>
            </a:r>
            <a:r>
              <a:rPr lang="ru-RU" sz="7200" b="1" dirty="0"/>
              <a:t>. Оценивается отдельно каждый из шести ответов.</a:t>
            </a:r>
          </a:p>
          <a:p>
            <a:pPr marL="0" indent="0">
              <a:lnSpc>
                <a:spcPct val="170000"/>
              </a:lnSpc>
              <a:spcBef>
                <a:spcPts val="0"/>
              </a:spcBef>
              <a:buNone/>
            </a:pPr>
            <a:r>
              <a:rPr lang="ru-RU" sz="7200" b="1" dirty="0"/>
              <a:t>Баллы</a:t>
            </a:r>
          </a:p>
          <a:p>
            <a:pPr marL="0" indent="0">
              <a:lnSpc>
                <a:spcPct val="170000"/>
              </a:lnSpc>
              <a:spcBef>
                <a:spcPts val="0"/>
              </a:spcBef>
              <a:buNone/>
            </a:pPr>
            <a:r>
              <a:rPr lang="ru-RU" sz="7200" b="1" dirty="0">
                <a:solidFill>
                  <a:srgbClr val="FF0000"/>
                </a:solidFill>
              </a:rPr>
              <a:t>Ответ </a:t>
            </a:r>
            <a:r>
              <a:rPr lang="ru-RU" sz="7200" b="1" dirty="0" smtClean="0">
                <a:solidFill>
                  <a:srgbClr val="FF0000"/>
                </a:solidFill>
              </a:rPr>
              <a:t>на вопросы 1–6</a:t>
            </a:r>
            <a:endParaRPr lang="ru-RU" sz="7200" b="1" dirty="0">
              <a:solidFill>
                <a:srgbClr val="FF0000"/>
              </a:solidFill>
            </a:endParaRPr>
          </a:p>
          <a:p>
            <a:pPr marL="0" indent="0">
              <a:lnSpc>
                <a:spcPct val="170000"/>
              </a:lnSpc>
              <a:spcBef>
                <a:spcPts val="0"/>
              </a:spcBef>
              <a:buNone/>
            </a:pPr>
            <a:r>
              <a:rPr lang="ru-RU" sz="7200" b="1" dirty="0"/>
              <a:t>1 балл. </a:t>
            </a:r>
            <a:r>
              <a:rPr lang="ru-RU" sz="7200" dirty="0"/>
              <a:t>Дан полный </a:t>
            </a:r>
            <a:r>
              <a:rPr lang="ru-RU" sz="7200" dirty="0" smtClean="0"/>
              <a:t>ответ на </a:t>
            </a:r>
            <a:r>
              <a:rPr lang="ru-RU" sz="7200" dirty="0"/>
              <a:t>поставленный вопрос</a:t>
            </a:r>
            <a:r>
              <a:rPr lang="ru-RU" sz="7200" dirty="0" smtClean="0"/>
              <a:t>; допущенные отдельные фонетические</a:t>
            </a:r>
            <a:r>
              <a:rPr lang="ru-RU" sz="7200" dirty="0"/>
              <a:t>, </a:t>
            </a:r>
            <a:r>
              <a:rPr lang="ru-RU" sz="7200" dirty="0" smtClean="0"/>
              <a:t> лексические и грамматические погрешности не </a:t>
            </a:r>
            <a:r>
              <a:rPr lang="ru-RU" sz="7200" dirty="0"/>
              <a:t>затрудняют </a:t>
            </a:r>
            <a:r>
              <a:rPr lang="ru-RU" sz="7200" dirty="0" smtClean="0"/>
              <a:t>понимания </a:t>
            </a:r>
            <a:r>
              <a:rPr lang="ru-RU" sz="7200" b="1" dirty="0" smtClean="0"/>
              <a:t>0 </a:t>
            </a:r>
            <a:r>
              <a:rPr lang="ru-RU" sz="7200" b="1" dirty="0"/>
              <a:t>баллов. </a:t>
            </a:r>
            <a:r>
              <a:rPr lang="ru-RU" sz="7200" dirty="0"/>
              <a:t>Ответ на </a:t>
            </a:r>
            <a:r>
              <a:rPr lang="ru-RU" sz="7200" dirty="0" smtClean="0"/>
              <a:t>вопрос не </a:t>
            </a:r>
            <a:r>
              <a:rPr lang="ru-RU" sz="7200" dirty="0"/>
              <a:t>дан</a:t>
            </a:r>
            <a:r>
              <a:rPr lang="ru-RU" sz="7200" dirty="0" smtClean="0"/>
              <a:t>, ИЛИ </a:t>
            </a:r>
            <a:r>
              <a:rPr lang="ru-RU" sz="7200" dirty="0"/>
              <a:t>ответ не </a:t>
            </a:r>
            <a:r>
              <a:rPr lang="ru-RU" sz="7200" dirty="0" smtClean="0"/>
              <a:t>соответствует заданному </a:t>
            </a:r>
            <a:r>
              <a:rPr lang="ru-RU" sz="7200" dirty="0"/>
              <a:t>вопросу</a:t>
            </a:r>
            <a:r>
              <a:rPr lang="ru-RU" sz="7200" dirty="0" smtClean="0"/>
              <a:t>, ИЛИ </a:t>
            </a:r>
            <a:r>
              <a:rPr lang="ru-RU" sz="7200" dirty="0"/>
              <a:t>ответ дан в виде </a:t>
            </a:r>
            <a:r>
              <a:rPr lang="ru-RU" sz="7200" dirty="0" smtClean="0"/>
              <a:t>слова или </a:t>
            </a:r>
            <a:r>
              <a:rPr lang="ru-RU" sz="7200" dirty="0"/>
              <a:t>словосочетания</a:t>
            </a:r>
            <a:r>
              <a:rPr lang="ru-RU" sz="7200" dirty="0" smtClean="0"/>
              <a:t>, И/ИЛИ допущены  фонетические и лексические </a:t>
            </a:r>
            <a:r>
              <a:rPr lang="ru-RU" sz="7200" dirty="0"/>
              <a:t>и </a:t>
            </a:r>
            <a:r>
              <a:rPr lang="ru-RU" sz="7200" dirty="0" smtClean="0"/>
              <a:t>грамматические ошибки</a:t>
            </a:r>
            <a:r>
              <a:rPr lang="ru-RU" sz="7200" dirty="0"/>
              <a:t>, </a:t>
            </a:r>
            <a:r>
              <a:rPr lang="ru-RU" sz="7200" dirty="0" smtClean="0"/>
              <a:t>препятствующие пониманию </a:t>
            </a:r>
            <a:r>
              <a:rPr lang="ru-RU" sz="7200" dirty="0"/>
              <a:t>ответа</a:t>
            </a:r>
          </a:p>
        </p:txBody>
      </p:sp>
      <p:sp>
        <p:nvSpPr>
          <p:cNvPr id="4" name="Объект 3"/>
          <p:cNvSpPr>
            <a:spLocks noGrp="1"/>
          </p:cNvSpPr>
          <p:nvPr>
            <p:ph sz="half" idx="2"/>
          </p:nvPr>
        </p:nvSpPr>
        <p:spPr>
          <a:xfrm>
            <a:off x="6196083" y="1323833"/>
            <a:ext cx="5895833" cy="5412689"/>
          </a:xfrm>
        </p:spPr>
        <p:txBody>
          <a:bodyPr>
            <a:normAutofit fontScale="25000" lnSpcReduction="20000"/>
          </a:bodyPr>
          <a:lstStyle/>
          <a:p>
            <a:pPr marL="0" indent="0">
              <a:lnSpc>
                <a:spcPct val="170000"/>
              </a:lnSpc>
              <a:spcBef>
                <a:spcPts val="0"/>
              </a:spcBef>
              <a:buNone/>
            </a:pPr>
            <a:r>
              <a:rPr lang="ru-RU" sz="7200" b="1" i="0" u="none" strike="noStrike" baseline="0" dirty="0" smtClean="0">
                <a:latin typeface="TimesNewRoman,Bold"/>
              </a:rPr>
              <a:t>ЕГЭ</a:t>
            </a:r>
          </a:p>
          <a:p>
            <a:pPr marL="0" indent="0">
              <a:lnSpc>
                <a:spcPct val="170000"/>
              </a:lnSpc>
              <a:spcBef>
                <a:spcPts val="0"/>
              </a:spcBef>
              <a:buNone/>
            </a:pPr>
            <a:r>
              <a:rPr lang="ru-RU" sz="7200" b="1" i="0" u="none" strike="noStrike" baseline="0" dirty="0" smtClean="0">
                <a:latin typeface="TimesNewRoman,Bold"/>
              </a:rPr>
              <a:t>Задание 2 (</a:t>
            </a:r>
            <a:r>
              <a:rPr lang="ru-RU" sz="7200" b="1" i="0" u="none" strike="noStrike" baseline="0" dirty="0" smtClean="0">
                <a:solidFill>
                  <a:srgbClr val="FF0000"/>
                </a:solidFill>
                <a:latin typeface="TimesNewRoman,Bold"/>
              </a:rPr>
              <a:t>максимум – 5 баллов</a:t>
            </a:r>
            <a:r>
              <a:rPr lang="ru-RU" sz="7200" b="1" i="0" u="none" strike="noStrike" baseline="0" dirty="0" smtClean="0">
                <a:latin typeface="TimesNewRoman,Bold"/>
              </a:rPr>
              <a:t>). </a:t>
            </a:r>
            <a:r>
              <a:rPr lang="ru-RU" sz="7200" b="0" i="0" u="none" strike="noStrike" baseline="0" dirty="0" smtClean="0">
                <a:latin typeface="TimesNewRoman"/>
              </a:rPr>
              <a:t>Оценивается отдельно каждый из </a:t>
            </a:r>
            <a:r>
              <a:rPr lang="ru-RU" sz="7200" b="0" i="0" u="none" strike="noStrike" baseline="0" dirty="0" smtClean="0">
                <a:solidFill>
                  <a:srgbClr val="FF0000"/>
                </a:solidFill>
                <a:latin typeface="TimesNewRoman"/>
              </a:rPr>
              <a:t>пяти задаваемых вопросов.</a:t>
            </a:r>
          </a:p>
          <a:p>
            <a:pPr marL="0" indent="0">
              <a:lnSpc>
                <a:spcPct val="170000"/>
              </a:lnSpc>
              <a:spcBef>
                <a:spcPts val="0"/>
              </a:spcBef>
              <a:buNone/>
            </a:pPr>
            <a:r>
              <a:rPr lang="ru-RU" sz="7200" b="0" i="0" u="none" strike="noStrike" baseline="0" dirty="0" smtClean="0">
                <a:latin typeface="TimesNewRoman"/>
              </a:rPr>
              <a:t>- Вопрос по содержанию отвечает поставленной задаче; имеет правильную грамматическую форму прямого вопроса; возможные фонетические и лексические погрешности не затрудняют восприятия </a:t>
            </a:r>
          </a:p>
          <a:p>
            <a:pPr marL="0" indent="0">
              <a:lnSpc>
                <a:spcPct val="170000"/>
              </a:lnSpc>
              <a:spcBef>
                <a:spcPts val="0"/>
              </a:spcBef>
              <a:buNone/>
            </a:pPr>
            <a:r>
              <a:rPr lang="ru-RU" sz="7200" dirty="0" smtClean="0">
                <a:latin typeface="TimesNewRoman"/>
              </a:rPr>
              <a:t>0- </a:t>
            </a:r>
            <a:r>
              <a:rPr lang="ru-RU" sz="7200" b="0" i="0" u="none" strike="noStrike" baseline="0" dirty="0" smtClean="0">
                <a:latin typeface="TimesNewRoman"/>
              </a:rPr>
              <a:t>Вопрос не задан, или заданный вопрос по содержанию не отвечает поставленной задаче, И/ИЛИ не имеет правильной грамматической формы прямого вопроса, И/ИЛИ фонетические и лексические ошибки препятствуют коммуникации</a:t>
            </a:r>
            <a:endParaRPr lang="ru-RU" sz="7200" dirty="0"/>
          </a:p>
        </p:txBody>
      </p:sp>
    </p:spTree>
    <p:extLst>
      <p:ext uri="{BB962C8B-B14F-4D97-AF65-F5344CB8AC3E}">
        <p14:creationId xmlns:p14="http://schemas.microsoft.com/office/powerpoint/2010/main" val="83006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981200" y="0"/>
            <a:ext cx="8229600" cy="1143000"/>
          </a:xfrm>
        </p:spPr>
        <p:txBody>
          <a:bodyPr/>
          <a:lstStyle/>
          <a:p>
            <a:r>
              <a:rPr lang="ru-RU" altLang="ru-RU" smtClean="0"/>
              <a:t>Упражнения</a:t>
            </a:r>
          </a:p>
        </p:txBody>
      </p:sp>
      <p:sp>
        <p:nvSpPr>
          <p:cNvPr id="3" name="Объект 2"/>
          <p:cNvSpPr>
            <a:spLocks noGrp="1"/>
          </p:cNvSpPr>
          <p:nvPr>
            <p:ph idx="1"/>
          </p:nvPr>
        </p:nvSpPr>
        <p:spPr>
          <a:xfrm>
            <a:off x="191069" y="1295401"/>
            <a:ext cx="10019731" cy="4830763"/>
          </a:xfrm>
        </p:spPr>
        <p:txBody>
          <a:bodyPr/>
          <a:lstStyle/>
          <a:p>
            <a:pPr>
              <a:defRPr/>
            </a:pPr>
            <a:r>
              <a:rPr lang="ru-RU" dirty="0"/>
              <a:t>Ответы на вопрос с запаздыванием</a:t>
            </a:r>
          </a:p>
          <a:p>
            <a:pPr>
              <a:defRPr/>
            </a:pPr>
            <a:r>
              <a:rPr lang="ru-RU" dirty="0"/>
              <a:t>Тематические диалоги</a:t>
            </a:r>
          </a:p>
          <a:p>
            <a:pPr>
              <a:defRPr/>
            </a:pPr>
            <a:r>
              <a:rPr lang="ru-RU" dirty="0"/>
              <a:t>Бомбардировка вопросами</a:t>
            </a:r>
          </a:p>
          <a:p>
            <a:pPr>
              <a:defRPr/>
            </a:pPr>
            <a:r>
              <a:rPr lang="ru-RU" dirty="0"/>
              <a:t>Диалог с пропусками</a:t>
            </a:r>
          </a:p>
          <a:p>
            <a:pPr>
              <a:defRPr/>
            </a:pPr>
            <a:r>
              <a:rPr lang="ru-RU" dirty="0"/>
              <a:t>Речевая разминка на уроке</a:t>
            </a:r>
          </a:p>
          <a:p>
            <a:pPr marL="0" indent="0">
              <a:buNone/>
              <a:defRPr/>
            </a:pPr>
            <a:endParaRPr lang="ru-RU" dirty="0" smtClean="0"/>
          </a:p>
          <a:p>
            <a:pPr marL="0" indent="0">
              <a:buNone/>
              <a:defRPr/>
            </a:pPr>
            <a:endParaRPr lang="ru-RU" dirty="0"/>
          </a:p>
        </p:txBody>
      </p:sp>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164" y="2197291"/>
            <a:ext cx="7002005" cy="466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09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altLang="ru-RU" sz="4000" dirty="0"/>
              <a:t>Для подготовки к выполнению </a:t>
            </a:r>
            <a:r>
              <a:rPr lang="ru-RU" altLang="ru-RU" sz="4000" b="1" dirty="0"/>
              <a:t>задания 2</a:t>
            </a:r>
            <a:endParaRPr lang="ru-RU" altLang="ru-RU" sz="4000" dirty="0"/>
          </a:p>
        </p:txBody>
      </p:sp>
      <p:sp>
        <p:nvSpPr>
          <p:cNvPr id="31747" name="Rectangle 3"/>
          <p:cNvSpPr>
            <a:spLocks noGrp="1" noChangeArrowheads="1"/>
          </p:cNvSpPr>
          <p:nvPr>
            <p:ph sz="half" idx="1"/>
          </p:nvPr>
        </p:nvSpPr>
        <p:spPr/>
        <p:txBody>
          <a:bodyPr>
            <a:normAutofit/>
          </a:bodyPr>
          <a:lstStyle/>
          <a:p>
            <a:pPr eaLnBrk="1" hangingPunct="1">
              <a:lnSpc>
                <a:spcPct val="80000"/>
              </a:lnSpc>
            </a:pPr>
            <a:r>
              <a:rPr lang="ru-RU" altLang="ru-RU" sz="2000" dirty="0"/>
              <a:t>тренировка восприятия вопросов на слух;</a:t>
            </a:r>
          </a:p>
          <a:p>
            <a:pPr eaLnBrk="1" hangingPunct="1">
              <a:lnSpc>
                <a:spcPct val="80000"/>
              </a:lnSpc>
            </a:pPr>
            <a:r>
              <a:rPr lang="ru-RU" altLang="ru-RU" sz="2000" dirty="0"/>
              <a:t>отработка развернутых ответов;</a:t>
            </a:r>
          </a:p>
          <a:p>
            <a:pPr eaLnBrk="1" hangingPunct="1">
              <a:lnSpc>
                <a:spcPct val="80000"/>
              </a:lnSpc>
            </a:pPr>
            <a:r>
              <a:rPr lang="ru-RU" altLang="ru-RU" sz="2000" dirty="0"/>
              <a:t>тренировка ответов на вопросы разного типа;</a:t>
            </a:r>
          </a:p>
          <a:p>
            <a:pPr eaLnBrk="1" hangingPunct="1">
              <a:lnSpc>
                <a:spcPct val="80000"/>
              </a:lnSpc>
            </a:pPr>
            <a:r>
              <a:rPr lang="ru-RU" altLang="ru-RU" sz="2000" dirty="0"/>
              <a:t>задания, нацеленные на автоматизацию навыка правильного грамматического оформления ответа на вопрос;</a:t>
            </a:r>
          </a:p>
          <a:p>
            <a:pPr eaLnBrk="1" hangingPunct="1">
              <a:lnSpc>
                <a:spcPct val="80000"/>
              </a:lnSpc>
            </a:pPr>
            <a:r>
              <a:rPr lang="ru-RU" altLang="ru-RU" sz="2000" dirty="0"/>
              <a:t>отработка правильного интонационного оформления утвердительного предложения;</a:t>
            </a:r>
          </a:p>
          <a:p>
            <a:pPr eaLnBrk="1" hangingPunct="1">
              <a:lnSpc>
                <a:spcPct val="80000"/>
              </a:lnSpc>
            </a:pPr>
            <a:r>
              <a:rPr lang="ru-RU" altLang="ru-RU" sz="2000" dirty="0"/>
              <a:t>охват всех пунктов, если предлагается план для построения каскада вопросов.</a:t>
            </a:r>
          </a:p>
        </p:txBody>
      </p:sp>
      <p:pic>
        <p:nvPicPr>
          <p:cNvPr id="7170" name="Picture 2" descr="Картинки по запросу вопросительные знаки рисунок"/>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7129" y="1495773"/>
            <a:ext cx="5724661" cy="512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71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365125"/>
            <a:ext cx="10515600" cy="6492875"/>
          </a:xfrm>
        </p:spPr>
        <p:txBody>
          <a:bodyPr>
            <a:normAutofit/>
          </a:bodyPr>
          <a:lstStyle/>
          <a:p>
            <a:pPr fontAlgn="base"/>
            <a:r>
              <a:rPr lang="ru-RU" sz="2400" dirty="0"/>
              <a:t>При ответе </a:t>
            </a:r>
            <a:r>
              <a:rPr lang="ru-RU" sz="2400" dirty="0" smtClean="0">
                <a:solidFill>
                  <a:schemeClr val="accent2"/>
                </a:solidFill>
              </a:rPr>
              <a:t>внимательно слушать </a:t>
            </a:r>
            <a:r>
              <a:rPr lang="ru-RU" sz="2400" dirty="0">
                <a:solidFill>
                  <a:schemeClr val="accent2"/>
                </a:solidFill>
              </a:rPr>
              <a:t>вопрос</a:t>
            </a:r>
            <a:r>
              <a:rPr lang="ru-RU" sz="2400" dirty="0"/>
              <a:t> и повторять слова и структуру, чтобы не запутаться в грамматике. </a:t>
            </a:r>
            <a:r>
              <a:rPr lang="ru-RU" sz="2400" dirty="0" smtClean="0"/>
              <a:t/>
            </a:r>
            <a:br>
              <a:rPr lang="ru-RU" sz="2400" dirty="0" smtClean="0"/>
            </a:br>
            <a:r>
              <a:rPr lang="ru-RU" sz="2400" dirty="0"/>
              <a:t/>
            </a:r>
            <a:br>
              <a:rPr lang="ru-RU" sz="2400" dirty="0"/>
            </a:br>
            <a:r>
              <a:rPr lang="ru-RU" sz="2400" dirty="0" smtClean="0"/>
              <a:t>Например</a:t>
            </a:r>
            <a:r>
              <a:rPr lang="ru-RU" sz="2400" dirty="0"/>
              <a:t>, на вопрос </a:t>
            </a:r>
            <a:r>
              <a:rPr lang="en-US" sz="2400" i="1" u="sng" dirty="0"/>
              <a:t>What hobbies are the most popular</a:t>
            </a:r>
            <a:r>
              <a:rPr lang="en-US" sz="2400" i="1" dirty="0"/>
              <a:t>  with teenagers nowadays?</a:t>
            </a:r>
            <a:br>
              <a:rPr lang="en-US" sz="2400" i="1" dirty="0"/>
            </a:br>
            <a:r>
              <a:rPr lang="ru-RU" sz="2400" dirty="0"/>
              <a:t>можно ответить следующим образом:</a:t>
            </a:r>
            <a:r>
              <a:rPr lang="ru-RU" sz="2400" i="1" dirty="0"/>
              <a:t> </a:t>
            </a:r>
            <a:r>
              <a:rPr lang="ru-RU" sz="2400" i="1" dirty="0" smtClean="0"/>
              <a:t/>
            </a:r>
            <a:br>
              <a:rPr lang="ru-RU" sz="2400" i="1" dirty="0" smtClean="0"/>
            </a:br>
            <a:r>
              <a:rPr lang="en-US" sz="2400" i="1" dirty="0" smtClean="0"/>
              <a:t>I </a:t>
            </a:r>
            <a:r>
              <a:rPr lang="en-US" sz="2400" i="1" dirty="0"/>
              <a:t>think, </a:t>
            </a:r>
            <a:r>
              <a:rPr lang="en-US" sz="2400" i="1" u="sng" dirty="0"/>
              <a:t>nowadays the most popular hobbies with teenagers are</a:t>
            </a:r>
            <a:r>
              <a:rPr lang="en-US" sz="2400" i="1" dirty="0"/>
              <a:t> painting, dancing, blogging or playing computer games</a:t>
            </a:r>
            <a:r>
              <a:rPr lang="en-US" sz="2400" i="1" dirty="0" smtClean="0"/>
              <a:t>).</a:t>
            </a:r>
            <a:r>
              <a:rPr lang="ru-RU" sz="2400" i="1" dirty="0" smtClean="0"/>
              <a:t/>
            </a:r>
            <a:br>
              <a:rPr lang="ru-RU" sz="2400" i="1" dirty="0" smtClean="0"/>
            </a:br>
            <a:r>
              <a:rPr lang="en-US" sz="2400" dirty="0"/>
              <a:t/>
            </a:r>
            <a:br>
              <a:rPr lang="en-US" sz="2400" dirty="0"/>
            </a:br>
            <a:r>
              <a:rPr lang="ru-RU" sz="2400" dirty="0"/>
              <a:t>Если в одном вопросе содержится </a:t>
            </a:r>
            <a:r>
              <a:rPr lang="ru-RU" sz="2400" dirty="0">
                <a:solidFill>
                  <a:srgbClr val="FF0000"/>
                </a:solidFill>
              </a:rPr>
              <a:t>два вопросительных слова</a:t>
            </a:r>
            <a:r>
              <a:rPr lang="ru-RU" sz="2400" dirty="0"/>
              <a:t>, то отвечать в этом случае нужно на оба вопроса </a:t>
            </a:r>
            <a:r>
              <a:rPr lang="ru-RU" sz="2400" i="1" dirty="0"/>
              <a:t>(</a:t>
            </a:r>
            <a:r>
              <a:rPr lang="en-US" sz="2400" i="1" u="sng" dirty="0"/>
              <a:t>What</a:t>
            </a:r>
            <a:r>
              <a:rPr lang="en-US" sz="2400" i="1" dirty="0"/>
              <a:t> is your hobby and </a:t>
            </a:r>
            <a:r>
              <a:rPr lang="en-US" sz="2400" i="1" u="sng" dirty="0"/>
              <a:t>why</a:t>
            </a:r>
            <a:r>
              <a:rPr lang="en-US" sz="2400" i="1" dirty="0"/>
              <a:t> are you interested in it</a:t>
            </a:r>
            <a:r>
              <a:rPr lang="en-US" sz="2400" i="1" dirty="0" smtClean="0"/>
              <a:t>?</a:t>
            </a:r>
            <a:r>
              <a:rPr lang="ru-RU" sz="2400" i="1" dirty="0" smtClean="0"/>
              <a:t/>
            </a:r>
            <a:br>
              <a:rPr lang="ru-RU" sz="2400" i="1" dirty="0" smtClean="0"/>
            </a:br>
            <a:r>
              <a:rPr lang="en-US" sz="2400" i="1" dirty="0" smtClean="0"/>
              <a:t> </a:t>
            </a:r>
            <a:r>
              <a:rPr lang="en-US" sz="2400" i="1" dirty="0"/>
              <a:t>— My hobby is </a:t>
            </a:r>
            <a:r>
              <a:rPr lang="en-US" sz="2400" i="1" u="sng" dirty="0"/>
              <a:t>swimming</a:t>
            </a:r>
            <a:r>
              <a:rPr lang="en-US" sz="2400" i="1" dirty="0"/>
              <a:t> and I’m interested in it </a:t>
            </a:r>
            <a:r>
              <a:rPr lang="en-US" sz="2400" i="1" u="sng" dirty="0"/>
              <a:t>because I</a:t>
            </a:r>
            <a:r>
              <a:rPr lang="en-US" sz="2400" i="1" dirty="0"/>
              <a:t> like water and can’t imagine my life without swimming</a:t>
            </a:r>
            <a:r>
              <a:rPr lang="en-US" sz="2400" i="1" dirty="0" smtClean="0"/>
              <a:t>);</a:t>
            </a:r>
            <a:r>
              <a:rPr lang="ru-RU" sz="2400" i="1" dirty="0" smtClean="0"/>
              <a:t/>
            </a:r>
            <a:br>
              <a:rPr lang="ru-RU" sz="2400" i="1" dirty="0" smtClean="0"/>
            </a:br>
            <a:r>
              <a:rPr lang="en-US" sz="2400" dirty="0"/>
              <a:t/>
            </a:r>
            <a:br>
              <a:rPr lang="en-US" sz="2400" dirty="0"/>
            </a:br>
            <a:r>
              <a:rPr lang="ru-RU" sz="3600" dirty="0" smtClean="0">
                <a:solidFill>
                  <a:srgbClr val="FF0000"/>
                </a:solidFill>
              </a:rPr>
              <a:t>Нельзя</a:t>
            </a:r>
            <a:r>
              <a:rPr lang="ru-RU" sz="2400" dirty="0" smtClean="0"/>
              <a:t> отвечать </a:t>
            </a:r>
            <a:r>
              <a:rPr lang="ru-RU" sz="2400" dirty="0"/>
              <a:t>односложно и начинать предложение со слова </a:t>
            </a:r>
            <a:r>
              <a:rPr lang="en-US" sz="2400" dirty="0"/>
              <a:t>because. </a:t>
            </a:r>
            <a:r>
              <a:rPr lang="ru-RU" sz="2400" dirty="0"/>
              <a:t>То есть, на вопрос </a:t>
            </a:r>
            <a:r>
              <a:rPr lang="en-US" sz="2400" i="1" dirty="0" err="1"/>
              <a:t>Howold</a:t>
            </a:r>
            <a:r>
              <a:rPr lang="en-US" sz="2400" dirty="0"/>
              <a:t> </a:t>
            </a:r>
            <a:r>
              <a:rPr lang="en-US" sz="2400" i="1" dirty="0"/>
              <a:t>are</a:t>
            </a:r>
            <a:r>
              <a:rPr lang="en-US" sz="2400" dirty="0"/>
              <a:t> </a:t>
            </a:r>
            <a:r>
              <a:rPr lang="en-US" sz="2400" i="1" dirty="0"/>
              <a:t>you?</a:t>
            </a:r>
            <a:r>
              <a:rPr lang="en-US" sz="2400" dirty="0"/>
              <a:t> </a:t>
            </a:r>
            <a:r>
              <a:rPr lang="ru-RU" sz="2400" dirty="0"/>
              <a:t>недостаточно просто сказать, к примеру, </a:t>
            </a:r>
            <a:r>
              <a:rPr lang="en-US" sz="2400" i="1" dirty="0"/>
              <a:t>fifteen</a:t>
            </a:r>
            <a:r>
              <a:rPr lang="en-US" sz="2400" dirty="0"/>
              <a:t> </a:t>
            </a:r>
            <a:r>
              <a:rPr lang="ru-RU" sz="2400" dirty="0"/>
              <a:t>или </a:t>
            </a:r>
            <a:r>
              <a:rPr lang="en-US" sz="2400" i="1" dirty="0"/>
              <a:t>sixteen,</a:t>
            </a:r>
            <a:r>
              <a:rPr lang="en-US" sz="2400" dirty="0"/>
              <a:t> </a:t>
            </a:r>
            <a:r>
              <a:rPr lang="ru-RU" sz="2400" dirty="0"/>
              <a:t>нужно ответить полностью: </a:t>
            </a:r>
            <a:r>
              <a:rPr lang="en-US" sz="2400" i="1" dirty="0"/>
              <a:t>I’m</a:t>
            </a:r>
            <a:r>
              <a:rPr lang="en-US" sz="2400" dirty="0"/>
              <a:t> </a:t>
            </a:r>
            <a:r>
              <a:rPr lang="en-US" sz="2400" i="1" dirty="0"/>
              <a:t>fifteen</a:t>
            </a:r>
            <a:r>
              <a:rPr lang="en-US" sz="2400" dirty="0"/>
              <a:t> </a:t>
            </a:r>
            <a:r>
              <a:rPr lang="en-US" sz="2400" i="1" dirty="0"/>
              <a:t>years</a:t>
            </a:r>
            <a:r>
              <a:rPr lang="en-US" sz="2400" dirty="0"/>
              <a:t> </a:t>
            </a:r>
            <a:r>
              <a:rPr lang="en-US" sz="2400" i="1" dirty="0"/>
              <a:t>old</a:t>
            </a:r>
            <a:r>
              <a:rPr lang="en-US" sz="2400" i="1" dirty="0" smtClean="0"/>
              <a:t>.</a:t>
            </a:r>
            <a:endParaRPr lang="ru-RU" sz="2400" dirty="0"/>
          </a:p>
        </p:txBody>
      </p:sp>
    </p:spTree>
    <p:extLst>
      <p:ext uri="{BB962C8B-B14F-4D97-AF65-F5344CB8AC3E}">
        <p14:creationId xmlns:p14="http://schemas.microsoft.com/office/powerpoint/2010/main" val="89186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603" y="474345"/>
            <a:ext cx="11354937" cy="6447919"/>
          </a:xfrm>
          <a:prstGeom prst="rect">
            <a:avLst/>
          </a:prstGeom>
        </p:spPr>
        <p:txBody>
          <a:bodyPr wrap="square">
            <a:spAutoFit/>
          </a:bodyPr>
          <a:lstStyle/>
          <a:p>
            <a:pPr fontAlgn="base"/>
            <a:r>
              <a:rPr lang="ru-RU" b="0" i="0" dirty="0" smtClean="0">
                <a:solidFill>
                  <a:srgbClr val="404040"/>
                </a:solidFill>
                <a:effectLst/>
                <a:latin typeface="Roboto"/>
              </a:rPr>
              <a:t>Далее, активно используйте фразы, с которых можно начинать ответ:</a:t>
            </a:r>
          </a:p>
          <a:p>
            <a:pPr fontAlgn="base">
              <a:buFont typeface="Arial" panose="020B0604020202020204" pitchFamily="34" charset="0"/>
              <a:buChar char="•"/>
            </a:pPr>
            <a:r>
              <a:rPr lang="en-US" sz="2400" b="0" i="0" dirty="0" smtClean="0">
                <a:solidFill>
                  <a:srgbClr val="FF0000"/>
                </a:solidFill>
                <a:effectLst/>
                <a:latin typeface="inherit"/>
              </a:rPr>
              <a:t>Personally I think …</a:t>
            </a:r>
          </a:p>
          <a:p>
            <a:pPr fontAlgn="base">
              <a:buFont typeface="Arial" panose="020B0604020202020204" pitchFamily="34" charset="0"/>
              <a:buChar char="•"/>
            </a:pPr>
            <a:r>
              <a:rPr lang="en-US" sz="2400" b="0" i="0" dirty="0" smtClean="0">
                <a:solidFill>
                  <a:srgbClr val="FF0000"/>
                </a:solidFill>
                <a:effectLst/>
                <a:latin typeface="inherit"/>
              </a:rPr>
              <a:t>I prefer …</a:t>
            </a:r>
          </a:p>
          <a:p>
            <a:pPr fontAlgn="base">
              <a:buFont typeface="Arial" panose="020B0604020202020204" pitchFamily="34" charset="0"/>
              <a:buChar char="•"/>
            </a:pPr>
            <a:r>
              <a:rPr lang="en-US" sz="2400" b="0" i="0" dirty="0" smtClean="0">
                <a:solidFill>
                  <a:srgbClr val="FF0000"/>
                </a:solidFill>
                <a:effectLst/>
                <a:latin typeface="inherit"/>
              </a:rPr>
              <a:t>I’m not very keen on …</a:t>
            </a:r>
          </a:p>
          <a:p>
            <a:pPr fontAlgn="base">
              <a:buFont typeface="Arial" panose="020B0604020202020204" pitchFamily="34" charset="0"/>
              <a:buChar char="•"/>
            </a:pPr>
            <a:r>
              <a:rPr lang="en-US" sz="2400" b="0" i="0" dirty="0" smtClean="0">
                <a:solidFill>
                  <a:srgbClr val="FF0000"/>
                </a:solidFill>
                <a:effectLst/>
                <a:latin typeface="inherit"/>
              </a:rPr>
              <a:t>In my opinion/view …</a:t>
            </a:r>
          </a:p>
          <a:p>
            <a:pPr fontAlgn="base">
              <a:buFont typeface="Arial" panose="020B0604020202020204" pitchFamily="34" charset="0"/>
              <a:buChar char="•"/>
            </a:pPr>
            <a:r>
              <a:rPr lang="en-US" sz="2400" b="0" i="0" dirty="0" smtClean="0">
                <a:solidFill>
                  <a:srgbClr val="FF0000"/>
                </a:solidFill>
                <a:effectLst/>
                <a:latin typeface="inherit"/>
              </a:rPr>
              <a:t>My advice would be …</a:t>
            </a:r>
          </a:p>
          <a:p>
            <a:pPr fontAlgn="base">
              <a:buFont typeface="Arial" panose="020B0604020202020204" pitchFamily="34" charset="0"/>
              <a:buChar char="•"/>
            </a:pPr>
            <a:r>
              <a:rPr lang="en-US" sz="2400" b="0" i="0" dirty="0" smtClean="0">
                <a:solidFill>
                  <a:srgbClr val="FF0000"/>
                </a:solidFill>
                <a:effectLst/>
                <a:latin typeface="inherit"/>
              </a:rPr>
              <a:t>You should/could …</a:t>
            </a:r>
          </a:p>
          <a:p>
            <a:pPr fontAlgn="base">
              <a:buFont typeface="Arial" panose="020B0604020202020204" pitchFamily="34" charset="0"/>
              <a:buChar char="•"/>
            </a:pPr>
            <a:r>
              <a:rPr lang="en-US" sz="2400" b="0" i="0" dirty="0" smtClean="0">
                <a:solidFill>
                  <a:srgbClr val="FF0000"/>
                </a:solidFill>
                <a:effectLst/>
                <a:latin typeface="inherit"/>
              </a:rPr>
              <a:t>You’d better …</a:t>
            </a:r>
            <a:endParaRPr lang="ru-RU" sz="2400" b="0" i="0" dirty="0" smtClean="0">
              <a:solidFill>
                <a:srgbClr val="FF0000"/>
              </a:solidFill>
              <a:effectLst/>
              <a:latin typeface="inherit"/>
            </a:endParaRPr>
          </a:p>
          <a:p>
            <a:pPr fontAlgn="base"/>
            <a:endParaRPr lang="en-US" b="0" i="0" dirty="0" smtClean="0">
              <a:solidFill>
                <a:srgbClr val="404040"/>
              </a:solidFill>
              <a:effectLst/>
              <a:latin typeface="inherit"/>
            </a:endParaRPr>
          </a:p>
          <a:p>
            <a:pPr fontAlgn="base"/>
            <a:r>
              <a:rPr lang="ru-RU" b="0" i="0" dirty="0" smtClean="0">
                <a:solidFill>
                  <a:srgbClr val="404040"/>
                </a:solidFill>
                <a:effectLst/>
                <a:latin typeface="Roboto"/>
              </a:rPr>
              <a:t>Если вы не расслышали вопрос или вам не совсем понятно какое-то слово/выражение, то можно «выкрутиться» следующими фразами:</a:t>
            </a:r>
          </a:p>
          <a:p>
            <a:pPr fontAlgn="base"/>
            <a:endParaRPr lang="ru-RU" b="0" i="0" dirty="0" smtClean="0">
              <a:solidFill>
                <a:srgbClr val="404040"/>
              </a:solidFill>
              <a:effectLst/>
              <a:latin typeface="Roboto"/>
            </a:endParaRPr>
          </a:p>
          <a:p>
            <a:pPr fontAlgn="base">
              <a:buFont typeface="Arial" panose="020B0604020202020204" pitchFamily="34" charset="0"/>
              <a:buChar char="•"/>
            </a:pPr>
            <a:r>
              <a:rPr lang="en-US" sz="2400" b="0" i="0" dirty="0" smtClean="0">
                <a:solidFill>
                  <a:schemeClr val="accent6"/>
                </a:solidFill>
                <a:effectLst/>
                <a:latin typeface="inherit"/>
              </a:rPr>
              <a:t>Sorry, I didn’t understand the meaning of the word «…», but let me try:</a:t>
            </a:r>
          </a:p>
          <a:p>
            <a:pPr fontAlgn="base">
              <a:buFont typeface="Arial" panose="020B0604020202020204" pitchFamily="34" charset="0"/>
              <a:buChar char="•"/>
            </a:pPr>
            <a:r>
              <a:rPr lang="en-US" sz="2400" b="0" i="0" dirty="0" smtClean="0">
                <a:solidFill>
                  <a:schemeClr val="accent6"/>
                </a:solidFill>
                <a:effectLst/>
                <a:latin typeface="inherit"/>
              </a:rPr>
              <a:t>If I got it right, I would say that…</a:t>
            </a:r>
          </a:p>
          <a:p>
            <a:pPr fontAlgn="base">
              <a:buFont typeface="Arial" panose="020B0604020202020204" pitchFamily="34" charset="0"/>
              <a:buChar char="•"/>
            </a:pPr>
            <a:r>
              <a:rPr lang="en-US" sz="2400" b="0" i="0" dirty="0" smtClean="0">
                <a:solidFill>
                  <a:schemeClr val="accent6"/>
                </a:solidFill>
                <a:effectLst/>
                <a:latin typeface="inherit"/>
              </a:rPr>
              <a:t>Sorry, I don’t know how to put it in words, but in Russian we say “….:”</a:t>
            </a:r>
          </a:p>
          <a:p>
            <a:pPr fontAlgn="base">
              <a:buFont typeface="Arial" panose="020B0604020202020204" pitchFamily="34" charset="0"/>
              <a:buChar char="•"/>
            </a:pPr>
            <a:r>
              <a:rPr lang="en-US" sz="2400" b="0" i="0" dirty="0" smtClean="0">
                <a:solidFill>
                  <a:schemeClr val="accent6"/>
                </a:solidFill>
                <a:effectLst/>
                <a:latin typeface="inherit"/>
              </a:rPr>
              <a:t>Sorry, I don’t know the exact equivalent in English, but in Russian we say “….”</a:t>
            </a:r>
          </a:p>
          <a:p>
            <a:pPr fontAlgn="base">
              <a:buFont typeface="Arial" panose="020B0604020202020204" pitchFamily="34" charset="0"/>
              <a:buChar char="•"/>
            </a:pPr>
            <a:r>
              <a:rPr lang="en-US" sz="2400" b="0" i="0" dirty="0" smtClean="0">
                <a:solidFill>
                  <a:schemeClr val="accent6"/>
                </a:solidFill>
                <a:effectLst/>
                <a:latin typeface="inherit"/>
              </a:rPr>
              <a:t>Sorry, I don’t remember exactly.</a:t>
            </a:r>
          </a:p>
          <a:p>
            <a:pPr fontAlgn="base">
              <a:buFont typeface="Arial" panose="020B0604020202020204" pitchFamily="34" charset="0"/>
              <a:buChar char="•"/>
            </a:pPr>
            <a:r>
              <a:rPr lang="en-US" sz="2400" b="0" i="0" dirty="0" smtClean="0">
                <a:solidFill>
                  <a:schemeClr val="accent6"/>
                </a:solidFill>
                <a:effectLst/>
                <a:latin typeface="inherit"/>
              </a:rPr>
              <a:t>Sorry, I don’t clearly understand the question.</a:t>
            </a:r>
            <a:endParaRPr lang="ru-RU" sz="2400" b="0" i="0" dirty="0" smtClean="0">
              <a:solidFill>
                <a:schemeClr val="accent6"/>
              </a:solidFill>
              <a:effectLst/>
              <a:latin typeface="inherit"/>
            </a:endParaRPr>
          </a:p>
          <a:p>
            <a:pPr fontAlgn="base">
              <a:buFont typeface="Arial" panose="020B0604020202020204" pitchFamily="34" charset="0"/>
              <a:buChar char="•"/>
            </a:pPr>
            <a:r>
              <a:rPr lang="en-US" sz="1100" b="0" i="0" dirty="0" smtClean="0">
                <a:solidFill>
                  <a:schemeClr val="accent1"/>
                </a:solidFill>
                <a:effectLst/>
                <a:latin typeface="inherit"/>
              </a:rPr>
              <a:t>https://godege.ru/blog/oge/razdel-ustnaya-chast-v-oge-po-angliyskomu-yazyiku.html</a:t>
            </a:r>
            <a:endParaRPr lang="en-US" sz="1100" b="0" i="0" dirty="0">
              <a:solidFill>
                <a:schemeClr val="accent1"/>
              </a:solidFill>
              <a:effectLst/>
              <a:latin typeface="inherit"/>
            </a:endParaRPr>
          </a:p>
        </p:txBody>
      </p:sp>
    </p:spTree>
    <p:extLst>
      <p:ext uri="{BB962C8B-B14F-4D97-AF65-F5344CB8AC3E}">
        <p14:creationId xmlns:p14="http://schemas.microsoft.com/office/powerpoint/2010/main" val="31346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1999" cy="6494085"/>
          </a:xfrm>
          <a:prstGeom prst="rect">
            <a:avLst/>
          </a:prstGeom>
        </p:spPr>
        <p:txBody>
          <a:bodyPr wrap="square">
            <a:spAutoFit/>
          </a:bodyPr>
          <a:lstStyle/>
          <a:p>
            <a:r>
              <a:rPr lang="en-US" sz="1600" b="1" i="0" dirty="0" smtClean="0">
                <a:solidFill>
                  <a:srgbClr val="0000FF"/>
                </a:solidFill>
                <a:effectLst/>
                <a:latin typeface="Segoe UI" panose="020B0502040204020203" pitchFamily="34" charset="0"/>
              </a:rPr>
              <a:t>Model answer</a:t>
            </a:r>
            <a:endParaRPr lang="en-US" sz="1600" b="1" i="0" dirty="0" smtClean="0">
              <a:solidFill>
                <a:srgbClr val="000000"/>
              </a:solidFill>
              <a:effectLst/>
              <a:latin typeface="Segoe UI" panose="020B0502040204020203" pitchFamily="34" charset="0"/>
            </a:endParaRPr>
          </a:p>
          <a:p>
            <a:r>
              <a:rPr lang="en-US" sz="1600" b="1" i="0" dirty="0" smtClean="0">
                <a:solidFill>
                  <a:srgbClr val="000000"/>
                </a:solidFill>
                <a:effectLst/>
                <a:latin typeface="Segoe UI" panose="020B0502040204020203" pitchFamily="34" charset="0"/>
              </a:rPr>
              <a:t>Electronic assistant: </a:t>
            </a:r>
            <a:r>
              <a:rPr lang="en-US" sz="1600" b="0" i="0" dirty="0" smtClean="0">
                <a:solidFill>
                  <a:srgbClr val="000000"/>
                </a:solidFill>
                <a:effectLst/>
                <a:latin typeface="Segoe UI" panose="020B0502040204020203" pitchFamily="34" charset="0"/>
              </a:rPr>
              <a:t>What grade are you in?</a:t>
            </a:r>
          </a:p>
          <a:p>
            <a:r>
              <a:rPr lang="en-US" sz="1600" b="1" i="0" dirty="0" smtClean="0">
                <a:solidFill>
                  <a:srgbClr val="000000"/>
                </a:solidFill>
                <a:effectLst/>
                <a:latin typeface="Segoe UI" panose="020B0502040204020203" pitchFamily="34" charset="0"/>
              </a:rPr>
              <a:t>Student: </a:t>
            </a:r>
            <a:r>
              <a:rPr lang="en-US" sz="1600" b="1" i="0" dirty="0" smtClean="0">
                <a:solidFill>
                  <a:srgbClr val="00B0F0"/>
                </a:solidFill>
                <a:effectLst/>
                <a:latin typeface="Segoe UI" panose="020B0502040204020203" pitchFamily="34" charset="0"/>
              </a:rPr>
              <a:t>Well,</a:t>
            </a:r>
            <a:r>
              <a:rPr lang="en-US" sz="1600" b="1" i="0" dirty="0" smtClean="0">
                <a:solidFill>
                  <a:srgbClr val="FF0000"/>
                </a:solidFill>
                <a:effectLst/>
                <a:latin typeface="Segoe UI" panose="020B0502040204020203" pitchFamily="34" charset="0"/>
              </a:rPr>
              <a:t> </a:t>
            </a:r>
            <a:r>
              <a:rPr lang="en-US" sz="1600" b="0" i="0" dirty="0" smtClean="0">
                <a:solidFill>
                  <a:srgbClr val="FF0000"/>
                </a:solidFill>
                <a:effectLst/>
                <a:latin typeface="Segoe UI" panose="020B0502040204020203" pitchFamily="34" charset="0"/>
              </a:rPr>
              <a:t>I am a pupil (student) of the ninth grade (form). (I am in the ninth grade. I study in the ninth form.)</a:t>
            </a:r>
            <a:r>
              <a:rPr lang="en-US" sz="1600" b="1" i="0" dirty="0" smtClean="0">
                <a:solidFill>
                  <a:srgbClr val="FF0000"/>
                </a:solidFill>
                <a:effectLst/>
                <a:latin typeface="Segoe UI" panose="020B0502040204020203" pitchFamily="34" charset="0"/>
              </a:rPr>
              <a:t> </a:t>
            </a:r>
            <a:endParaRPr lang="en-US" sz="1600" b="0" i="0" dirty="0" smtClean="0">
              <a:solidFill>
                <a:srgbClr val="FF0000"/>
              </a:solidFill>
              <a:effectLst/>
              <a:latin typeface="Segoe UI" panose="020B0502040204020203" pitchFamily="34" charset="0"/>
            </a:endParaRPr>
          </a:p>
          <a:p>
            <a:r>
              <a:rPr lang="en-US" sz="1600" b="1" i="0" dirty="0" smtClean="0">
                <a:solidFill>
                  <a:srgbClr val="000000"/>
                </a:solidFill>
                <a:effectLst/>
                <a:latin typeface="Segoe UI" panose="020B0502040204020203" pitchFamily="34" charset="0"/>
              </a:rPr>
              <a:t>Electronic assistant: </a:t>
            </a:r>
            <a:r>
              <a:rPr lang="en-US" sz="1600" b="0" i="0" dirty="0" smtClean="0">
                <a:solidFill>
                  <a:srgbClr val="000000"/>
                </a:solidFill>
                <a:effectLst/>
                <a:latin typeface="Segoe UI" panose="020B0502040204020203" pitchFamily="34" charset="0"/>
              </a:rPr>
              <a:t>How many classes a day do you usually have?</a:t>
            </a:r>
          </a:p>
          <a:p>
            <a:r>
              <a:rPr lang="en-US" sz="1600" b="1" i="0" dirty="0" smtClean="0">
                <a:solidFill>
                  <a:srgbClr val="000000"/>
                </a:solidFill>
                <a:effectLst/>
                <a:latin typeface="Segoe UI" panose="020B0502040204020203" pitchFamily="34" charset="0"/>
              </a:rPr>
              <a:t>Student: </a:t>
            </a:r>
            <a:r>
              <a:rPr lang="en-US" sz="1600" b="1" i="0" dirty="0" smtClean="0">
                <a:solidFill>
                  <a:srgbClr val="00B0F0"/>
                </a:solidFill>
                <a:effectLst/>
                <a:latin typeface="Segoe UI" panose="020B0502040204020203" pitchFamily="34" charset="0"/>
              </a:rPr>
              <a:t>You know</a:t>
            </a:r>
            <a:r>
              <a:rPr lang="en-US" sz="1600" b="0" i="0" dirty="0" smtClean="0">
                <a:solidFill>
                  <a:srgbClr val="000000"/>
                </a:solidFill>
                <a:effectLst/>
                <a:latin typeface="Segoe UI" panose="020B0502040204020203" pitchFamily="34" charset="0"/>
              </a:rPr>
              <a:t>, </a:t>
            </a:r>
            <a:r>
              <a:rPr lang="en-US" sz="1600" b="0" i="0" dirty="0" smtClean="0">
                <a:solidFill>
                  <a:srgbClr val="FF0000"/>
                </a:solidFill>
                <a:effectLst/>
                <a:latin typeface="Segoe UI" panose="020B0502040204020203" pitchFamily="34" charset="0"/>
              </a:rPr>
              <a:t>as I study 5 days a week, I have got a very busy schedule /ˈ</a:t>
            </a:r>
            <a:r>
              <a:rPr lang="en-US" sz="1600" b="0" i="0" dirty="0" err="1" smtClean="0">
                <a:solidFill>
                  <a:srgbClr val="FF0000"/>
                </a:solidFill>
                <a:effectLst/>
                <a:latin typeface="Segoe UI" panose="020B0502040204020203" pitchFamily="34" charset="0"/>
              </a:rPr>
              <a:t>ʃedjuːl</a:t>
            </a:r>
            <a:r>
              <a:rPr lang="en-US" sz="1600" b="0" i="0" dirty="0" smtClean="0">
                <a:solidFill>
                  <a:srgbClr val="FF0000"/>
                </a:solidFill>
                <a:effectLst/>
                <a:latin typeface="Segoe UI" panose="020B0502040204020203" pitchFamily="34" charset="0"/>
              </a:rPr>
              <a:t>/ (timetable). I usually have 7 lessons on Monday, Tuesday and Thursday. And 6 lessons on the other days. (on Friday and Wednesday)</a:t>
            </a:r>
            <a:r>
              <a:rPr lang="en-US" sz="1600" b="1" i="0" dirty="0" smtClean="0">
                <a:solidFill>
                  <a:srgbClr val="000000"/>
                </a:solidFill>
                <a:effectLst/>
                <a:latin typeface="Segoe UI" panose="020B0502040204020203" pitchFamily="34" charset="0"/>
              </a:rPr>
              <a:t> </a:t>
            </a:r>
            <a:endParaRPr lang="en-US" sz="1600" b="0" i="0" dirty="0" smtClean="0">
              <a:solidFill>
                <a:srgbClr val="000000"/>
              </a:solidFill>
              <a:effectLst/>
              <a:latin typeface="Segoe UI" panose="020B0502040204020203" pitchFamily="34" charset="0"/>
            </a:endParaRPr>
          </a:p>
          <a:p>
            <a:r>
              <a:rPr lang="en-US" sz="1600" b="1" i="0" dirty="0" smtClean="0">
                <a:solidFill>
                  <a:srgbClr val="000000"/>
                </a:solidFill>
                <a:effectLst/>
                <a:latin typeface="Segoe UI" panose="020B0502040204020203" pitchFamily="34" charset="0"/>
              </a:rPr>
              <a:t>Electronic</a:t>
            </a:r>
            <a:r>
              <a:rPr lang="en-US" sz="1600" b="0" i="0" dirty="0" smtClean="0">
                <a:solidFill>
                  <a:srgbClr val="000000"/>
                </a:solidFill>
                <a:effectLst/>
                <a:latin typeface="Segoe UI" panose="020B0502040204020203" pitchFamily="34" charset="0"/>
              </a:rPr>
              <a:t> </a:t>
            </a:r>
            <a:r>
              <a:rPr lang="en-US" sz="1600" b="1" i="0" dirty="0" smtClean="0">
                <a:solidFill>
                  <a:srgbClr val="000000"/>
                </a:solidFill>
                <a:effectLst/>
                <a:latin typeface="Segoe UI" panose="020B0502040204020203" pitchFamily="34" charset="0"/>
              </a:rPr>
              <a:t>assistant: </a:t>
            </a:r>
            <a:r>
              <a:rPr lang="en-US" sz="1600" b="0" i="0" dirty="0" smtClean="0">
                <a:solidFill>
                  <a:srgbClr val="000000"/>
                </a:solidFill>
                <a:effectLst/>
                <a:latin typeface="Segoe UI" panose="020B0502040204020203" pitchFamily="34" charset="0"/>
              </a:rPr>
              <a:t>What sports facilities are there in your school?</a:t>
            </a:r>
          </a:p>
          <a:p>
            <a:r>
              <a:rPr lang="en-US" sz="1600" b="1" i="0" dirty="0" smtClean="0">
                <a:solidFill>
                  <a:srgbClr val="000000"/>
                </a:solidFill>
                <a:effectLst/>
                <a:latin typeface="Segoe UI" panose="020B0502040204020203" pitchFamily="34" charset="0"/>
              </a:rPr>
              <a:t>Student: </a:t>
            </a:r>
            <a:r>
              <a:rPr lang="en-US" sz="1600" b="1" i="0" dirty="0" smtClean="0">
                <a:solidFill>
                  <a:srgbClr val="00B0F0"/>
                </a:solidFill>
                <a:effectLst/>
                <a:latin typeface="Segoe UI" panose="020B0502040204020203" pitchFamily="34" charset="0"/>
              </a:rPr>
              <a:t>Obviously</a:t>
            </a:r>
            <a:r>
              <a:rPr lang="en-US" sz="1600" b="1" i="0" dirty="0" smtClean="0">
                <a:solidFill>
                  <a:srgbClr val="000000"/>
                </a:solidFill>
                <a:effectLst/>
                <a:latin typeface="Segoe UI" panose="020B0502040204020203" pitchFamily="34" charset="0"/>
              </a:rPr>
              <a:t>,</a:t>
            </a:r>
            <a:r>
              <a:rPr lang="en-US" sz="1600" b="0" i="0" dirty="0" smtClean="0">
                <a:solidFill>
                  <a:srgbClr val="000000"/>
                </a:solidFill>
                <a:effectLst/>
                <a:latin typeface="Segoe UI" panose="020B0502040204020203" pitchFamily="34" charset="0"/>
              </a:rPr>
              <a:t> </a:t>
            </a:r>
            <a:r>
              <a:rPr lang="en-US" sz="1600" b="0" i="0" dirty="0" smtClean="0">
                <a:solidFill>
                  <a:srgbClr val="FF0000"/>
                </a:solidFill>
                <a:effectLst/>
                <a:latin typeface="Segoe UI" panose="020B0502040204020203" pitchFamily="34" charset="0"/>
              </a:rPr>
              <a:t>we have got a big gym on the ground floor and a shooting gallery in the basement. Also, there are some sports grounds behind the school. As a rule, when the weather is warm and sunny, we have our PT (PE) classes there.</a:t>
            </a:r>
          </a:p>
          <a:p>
            <a:r>
              <a:rPr lang="en-US" sz="1600" b="1" i="0" dirty="0" smtClean="0">
                <a:effectLst/>
                <a:latin typeface="Segoe UI" panose="020B0502040204020203" pitchFamily="34" charset="0"/>
              </a:rPr>
              <a:t>Electronic assistant: </a:t>
            </a:r>
            <a:r>
              <a:rPr lang="en-US" sz="1600" b="0" i="0" dirty="0" smtClean="0">
                <a:effectLst/>
                <a:latin typeface="Segoe UI" panose="020B0502040204020203" pitchFamily="34" charset="0"/>
              </a:rPr>
              <a:t>What is your school uniform like?</a:t>
            </a:r>
          </a:p>
          <a:p>
            <a:r>
              <a:rPr lang="en-US" sz="1600" b="1" i="0" dirty="0" smtClean="0">
                <a:solidFill>
                  <a:srgbClr val="000000"/>
                </a:solidFill>
                <a:effectLst/>
                <a:latin typeface="Segoe UI" panose="020B0502040204020203" pitchFamily="34" charset="0"/>
              </a:rPr>
              <a:t>Student: </a:t>
            </a:r>
            <a:r>
              <a:rPr lang="en-US" sz="1600" b="1" i="0" dirty="0" smtClean="0">
                <a:solidFill>
                  <a:srgbClr val="00B0F0"/>
                </a:solidFill>
                <a:effectLst/>
                <a:latin typeface="Segoe UI" panose="020B0502040204020203" pitchFamily="34" charset="0"/>
              </a:rPr>
              <a:t>To tell the truth</a:t>
            </a:r>
            <a:r>
              <a:rPr lang="en-US" sz="1600" b="1" i="0" dirty="0" smtClean="0">
                <a:solidFill>
                  <a:srgbClr val="000000"/>
                </a:solidFill>
                <a:effectLst/>
                <a:latin typeface="Segoe UI" panose="020B0502040204020203" pitchFamily="34" charset="0"/>
              </a:rPr>
              <a:t>, </a:t>
            </a:r>
            <a:r>
              <a:rPr lang="en-US" sz="1600" b="0" i="0" dirty="0" smtClean="0">
                <a:solidFill>
                  <a:srgbClr val="FF0000"/>
                </a:solidFill>
                <a:effectLst/>
                <a:latin typeface="Segoe UI" panose="020B0502040204020203" pitchFamily="34" charset="0"/>
              </a:rPr>
              <a:t>it is a sore point (</a:t>
            </a:r>
            <a:r>
              <a:rPr lang="en-US" sz="1600" b="0" i="0" dirty="0" err="1" smtClean="0">
                <a:solidFill>
                  <a:srgbClr val="FF0000"/>
                </a:solidFill>
                <a:effectLst/>
                <a:latin typeface="Segoe UI" panose="020B0502040204020203" pitchFamily="34" charset="0"/>
              </a:rPr>
              <a:t>больной</a:t>
            </a:r>
            <a:r>
              <a:rPr lang="en-US" sz="1600" b="0" i="0" dirty="0" smtClean="0">
                <a:solidFill>
                  <a:srgbClr val="FF0000"/>
                </a:solidFill>
                <a:effectLst/>
                <a:latin typeface="Segoe UI" panose="020B0502040204020203" pitchFamily="34" charset="0"/>
              </a:rPr>
              <a:t> </a:t>
            </a:r>
            <a:r>
              <a:rPr lang="en-US" sz="1600" b="0" i="0" dirty="0" err="1" smtClean="0">
                <a:solidFill>
                  <a:srgbClr val="FF0000"/>
                </a:solidFill>
                <a:effectLst/>
                <a:latin typeface="Segoe UI" panose="020B0502040204020203" pitchFamily="34" charset="0"/>
              </a:rPr>
              <a:t>вопрос</a:t>
            </a:r>
            <a:r>
              <a:rPr lang="en-US" sz="1600" b="0" i="0" dirty="0" smtClean="0">
                <a:solidFill>
                  <a:srgbClr val="FF0000"/>
                </a:solidFill>
                <a:effectLst/>
                <a:latin typeface="Segoe UI" panose="020B0502040204020203" pitchFamily="34" charset="0"/>
              </a:rPr>
              <a:t>) for me because I don’t really like my school uniform. The girls of our school usually wear brown or navy blue dresses with white collars and black aprons. And we all </a:t>
            </a:r>
            <a:r>
              <a:rPr lang="en-US" sz="1600" b="0" i="0" dirty="0" err="1" smtClean="0">
                <a:solidFill>
                  <a:srgbClr val="FF0000"/>
                </a:solidFill>
                <a:effectLst/>
                <a:latin typeface="Segoe UI" panose="020B0502040204020203" pitchFamily="34" charset="0"/>
              </a:rPr>
              <a:t>lookrather</a:t>
            </a:r>
            <a:r>
              <a:rPr lang="en-US" sz="1600" b="0" i="0" dirty="0" smtClean="0">
                <a:solidFill>
                  <a:srgbClr val="FF0000"/>
                </a:solidFill>
                <a:effectLst/>
                <a:latin typeface="Segoe UI" panose="020B0502040204020203" pitchFamily="34" charset="0"/>
              </a:rPr>
              <a:t> dull. You know, like nuns in the convent/ˈ</a:t>
            </a:r>
            <a:r>
              <a:rPr lang="en-US" sz="1600" b="0" i="0" dirty="0" err="1" smtClean="0">
                <a:solidFill>
                  <a:srgbClr val="FF0000"/>
                </a:solidFill>
                <a:effectLst/>
                <a:latin typeface="Segoe UI" panose="020B0502040204020203" pitchFamily="34" charset="0"/>
              </a:rPr>
              <a:t>kɒnvənt</a:t>
            </a:r>
            <a:r>
              <a:rPr lang="en-US" sz="1600" b="0" i="0" dirty="0" smtClean="0">
                <a:solidFill>
                  <a:srgbClr val="FF0000"/>
                </a:solidFill>
                <a:effectLst/>
                <a:latin typeface="Segoe UI" panose="020B0502040204020203" pitchFamily="34" charset="0"/>
              </a:rPr>
              <a:t>/. Girls are not allowed to wear trousers. As for the boys, they wear dark trousers and jackets and white shirts.</a:t>
            </a:r>
          </a:p>
          <a:p>
            <a:r>
              <a:rPr lang="en-US" sz="1600" b="1" i="0" dirty="0" smtClean="0">
                <a:effectLst/>
                <a:latin typeface="Segoe UI" panose="020B0502040204020203" pitchFamily="34" charset="0"/>
              </a:rPr>
              <a:t>Electronic assistant: </a:t>
            </a:r>
            <a:r>
              <a:rPr lang="en-US" sz="1600" b="0" i="0" dirty="0" smtClean="0">
                <a:effectLst/>
                <a:latin typeface="Segoe UI" panose="020B0502040204020203" pitchFamily="34" charset="0"/>
              </a:rPr>
              <a:t>What school events do you have during the school year?</a:t>
            </a:r>
          </a:p>
          <a:p>
            <a:r>
              <a:rPr lang="en-US" sz="1600" b="1" i="0" dirty="0" smtClean="0">
                <a:solidFill>
                  <a:srgbClr val="000000"/>
                </a:solidFill>
                <a:effectLst/>
                <a:latin typeface="Segoe UI" panose="020B0502040204020203" pitchFamily="34" charset="0"/>
              </a:rPr>
              <a:t>Student: Let me think</a:t>
            </a:r>
            <a:r>
              <a:rPr lang="en-US" sz="1600" b="0" i="0" dirty="0" smtClean="0">
                <a:solidFill>
                  <a:srgbClr val="000000"/>
                </a:solidFill>
                <a:effectLst/>
                <a:latin typeface="Segoe UI" panose="020B0502040204020203" pitchFamily="34" charset="0"/>
              </a:rPr>
              <a:t>. </a:t>
            </a:r>
            <a:r>
              <a:rPr lang="en-US" sz="1600" b="1" i="0" dirty="0" smtClean="0">
                <a:solidFill>
                  <a:srgbClr val="00B0F0"/>
                </a:solidFill>
                <a:effectLst/>
                <a:latin typeface="Segoe UI" panose="020B0502040204020203" pitchFamily="34" charset="0"/>
              </a:rPr>
              <a:t>First of all</a:t>
            </a:r>
            <a:r>
              <a:rPr lang="en-US" sz="1600" b="0" i="0" dirty="0" smtClean="0">
                <a:solidFill>
                  <a:srgbClr val="00B0F0"/>
                </a:solidFill>
                <a:effectLst/>
                <a:latin typeface="Segoe UI" panose="020B0502040204020203" pitchFamily="34" charset="0"/>
              </a:rPr>
              <a:t>, </a:t>
            </a:r>
            <a:r>
              <a:rPr lang="en-US" sz="1600" b="0" i="0" dirty="0" smtClean="0">
                <a:solidFill>
                  <a:srgbClr val="FF0000"/>
                </a:solidFill>
                <a:effectLst/>
                <a:latin typeface="Segoe UI" panose="020B0502040204020203" pitchFamily="34" charset="0"/>
              </a:rPr>
              <a:t>two important events are school assemblies at the beginning and at the end of the school year when we greet the first-form students and say “Good bye” to our school leavers.</a:t>
            </a:r>
            <a:r>
              <a:rPr lang="en-US" sz="1600" b="0" i="0" dirty="0" smtClean="0">
                <a:solidFill>
                  <a:srgbClr val="00B0F0"/>
                </a:solidFill>
                <a:effectLst/>
                <a:latin typeface="Segoe UI" panose="020B0502040204020203" pitchFamily="34" charset="0"/>
              </a:rPr>
              <a:t> </a:t>
            </a:r>
            <a:r>
              <a:rPr lang="en-US" sz="1600" b="1" i="0" dirty="0" smtClean="0">
                <a:solidFill>
                  <a:srgbClr val="00B0F0"/>
                </a:solidFill>
                <a:effectLst/>
                <a:latin typeface="Segoe UI" panose="020B0502040204020203" pitchFamily="34" charset="0"/>
              </a:rPr>
              <a:t>Moreover</a:t>
            </a:r>
            <a:r>
              <a:rPr lang="en-US" sz="1600" b="1" i="0" dirty="0" smtClean="0">
                <a:solidFill>
                  <a:srgbClr val="FF0000"/>
                </a:solidFill>
                <a:effectLst/>
                <a:latin typeface="Segoe UI" panose="020B0502040204020203" pitchFamily="34" charset="0"/>
              </a:rPr>
              <a:t>, </a:t>
            </a:r>
            <a:r>
              <a:rPr lang="en-US" sz="1600" b="0" i="0" dirty="0" smtClean="0">
                <a:solidFill>
                  <a:srgbClr val="FF0000"/>
                </a:solidFill>
                <a:effectLst/>
                <a:latin typeface="Segoe UI" panose="020B0502040204020203" pitchFamily="34" charset="0"/>
              </a:rPr>
              <a:t>our school takes part in different regional sports and music contests during the year. (And as a rule, our teams often get prizes and awards.) </a:t>
            </a:r>
            <a:r>
              <a:rPr lang="en-US" sz="1600" b="1" i="0" dirty="0" smtClean="0">
                <a:solidFill>
                  <a:srgbClr val="00B0F0"/>
                </a:solidFill>
                <a:effectLst/>
                <a:latin typeface="Segoe UI" panose="020B0502040204020203" pitchFamily="34" charset="0"/>
              </a:rPr>
              <a:t>Besides</a:t>
            </a:r>
            <a:r>
              <a:rPr lang="en-US" sz="1600" b="0" i="0" dirty="0" smtClean="0">
                <a:solidFill>
                  <a:srgbClr val="FF0000"/>
                </a:solidFill>
                <a:effectLst/>
                <a:latin typeface="Segoe UI" panose="020B0502040204020203" pitchFamily="34" charset="0"/>
              </a:rPr>
              <a:t>, various themed parties and subject Olympiads are held in our school.</a:t>
            </a:r>
          </a:p>
          <a:p>
            <a:r>
              <a:rPr lang="en-US" sz="1600" b="0" i="0" dirty="0" smtClean="0">
                <a:solidFill>
                  <a:srgbClr val="000000"/>
                </a:solidFill>
                <a:effectLst/>
                <a:latin typeface="Segoe UI" panose="020B0502040204020203" pitchFamily="34" charset="0"/>
              </a:rPr>
              <a:t> </a:t>
            </a:r>
            <a:r>
              <a:rPr lang="en-US" sz="1600" b="1" i="0" dirty="0" smtClean="0">
                <a:solidFill>
                  <a:srgbClr val="000000"/>
                </a:solidFill>
                <a:effectLst/>
                <a:latin typeface="Segoe UI" panose="020B0502040204020203" pitchFamily="34" charset="0"/>
              </a:rPr>
              <a:t>Electronic assistant: </a:t>
            </a:r>
            <a:r>
              <a:rPr lang="en-US" sz="1600" b="0" i="0" dirty="0" smtClean="0">
                <a:solidFill>
                  <a:srgbClr val="000000"/>
                </a:solidFill>
                <a:effectLst/>
                <a:latin typeface="Segoe UI" panose="020B0502040204020203" pitchFamily="34" charset="0"/>
              </a:rPr>
              <a:t>What would you like to improve in your school?</a:t>
            </a:r>
          </a:p>
          <a:p>
            <a:r>
              <a:rPr lang="en-US" sz="1600" b="1" i="0" dirty="0" smtClean="0">
                <a:solidFill>
                  <a:srgbClr val="000000"/>
                </a:solidFill>
                <a:effectLst/>
                <a:latin typeface="Segoe UI" panose="020B0502040204020203" pitchFamily="34" charset="0"/>
              </a:rPr>
              <a:t>Student:</a:t>
            </a:r>
            <a:r>
              <a:rPr lang="en-US" sz="1600" b="0" i="0" dirty="0" smtClean="0">
                <a:solidFill>
                  <a:srgbClr val="000000"/>
                </a:solidFill>
                <a:effectLst/>
                <a:latin typeface="Segoe UI" panose="020B0502040204020203" pitchFamily="34" charset="0"/>
              </a:rPr>
              <a:t> </a:t>
            </a:r>
            <a:r>
              <a:rPr lang="en-US" sz="1600" b="1" i="0" dirty="0" smtClean="0">
                <a:solidFill>
                  <a:srgbClr val="00B0F0"/>
                </a:solidFill>
                <a:effectLst/>
                <a:latin typeface="Segoe UI" panose="020B0502040204020203" pitchFamily="34" charset="0"/>
              </a:rPr>
              <a:t>In my opinion,</a:t>
            </a:r>
            <a:r>
              <a:rPr lang="en-US" sz="1600" b="0" i="0" dirty="0" smtClean="0">
                <a:solidFill>
                  <a:srgbClr val="000000"/>
                </a:solidFill>
                <a:effectLst/>
                <a:latin typeface="Segoe UI" panose="020B0502040204020203" pitchFamily="34" charset="0"/>
              </a:rPr>
              <a:t> </a:t>
            </a:r>
            <a:r>
              <a:rPr lang="en-US" sz="1600" b="0" i="0" dirty="0" smtClean="0">
                <a:solidFill>
                  <a:srgbClr val="FF0000"/>
                </a:solidFill>
                <a:effectLst/>
                <a:latin typeface="Segoe UI" panose="020B0502040204020203" pitchFamily="34" charset="0"/>
              </a:rPr>
              <a:t>we should change our school uniform. I would like to wear a more fashionable one. It must be practical, convenient and made of natural fabrics at the same time. (Why not to add some bright </a:t>
            </a:r>
            <a:r>
              <a:rPr lang="en-US" sz="1600" b="0" i="0" dirty="0" err="1" smtClean="0">
                <a:solidFill>
                  <a:srgbClr val="FF0000"/>
                </a:solidFill>
                <a:effectLst/>
                <a:latin typeface="Segoe UI" panose="020B0502040204020203" pitchFamily="34" charset="0"/>
              </a:rPr>
              <a:t>colours</a:t>
            </a:r>
            <a:r>
              <a:rPr lang="en-US" sz="1600" b="0" i="0" dirty="0" smtClean="0">
                <a:solidFill>
                  <a:srgbClr val="FF0000"/>
                </a:solidFill>
                <a:effectLst/>
                <a:latin typeface="Segoe UI" panose="020B0502040204020203" pitchFamily="34" charset="0"/>
              </a:rPr>
              <a:t> to make our school life happier?) </a:t>
            </a:r>
            <a:r>
              <a:rPr lang="en-US" sz="1600" b="1" i="0" dirty="0" smtClean="0">
                <a:solidFill>
                  <a:srgbClr val="00B0F0"/>
                </a:solidFill>
                <a:effectLst/>
                <a:latin typeface="Segoe UI" panose="020B0502040204020203" pitchFamily="34" charset="0"/>
              </a:rPr>
              <a:t>Also</a:t>
            </a:r>
            <a:r>
              <a:rPr lang="en-US" sz="1600" b="1" i="0" dirty="0" smtClean="0">
                <a:solidFill>
                  <a:srgbClr val="FF0000"/>
                </a:solidFill>
                <a:effectLst/>
                <a:latin typeface="Segoe UI" panose="020B0502040204020203" pitchFamily="34" charset="0"/>
              </a:rPr>
              <a:t>,</a:t>
            </a:r>
            <a:r>
              <a:rPr lang="en-US" sz="1600" b="0" i="0" dirty="0" smtClean="0">
                <a:solidFill>
                  <a:srgbClr val="FF0000"/>
                </a:solidFill>
                <a:effectLst/>
                <a:latin typeface="Segoe UI" panose="020B0502040204020203" pitchFamily="34" charset="0"/>
              </a:rPr>
              <a:t> teachers should cut down the amount of homework they give us every day (give us less homework). </a:t>
            </a:r>
            <a:r>
              <a:rPr lang="en-US" sz="1600" b="1" i="0" dirty="0" smtClean="0">
                <a:solidFill>
                  <a:srgbClr val="00B0F0"/>
                </a:solidFill>
                <a:effectLst/>
                <a:latin typeface="Segoe UI" panose="020B0502040204020203" pitchFamily="34" charset="0"/>
              </a:rPr>
              <a:t>Last but not least,</a:t>
            </a:r>
            <a:r>
              <a:rPr lang="en-US" sz="1600" b="0" i="0" dirty="0" smtClean="0">
                <a:solidFill>
                  <a:srgbClr val="FF0000"/>
                </a:solidFill>
                <a:effectLst/>
                <a:latin typeface="Segoe UI" panose="020B0502040204020203" pitchFamily="34" charset="0"/>
              </a:rPr>
              <a:t> I would like to have a wide choice of fruit, healthy </a:t>
            </a:r>
            <a:r>
              <a:rPr lang="en-US" sz="1600" b="0" i="0" dirty="0" err="1" smtClean="0">
                <a:solidFill>
                  <a:srgbClr val="FF0000"/>
                </a:solidFill>
                <a:effectLst/>
                <a:latin typeface="Segoe UI" panose="020B0502040204020203" pitchFamily="34" charset="0"/>
              </a:rPr>
              <a:t>snascks</a:t>
            </a:r>
            <a:r>
              <a:rPr lang="en-US" sz="1600" b="0" i="0" dirty="0" smtClean="0">
                <a:solidFill>
                  <a:srgbClr val="FF0000"/>
                </a:solidFill>
                <a:effectLst/>
                <a:latin typeface="Segoe UI" panose="020B0502040204020203" pitchFamily="34" charset="0"/>
              </a:rPr>
              <a:t> and hot lunches in our school canteen.</a:t>
            </a:r>
          </a:p>
          <a:p>
            <a:r>
              <a:rPr lang="en-US" sz="1600" b="1" i="0" dirty="0" smtClean="0">
                <a:solidFill>
                  <a:srgbClr val="000000"/>
                </a:solidFill>
                <a:effectLst/>
                <a:latin typeface="Segoe UI" panose="020B0502040204020203" pitchFamily="34" charset="0"/>
              </a:rPr>
              <a:t>Electronic assistant: </a:t>
            </a:r>
            <a:r>
              <a:rPr lang="en-US" sz="1600" b="0" i="0" dirty="0" smtClean="0">
                <a:solidFill>
                  <a:srgbClr val="000000"/>
                </a:solidFill>
                <a:effectLst/>
                <a:latin typeface="Segoe UI" panose="020B0502040204020203" pitchFamily="34" charset="0"/>
              </a:rPr>
              <a:t>This is the end of the survey. Thank you very much for your cooperation. </a:t>
            </a:r>
            <a:r>
              <a:rPr lang="en-US" sz="1600" b="0" i="0" u="sng" dirty="0" smtClean="0">
                <a:solidFill>
                  <a:srgbClr val="003399"/>
                </a:solidFill>
                <a:effectLst/>
                <a:latin typeface="Segoe UI" panose="020B0502040204020203" pitchFamily="34" charset="0"/>
                <a:hlinkClick r:id="rId2"/>
              </a:rPr>
              <a:t>http://smashtrash.ru/podgotovka-k-ogye/ogye-2017-ustnaya-chast-obrazcy-vypolneniya.html#ixzz4zfvEJE87</a:t>
            </a:r>
            <a:endParaRPr lang="ru-RU" sz="1600" dirty="0"/>
          </a:p>
        </p:txBody>
      </p:sp>
    </p:spTree>
    <p:extLst>
      <p:ext uri="{BB962C8B-B14F-4D97-AF65-F5344CB8AC3E}">
        <p14:creationId xmlns:p14="http://schemas.microsoft.com/office/powerpoint/2010/main" val="1909213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ОГЭ</a:t>
            </a:r>
            <a:br>
              <a:rPr lang="ru-RU" sz="2800" b="1" dirty="0" smtClean="0"/>
            </a:br>
            <a:r>
              <a:rPr lang="ru-RU" sz="2800" b="1" dirty="0" smtClean="0"/>
              <a:t>Задание </a:t>
            </a:r>
            <a:r>
              <a:rPr lang="ru-RU" sz="2800" b="1" dirty="0"/>
              <a:t>3 (тематическое монологическое высказывание) –</a:t>
            </a:r>
            <a:br>
              <a:rPr lang="ru-RU" sz="2800" b="1" dirty="0"/>
            </a:br>
            <a:r>
              <a:rPr lang="ru-RU" sz="2800" b="1" dirty="0"/>
              <a:t>максимум 7 баллов.</a:t>
            </a:r>
            <a:endParaRPr lang="ru-RU" sz="2800" dirty="0"/>
          </a:p>
        </p:txBody>
      </p:sp>
      <p:sp>
        <p:nvSpPr>
          <p:cNvPr id="3" name="Объект 2"/>
          <p:cNvSpPr>
            <a:spLocks noGrp="1"/>
          </p:cNvSpPr>
          <p:nvPr>
            <p:ph idx="1"/>
          </p:nvPr>
        </p:nvSpPr>
        <p:spPr/>
        <p:txBody>
          <a:bodyPr>
            <a:normAutofit fontScale="92500" lnSpcReduction="10000"/>
          </a:bodyPr>
          <a:lstStyle/>
          <a:p>
            <a:pPr marL="0" indent="0" algn="just">
              <a:buNone/>
            </a:pPr>
            <a:r>
              <a:rPr lang="ru-RU" sz="2200" b="1" dirty="0" smtClean="0"/>
              <a:t>Решение коммуникативной задачи </a:t>
            </a:r>
            <a:r>
              <a:rPr lang="ru-RU" sz="2200" b="1" dirty="0"/>
              <a:t>(К5</a:t>
            </a:r>
            <a:r>
              <a:rPr lang="ru-RU" sz="2200" b="1" dirty="0" smtClean="0"/>
              <a:t>)</a:t>
            </a:r>
          </a:p>
          <a:p>
            <a:pPr marL="0" indent="0" algn="just">
              <a:lnSpc>
                <a:spcPct val="100000"/>
              </a:lnSpc>
              <a:spcBef>
                <a:spcPts val="0"/>
              </a:spcBef>
              <a:buNone/>
            </a:pPr>
            <a:r>
              <a:rPr lang="ru-RU" sz="2200" dirty="0" smtClean="0"/>
              <a:t>3 -Задание выполнено полностью</a:t>
            </a:r>
            <a:r>
              <a:rPr lang="ru-RU" sz="2200" dirty="0"/>
              <a:t>: </a:t>
            </a:r>
            <a:r>
              <a:rPr lang="ru-RU" sz="2200" dirty="0" smtClean="0"/>
              <a:t>цель общения </a:t>
            </a:r>
            <a:r>
              <a:rPr lang="ru-RU" sz="2200" dirty="0"/>
              <a:t>достигнута</a:t>
            </a:r>
            <a:r>
              <a:rPr lang="ru-RU" sz="2200" dirty="0" smtClean="0"/>
              <a:t>; тема </a:t>
            </a:r>
            <a:r>
              <a:rPr lang="ru-RU" sz="2200" dirty="0"/>
              <a:t>раскрыта в</a:t>
            </a:r>
          </a:p>
          <a:p>
            <a:pPr marL="0" indent="0" algn="just">
              <a:lnSpc>
                <a:spcPct val="100000"/>
              </a:lnSpc>
              <a:spcBef>
                <a:spcPts val="0"/>
              </a:spcBef>
              <a:buNone/>
            </a:pPr>
            <a:r>
              <a:rPr lang="ru-RU" sz="2200" dirty="0"/>
              <a:t>полном </a:t>
            </a:r>
            <a:r>
              <a:rPr lang="ru-RU" sz="2200" dirty="0" smtClean="0"/>
              <a:t>объёме (</a:t>
            </a:r>
            <a:r>
              <a:rPr lang="ru-RU" sz="2200" dirty="0"/>
              <a:t>полно, точно </a:t>
            </a:r>
            <a:r>
              <a:rPr lang="ru-RU" sz="2200" dirty="0" smtClean="0"/>
              <a:t>и развернуто раскрыты все </a:t>
            </a:r>
            <a:r>
              <a:rPr lang="ru-RU" sz="2200" dirty="0"/>
              <a:t>аспекты, </a:t>
            </a:r>
            <a:r>
              <a:rPr lang="ru-RU" sz="2200" dirty="0" smtClean="0"/>
              <a:t>указанные </a:t>
            </a:r>
            <a:r>
              <a:rPr lang="ru-RU" sz="2200" dirty="0"/>
              <a:t>в задании</a:t>
            </a:r>
            <a:r>
              <a:rPr lang="ru-RU" sz="2200" dirty="0" smtClean="0"/>
              <a:t>). Объём </a:t>
            </a:r>
            <a:r>
              <a:rPr lang="ru-RU" sz="2200" dirty="0"/>
              <a:t>высказывания</a:t>
            </a:r>
            <a:r>
              <a:rPr lang="ru-RU" sz="2200" dirty="0" smtClean="0"/>
              <a:t>: </a:t>
            </a:r>
            <a:r>
              <a:rPr lang="ru-RU" sz="2200" dirty="0" smtClean="0">
                <a:solidFill>
                  <a:srgbClr val="FF0000"/>
                </a:solidFill>
              </a:rPr>
              <a:t>10–12 фраз.</a:t>
            </a:r>
          </a:p>
          <a:p>
            <a:pPr marL="0" indent="0">
              <a:lnSpc>
                <a:spcPct val="100000"/>
              </a:lnSpc>
              <a:spcBef>
                <a:spcPts val="0"/>
              </a:spcBef>
              <a:buNone/>
            </a:pPr>
            <a:r>
              <a:rPr lang="ru-RU" sz="2200" dirty="0" smtClean="0"/>
              <a:t>2- </a:t>
            </a:r>
            <a:r>
              <a:rPr lang="ru-RU" sz="2400" dirty="0"/>
              <a:t>Задание выполнено</a:t>
            </a:r>
            <a:r>
              <a:rPr lang="ru-RU" sz="2400" dirty="0" smtClean="0"/>
              <a:t>: цель </a:t>
            </a:r>
            <a:r>
              <a:rPr lang="ru-RU" sz="2400" dirty="0"/>
              <a:t>общения </a:t>
            </a:r>
            <a:r>
              <a:rPr lang="ru-RU" sz="2400" dirty="0" smtClean="0"/>
              <a:t>достигнута</a:t>
            </a:r>
            <a:r>
              <a:rPr lang="ru-RU" sz="2400" dirty="0"/>
              <a:t>; но тема </a:t>
            </a:r>
            <a:r>
              <a:rPr lang="ru-RU" sz="2400" dirty="0" smtClean="0"/>
              <a:t>раскрыта </a:t>
            </a:r>
            <a:r>
              <a:rPr lang="ru-RU" sz="2400" dirty="0"/>
              <a:t>не в </a:t>
            </a:r>
            <a:r>
              <a:rPr lang="ru-RU" sz="2400" dirty="0" smtClean="0"/>
              <a:t>полном объёме </a:t>
            </a:r>
            <a:r>
              <a:rPr lang="ru-RU" sz="2400" dirty="0"/>
              <a:t>(один </a:t>
            </a:r>
            <a:r>
              <a:rPr lang="ru-RU" sz="2400" dirty="0" smtClean="0"/>
              <a:t>аспект раскрыт </a:t>
            </a:r>
            <a:r>
              <a:rPr lang="ru-RU" sz="2400" dirty="0"/>
              <a:t>не </a:t>
            </a:r>
            <a:r>
              <a:rPr lang="ru-RU" sz="2400" dirty="0" smtClean="0"/>
              <a:t>полностью). </a:t>
            </a:r>
          </a:p>
          <a:p>
            <a:pPr marL="0" indent="0">
              <a:lnSpc>
                <a:spcPct val="100000"/>
              </a:lnSpc>
              <a:spcBef>
                <a:spcPts val="0"/>
              </a:spcBef>
              <a:buNone/>
            </a:pPr>
            <a:r>
              <a:rPr lang="ru-RU" sz="2400" dirty="0" smtClean="0"/>
              <a:t>Объём </a:t>
            </a:r>
            <a:r>
              <a:rPr lang="ru-RU" sz="2400" dirty="0"/>
              <a:t>высказывания</a:t>
            </a:r>
            <a:r>
              <a:rPr lang="ru-RU" sz="2400" dirty="0" smtClean="0"/>
              <a:t>: </a:t>
            </a:r>
            <a:r>
              <a:rPr lang="ru-RU" sz="2400" dirty="0" smtClean="0">
                <a:solidFill>
                  <a:srgbClr val="FF0000"/>
                </a:solidFill>
              </a:rPr>
              <a:t>8-9 фраз</a:t>
            </a:r>
          </a:p>
          <a:p>
            <a:pPr marL="0" indent="0">
              <a:lnSpc>
                <a:spcPct val="100000"/>
              </a:lnSpc>
              <a:spcBef>
                <a:spcPts val="0"/>
              </a:spcBef>
              <a:buNone/>
            </a:pPr>
            <a:r>
              <a:rPr lang="ru-RU" sz="2400" dirty="0" smtClean="0"/>
              <a:t>1 -</a:t>
            </a:r>
            <a:r>
              <a:rPr lang="ru-RU" sz="2400" dirty="0"/>
              <a:t>Задание </a:t>
            </a:r>
            <a:r>
              <a:rPr lang="ru-RU" sz="2400" dirty="0" smtClean="0"/>
              <a:t>выполнено частично</a:t>
            </a:r>
            <a:r>
              <a:rPr lang="ru-RU" sz="2400" dirty="0"/>
              <a:t>: цель </a:t>
            </a:r>
            <a:r>
              <a:rPr lang="ru-RU" sz="2400" dirty="0" smtClean="0"/>
              <a:t>общения </a:t>
            </a:r>
            <a:r>
              <a:rPr lang="ru-RU" sz="2400" dirty="0"/>
              <a:t>достигнута </a:t>
            </a:r>
            <a:r>
              <a:rPr lang="ru-RU" sz="2400" dirty="0" smtClean="0"/>
              <a:t>частично</a:t>
            </a:r>
            <a:r>
              <a:rPr lang="ru-RU" sz="2400" dirty="0"/>
              <a:t>; тема </a:t>
            </a:r>
            <a:r>
              <a:rPr lang="ru-RU" sz="2400" dirty="0" smtClean="0"/>
              <a:t>раскрыта в ограниченном объёме </a:t>
            </a:r>
            <a:r>
              <a:rPr lang="ru-RU" sz="2400" dirty="0"/>
              <a:t>(один </a:t>
            </a:r>
            <a:r>
              <a:rPr lang="ru-RU" sz="2400" dirty="0" smtClean="0"/>
              <a:t>аспект не </a:t>
            </a:r>
            <a:r>
              <a:rPr lang="ru-RU" sz="2400" dirty="0"/>
              <a:t>раскрыт</a:t>
            </a:r>
            <a:r>
              <a:rPr lang="ru-RU" sz="2400" dirty="0" smtClean="0"/>
              <a:t>, ИЛИ </a:t>
            </a:r>
            <a:r>
              <a:rPr lang="ru-RU" sz="2400" dirty="0"/>
              <a:t>все </a:t>
            </a:r>
            <a:r>
              <a:rPr lang="ru-RU" sz="2400" dirty="0" smtClean="0"/>
              <a:t>аспекты задания раскрыты неполно, ИЛИ </a:t>
            </a:r>
            <a:r>
              <a:rPr lang="ru-RU" sz="2400" dirty="0"/>
              <a:t>два </a:t>
            </a:r>
            <a:r>
              <a:rPr lang="ru-RU" sz="2400" dirty="0" smtClean="0"/>
              <a:t>аспекта раскрыты </a:t>
            </a:r>
            <a:r>
              <a:rPr lang="ru-RU" sz="2400" dirty="0"/>
              <a:t>не в </a:t>
            </a:r>
            <a:r>
              <a:rPr lang="ru-RU" sz="2400" dirty="0" smtClean="0"/>
              <a:t>полном </a:t>
            </a:r>
            <a:r>
              <a:rPr lang="ru-RU" sz="2400" dirty="0"/>
              <a:t>объёме, </a:t>
            </a:r>
            <a:r>
              <a:rPr lang="ru-RU" sz="2400" dirty="0" smtClean="0"/>
              <a:t>третий аспект </a:t>
            </a:r>
            <a:r>
              <a:rPr lang="ru-RU" sz="2400" dirty="0"/>
              <a:t>дан полно </a:t>
            </a:r>
            <a:r>
              <a:rPr lang="ru-RU" sz="2400" dirty="0" smtClean="0"/>
              <a:t>и точно). Объём </a:t>
            </a:r>
            <a:r>
              <a:rPr lang="ru-RU" sz="2400" dirty="0"/>
              <a:t>высказывания</a:t>
            </a:r>
            <a:r>
              <a:rPr lang="ru-RU" sz="2400" dirty="0" smtClean="0"/>
              <a:t>: </a:t>
            </a:r>
            <a:r>
              <a:rPr lang="ru-RU" sz="2400" dirty="0" smtClean="0">
                <a:solidFill>
                  <a:srgbClr val="FF0000"/>
                </a:solidFill>
              </a:rPr>
              <a:t>6-7 фраз</a:t>
            </a:r>
          </a:p>
          <a:p>
            <a:pPr marL="0" indent="0">
              <a:buNone/>
            </a:pPr>
            <a:r>
              <a:rPr lang="ru-RU" sz="2400" dirty="0" smtClean="0"/>
              <a:t>0</a:t>
            </a:r>
            <a:r>
              <a:rPr lang="ru-RU" sz="2400" dirty="0" smtClean="0">
                <a:solidFill>
                  <a:srgbClr val="FF0000"/>
                </a:solidFill>
              </a:rPr>
              <a:t> - </a:t>
            </a:r>
            <a:r>
              <a:rPr lang="ru-RU" sz="2400" dirty="0"/>
              <a:t>Задание не </a:t>
            </a:r>
            <a:r>
              <a:rPr lang="ru-RU" sz="2400" dirty="0" smtClean="0"/>
              <a:t>выполнено</a:t>
            </a:r>
            <a:r>
              <a:rPr lang="ru-RU" sz="2400" dirty="0"/>
              <a:t>: цель </a:t>
            </a:r>
            <a:r>
              <a:rPr lang="ru-RU" sz="2400" dirty="0" smtClean="0"/>
              <a:t>общения не </a:t>
            </a:r>
            <a:r>
              <a:rPr lang="ru-RU" sz="2400" dirty="0"/>
              <a:t>достигнута: </a:t>
            </a:r>
            <a:r>
              <a:rPr lang="ru-RU" sz="2400" dirty="0" smtClean="0"/>
              <a:t>два аспекта содержания не </a:t>
            </a:r>
            <a:r>
              <a:rPr lang="ru-RU" sz="2400" dirty="0" err="1" smtClean="0"/>
              <a:t>раскрыты.Объём</a:t>
            </a:r>
            <a:r>
              <a:rPr lang="ru-RU" sz="2400" dirty="0" smtClean="0"/>
              <a:t> </a:t>
            </a:r>
            <a:r>
              <a:rPr lang="ru-RU" sz="2400" dirty="0"/>
              <a:t>высказывания</a:t>
            </a:r>
            <a:r>
              <a:rPr lang="ru-RU" sz="2400" dirty="0" smtClean="0"/>
              <a:t>: </a:t>
            </a:r>
            <a:r>
              <a:rPr lang="ru-RU" sz="2400" dirty="0" smtClean="0">
                <a:solidFill>
                  <a:srgbClr val="FF0000"/>
                </a:solidFill>
              </a:rPr>
              <a:t>5 </a:t>
            </a:r>
            <a:r>
              <a:rPr lang="ru-RU" sz="2400" dirty="0">
                <a:solidFill>
                  <a:srgbClr val="FF0000"/>
                </a:solidFill>
              </a:rPr>
              <a:t>и менее фраз</a:t>
            </a:r>
            <a:endParaRPr lang="ru-RU" sz="2200" dirty="0" smtClean="0">
              <a:solidFill>
                <a:srgbClr val="FF0000"/>
              </a:solidFill>
            </a:endParaRPr>
          </a:p>
          <a:p>
            <a:pPr marL="0" indent="0">
              <a:buNone/>
            </a:pPr>
            <a:endParaRPr lang="ru-RU" b="1" dirty="0" smtClean="0"/>
          </a:p>
          <a:p>
            <a:endParaRPr lang="ru-RU" dirty="0"/>
          </a:p>
        </p:txBody>
      </p:sp>
    </p:spTree>
    <p:extLst>
      <p:ext uri="{BB962C8B-B14F-4D97-AF65-F5344CB8AC3E}">
        <p14:creationId xmlns:p14="http://schemas.microsoft.com/office/powerpoint/2010/main" val="158036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r>
              <a:rPr lang="ru-RU" altLang="ru-RU" smtClean="0"/>
              <a:t>Вступление и заключение</a:t>
            </a:r>
          </a:p>
        </p:txBody>
      </p:sp>
      <p:graphicFrame>
        <p:nvGraphicFramePr>
          <p:cNvPr id="5" name="Объект 4"/>
          <p:cNvGraphicFramePr>
            <a:graphicFrameLocks noGrp="1"/>
          </p:cNvGraphicFramePr>
          <p:nvPr>
            <p:ph idx="1"/>
            <p:extLst>
              <p:ext uri="{D42A27DB-BD31-4B8C-83A1-F6EECF244321}">
                <p14:modId xmlns:p14="http://schemas.microsoft.com/office/powerpoint/2010/main" val="935005000"/>
              </p:ext>
            </p:extLst>
          </p:nvPr>
        </p:nvGraphicFramePr>
        <p:xfrm>
          <a:off x="313896" y="1371599"/>
          <a:ext cx="11750724" cy="5329451"/>
        </p:xfrm>
        <a:graphic>
          <a:graphicData uri="http://schemas.openxmlformats.org/drawingml/2006/table">
            <a:tbl>
              <a:tblPr firstRow="1" bandRow="1">
                <a:tableStyleId>{8A107856-5554-42FB-B03E-39F5DBC370BA}</a:tableStyleId>
              </a:tblPr>
              <a:tblGrid>
                <a:gridCol w="5875362"/>
                <a:gridCol w="5875362"/>
              </a:tblGrid>
              <a:tr h="5329451">
                <a:tc>
                  <a:txBody>
                    <a:bodyPr/>
                    <a:lstStyle/>
                    <a:p>
                      <a:r>
                        <a:rPr lang="en-US" sz="1800" b="0" dirty="0" smtClean="0"/>
                        <a:t>I’d like to give  talk about…</a:t>
                      </a:r>
                    </a:p>
                    <a:p>
                      <a:r>
                        <a:rPr lang="en-US" sz="1800" b="0" dirty="0" smtClean="0"/>
                        <a:t>I’m going</a:t>
                      </a:r>
                      <a:r>
                        <a:rPr lang="en-US" sz="1800" b="0" baseline="0" dirty="0" smtClean="0"/>
                        <a:t> to express mu opinion on … as it is  a very important issue.</a:t>
                      </a:r>
                    </a:p>
                    <a:p>
                      <a:endParaRPr lang="en-US" sz="1800" b="0" baseline="0" dirty="0" smtClean="0"/>
                    </a:p>
                    <a:p>
                      <a:r>
                        <a:rPr lang="en-US" sz="1800" b="0" baseline="0" dirty="0" smtClean="0"/>
                        <a:t>…. Is a controversial issue and I want to describe my attitude to this problem.</a:t>
                      </a:r>
                    </a:p>
                    <a:p>
                      <a:r>
                        <a:rPr lang="en-US" sz="1800" b="0" baseline="0" dirty="0" smtClean="0"/>
                        <a:t>I’d like to speak about …as it  is a difficult topic for many teenagers.</a:t>
                      </a:r>
                    </a:p>
                    <a:p>
                      <a:endParaRPr lang="en-US" sz="1800" b="0" baseline="0" dirty="0" smtClean="0"/>
                    </a:p>
                    <a:p>
                      <a:r>
                        <a:rPr lang="en-US" sz="1800" b="0" baseline="0" dirty="0" smtClean="0"/>
                        <a:t>I’m going to address a very important question. </a:t>
                      </a:r>
                    </a:p>
                    <a:p>
                      <a:endParaRPr lang="en-US" sz="1800" b="0" baseline="0" dirty="0" smtClean="0"/>
                    </a:p>
                    <a:p>
                      <a:r>
                        <a:rPr lang="en-US" sz="1800" b="0" baseline="0" dirty="0" smtClean="0"/>
                        <a:t>Nowadays a lot of people are concerned with the problem of…</a:t>
                      </a:r>
                    </a:p>
                    <a:p>
                      <a:endParaRPr lang="en-US" sz="1800" b="0" dirty="0" smtClean="0"/>
                    </a:p>
                    <a:p>
                      <a:r>
                        <a:rPr lang="en-US" sz="1800" b="0" dirty="0" smtClean="0"/>
                        <a:t>In my talk I’m going to deal with(tackle, look at) the problem of…</a:t>
                      </a:r>
                      <a:endParaRPr lang="ru-RU" sz="1800" b="0" dirty="0"/>
                    </a:p>
                  </a:txBody>
                  <a:tcPr marT="45714" marB="45714"/>
                </a:tc>
                <a:tc>
                  <a:txBody>
                    <a:bodyPr/>
                    <a:lstStyle/>
                    <a:p>
                      <a:r>
                        <a:rPr lang="en-US" sz="1800" b="0" dirty="0" smtClean="0"/>
                        <a:t>All in all, the problem of… is very important.</a:t>
                      </a:r>
                      <a:r>
                        <a:rPr lang="en-US" sz="1800" b="0" baseline="0" dirty="0" smtClean="0"/>
                        <a:t> </a:t>
                      </a:r>
                    </a:p>
                    <a:p>
                      <a:r>
                        <a:rPr lang="en-US" sz="1800" b="0" baseline="0" dirty="0" smtClean="0"/>
                        <a:t>That’s all I can say about this issue now.</a:t>
                      </a:r>
                    </a:p>
                    <a:p>
                      <a:r>
                        <a:rPr lang="en-US" sz="1800" b="0" dirty="0" smtClean="0"/>
                        <a:t>To sum up, this</a:t>
                      </a:r>
                      <a:r>
                        <a:rPr lang="en-US" sz="1800" b="0" baseline="0" dirty="0" smtClean="0"/>
                        <a:t> issue is debatable, but I firmly believe that…</a:t>
                      </a:r>
                    </a:p>
                    <a:p>
                      <a:endParaRPr lang="en-US" sz="1800" b="0" baseline="0" dirty="0" smtClean="0"/>
                    </a:p>
                    <a:p>
                      <a:r>
                        <a:rPr lang="en-US" sz="1800" b="0" baseline="0" dirty="0" smtClean="0"/>
                        <a:t>In conclusion I can say that there are different opinions on this question but in my view…</a:t>
                      </a:r>
                    </a:p>
                    <a:p>
                      <a:endParaRPr lang="en-US" sz="1800" b="0" baseline="0" dirty="0" smtClean="0"/>
                    </a:p>
                    <a:p>
                      <a:r>
                        <a:rPr lang="en-US" sz="1800" b="0" baseline="0" dirty="0" smtClean="0"/>
                        <a:t>To conclude I want to stress that ….</a:t>
                      </a:r>
                    </a:p>
                    <a:p>
                      <a:endParaRPr lang="en-US" sz="1800" b="0" baseline="0" dirty="0" smtClean="0"/>
                    </a:p>
                    <a:p>
                      <a:r>
                        <a:rPr lang="en-US" sz="1800" b="0" baseline="0" dirty="0" smtClean="0"/>
                        <a:t>Thank you for listening. That is about all I wanted to say.</a:t>
                      </a:r>
                      <a:endParaRPr lang="ru-RU" sz="1800" b="0" dirty="0"/>
                    </a:p>
                  </a:txBody>
                  <a:tcPr marT="45714" marB="45714"/>
                </a:tc>
              </a:tr>
            </a:tbl>
          </a:graphicData>
        </a:graphic>
      </p:graphicFrame>
    </p:spTree>
    <p:extLst>
      <p:ext uri="{BB962C8B-B14F-4D97-AF65-F5344CB8AC3E}">
        <p14:creationId xmlns:p14="http://schemas.microsoft.com/office/powerpoint/2010/main" val="1875585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Организация высказывания (</a:t>
            </a:r>
            <a:r>
              <a:rPr lang="ru-RU" b="1" dirty="0"/>
              <a:t>К6)</a:t>
            </a:r>
            <a:endParaRPr lang="ru-RU" dirty="0"/>
          </a:p>
        </p:txBody>
      </p:sp>
      <p:sp>
        <p:nvSpPr>
          <p:cNvPr id="3" name="Объект 2"/>
          <p:cNvSpPr>
            <a:spLocks noGrp="1"/>
          </p:cNvSpPr>
          <p:nvPr>
            <p:ph idx="1"/>
          </p:nvPr>
        </p:nvSpPr>
        <p:spPr/>
        <p:txBody>
          <a:bodyPr>
            <a:normAutofit/>
          </a:bodyPr>
          <a:lstStyle/>
          <a:p>
            <a:pPr marL="0" indent="0">
              <a:buNone/>
            </a:pPr>
            <a:r>
              <a:rPr lang="ru-RU" dirty="0" smtClean="0"/>
              <a:t>2- Высказывание логично </a:t>
            </a:r>
            <a:r>
              <a:rPr lang="ru-RU" dirty="0"/>
              <a:t>и </a:t>
            </a:r>
            <a:r>
              <a:rPr lang="ru-RU" dirty="0" smtClean="0"/>
              <a:t>имеет завершённый характер</a:t>
            </a:r>
            <a:r>
              <a:rPr lang="ru-RU" dirty="0"/>
              <a:t>; </a:t>
            </a:r>
            <a:r>
              <a:rPr lang="ru-RU" dirty="0" smtClean="0"/>
              <a:t>имеются вступительная и заключительная фразы</a:t>
            </a:r>
            <a:r>
              <a:rPr lang="ru-RU" dirty="0"/>
              <a:t>, </a:t>
            </a:r>
            <a:r>
              <a:rPr lang="ru-RU" dirty="0" smtClean="0"/>
              <a:t>соответствующие </a:t>
            </a:r>
            <a:r>
              <a:rPr lang="ru-RU" dirty="0"/>
              <a:t>теме</a:t>
            </a:r>
            <a:r>
              <a:rPr lang="ru-RU" dirty="0" smtClean="0"/>
              <a:t>. Средства логической </a:t>
            </a:r>
            <a:r>
              <a:rPr lang="ru-RU" dirty="0"/>
              <a:t>связи </a:t>
            </a:r>
            <a:r>
              <a:rPr lang="ru-RU" dirty="0" smtClean="0"/>
              <a:t>используются правильно;</a:t>
            </a:r>
          </a:p>
          <a:p>
            <a:pPr marL="0" indent="0">
              <a:buNone/>
            </a:pPr>
            <a:r>
              <a:rPr lang="ru-RU" dirty="0" smtClean="0"/>
              <a:t>1 - </a:t>
            </a:r>
            <a:r>
              <a:rPr lang="ru-RU" dirty="0"/>
              <a:t>Высказывание </a:t>
            </a:r>
            <a:r>
              <a:rPr lang="ru-RU" dirty="0" smtClean="0"/>
              <a:t>в основном логично и </a:t>
            </a:r>
            <a:r>
              <a:rPr lang="ru-RU" dirty="0"/>
              <a:t>имеет </a:t>
            </a:r>
            <a:r>
              <a:rPr lang="ru-RU" dirty="0" smtClean="0"/>
              <a:t>доста</a:t>
            </a:r>
            <a:r>
              <a:rPr lang="ru-RU" dirty="0"/>
              <a:t>т</a:t>
            </a:r>
            <a:r>
              <a:rPr lang="ru-RU" dirty="0" smtClean="0"/>
              <a:t>очно завершённый </a:t>
            </a:r>
            <a:r>
              <a:rPr lang="ru-RU" dirty="0"/>
              <a:t>характер</a:t>
            </a:r>
            <a:r>
              <a:rPr lang="ru-RU" dirty="0" smtClean="0"/>
              <a:t>, НО отсутствует вступительная ИЛИ заключительная фраза</a:t>
            </a:r>
            <a:r>
              <a:rPr lang="ru-RU" dirty="0"/>
              <a:t>, </a:t>
            </a:r>
            <a:r>
              <a:rPr lang="ru-RU" dirty="0" smtClean="0"/>
              <a:t>имеются </a:t>
            </a:r>
            <a:r>
              <a:rPr lang="ru-RU" b="1" dirty="0" smtClean="0"/>
              <a:t>одно-два </a:t>
            </a:r>
            <a:r>
              <a:rPr lang="ru-RU" dirty="0" smtClean="0"/>
              <a:t>нарушения </a:t>
            </a:r>
            <a:r>
              <a:rPr lang="ru-RU" dirty="0"/>
              <a:t>в </a:t>
            </a:r>
            <a:r>
              <a:rPr lang="ru-RU" dirty="0" smtClean="0"/>
              <a:t>использовании средств логической связи;</a:t>
            </a:r>
          </a:p>
          <a:p>
            <a:pPr marL="0" indent="0">
              <a:buNone/>
            </a:pPr>
            <a:r>
              <a:rPr lang="ru-RU" dirty="0" smtClean="0"/>
              <a:t>0 - </a:t>
            </a:r>
            <a:r>
              <a:rPr lang="ru-RU" dirty="0"/>
              <a:t>Высказывание </a:t>
            </a:r>
            <a:r>
              <a:rPr lang="ru-RU" dirty="0" smtClean="0"/>
              <a:t>нелогично</a:t>
            </a:r>
            <a:r>
              <a:rPr lang="ru-RU" dirty="0"/>
              <a:t>, </a:t>
            </a:r>
            <a:r>
              <a:rPr lang="ru-RU" dirty="0" smtClean="0"/>
              <a:t>вступительная </a:t>
            </a:r>
            <a:r>
              <a:rPr lang="ru-RU" dirty="0"/>
              <a:t>и </a:t>
            </a:r>
            <a:r>
              <a:rPr lang="ru-RU" dirty="0" smtClean="0"/>
              <a:t>заключительная фразы отсутствуют; средства логической связи практически не используются</a:t>
            </a:r>
          </a:p>
          <a:p>
            <a:pPr marL="0" indent="0">
              <a:buNone/>
            </a:pPr>
            <a:endParaRPr lang="ru-RU" dirty="0"/>
          </a:p>
        </p:txBody>
      </p:sp>
    </p:spTree>
    <p:extLst>
      <p:ext uri="{BB962C8B-B14F-4D97-AF65-F5344CB8AC3E}">
        <p14:creationId xmlns:p14="http://schemas.microsoft.com/office/powerpoint/2010/main" val="219959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br>
              <a:rPr lang="ru-RU" dirty="0" smtClean="0"/>
            </a:br>
            <a:r>
              <a:rPr lang="ru-RU" dirty="0" smtClean="0"/>
              <a:t>ОГЭ					ЕГЭ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25974876"/>
              </p:ext>
            </p:extLst>
          </p:nvPr>
        </p:nvGraphicFramePr>
        <p:xfrm>
          <a:off x="838200" y="1825623"/>
          <a:ext cx="10515600" cy="5092859"/>
        </p:xfrm>
        <a:graphic>
          <a:graphicData uri="http://schemas.openxmlformats.org/drawingml/2006/table">
            <a:tbl>
              <a:tblPr firstRow="1" bandRow="1">
                <a:tableStyleId>{5C22544A-7EE6-4342-B048-85BDC9FD1C3A}</a:tableStyleId>
              </a:tblPr>
              <a:tblGrid>
                <a:gridCol w="5257800"/>
                <a:gridCol w="5257800"/>
              </a:tblGrid>
              <a:tr h="1160939">
                <a:tc>
                  <a:txBody>
                    <a:bodyPr/>
                    <a:lstStyle/>
                    <a:p>
                      <a:pPr algn="l"/>
                      <a:r>
                        <a:rPr lang="ru-RU" sz="1600" b="1" i="0" u="none" strike="noStrike" baseline="0" dirty="0" smtClean="0">
                          <a:latin typeface="TimesNewRoman,Bold"/>
                        </a:rPr>
                        <a:t>Задание 1 - </a:t>
                      </a:r>
                      <a:r>
                        <a:rPr lang="ru-RU" sz="1600" b="0" i="0" u="none" strike="noStrike" baseline="0" dirty="0" smtClean="0">
                          <a:latin typeface="TimesNewRoman"/>
                        </a:rPr>
                        <a:t> чтение вслух небольшого текста научно-</a:t>
                      </a:r>
                    </a:p>
                    <a:p>
                      <a:pPr algn="l"/>
                      <a:r>
                        <a:rPr lang="ru-RU" sz="1600" b="0" i="0" u="none" strike="noStrike" baseline="0" dirty="0" smtClean="0">
                          <a:latin typeface="TimesNewRoman"/>
                        </a:rPr>
                        <a:t>популярного характера. Время на подготовку – 1,5 минуты.</a:t>
                      </a:r>
                      <a:endParaRPr lang="ru-RU" sz="1600" dirty="0"/>
                    </a:p>
                  </a:txBody>
                  <a:tcPr/>
                </a:tc>
                <a:tc>
                  <a:txBody>
                    <a:bodyPr/>
                    <a:lstStyle/>
                    <a:p>
                      <a:pPr algn="l"/>
                      <a:r>
                        <a:rPr lang="ru-RU" sz="1600" b="0" i="0" u="none" strike="noStrike" baseline="0" dirty="0" smtClean="0">
                          <a:latin typeface="TimesNewRoman"/>
                        </a:rPr>
                        <a:t>Задание 1 – чтение вслух небольшого текста научно-популярного</a:t>
                      </a:r>
                    </a:p>
                    <a:p>
                      <a:pPr algn="l"/>
                      <a:r>
                        <a:rPr lang="ru-RU" sz="1600" b="0" i="0" u="none" strike="noStrike" baseline="0" dirty="0" smtClean="0">
                          <a:latin typeface="TimesNewRoman"/>
                        </a:rPr>
                        <a:t>характера. Время на подготовку – 1,5 минуты.</a:t>
                      </a:r>
                      <a:endParaRPr lang="ru-RU" sz="1600" dirty="0"/>
                    </a:p>
                  </a:txBody>
                  <a:tcPr/>
                </a:tc>
              </a:tr>
              <a:tr h="1160939">
                <a:tc>
                  <a:txBody>
                    <a:bodyPr/>
                    <a:lstStyle/>
                    <a:p>
                      <a:pPr algn="l"/>
                      <a:r>
                        <a:rPr lang="ru-RU" sz="1600" b="0" i="0" u="none" strike="noStrike" baseline="0" dirty="0" smtClean="0">
                          <a:latin typeface="TimesNewRoman"/>
                        </a:rPr>
                        <a:t>В </a:t>
                      </a:r>
                      <a:r>
                        <a:rPr lang="ru-RU" sz="1600" b="1" i="0" u="none" strike="noStrike" baseline="0" dirty="0" smtClean="0">
                          <a:latin typeface="TimesNewRoman,Bold"/>
                        </a:rPr>
                        <a:t>задании 2 </a:t>
                      </a:r>
                      <a:r>
                        <a:rPr lang="ru-RU" sz="1600" b="0" i="0" u="none" strike="noStrike" baseline="0" dirty="0" smtClean="0">
                          <a:latin typeface="TimesNewRoman"/>
                        </a:rPr>
                        <a:t>предлагается принять участие в условном диалоге-</a:t>
                      </a:r>
                    </a:p>
                    <a:p>
                      <a:pPr algn="l"/>
                      <a:r>
                        <a:rPr lang="ru-RU" sz="1600" b="0" i="0" u="none" strike="noStrike" baseline="0" dirty="0" smtClean="0">
                          <a:latin typeface="TimesNewRoman"/>
                        </a:rPr>
                        <a:t>расспросе: ответить на шесть услышанных в аудиозаписи вопросов</a:t>
                      </a:r>
                    </a:p>
                    <a:p>
                      <a:pPr algn="l"/>
                      <a:r>
                        <a:rPr lang="ru-RU" sz="1600" b="0" i="0" u="none" strike="noStrike" baseline="0" dirty="0" smtClean="0">
                          <a:latin typeface="TimesNewRoman"/>
                        </a:rPr>
                        <a:t>телефонного опроса.</a:t>
                      </a:r>
                      <a:endParaRPr lang="ru-RU" sz="1600" dirty="0"/>
                    </a:p>
                  </a:txBody>
                  <a:tcPr/>
                </a:tc>
                <a:tc>
                  <a:txBody>
                    <a:bodyPr/>
                    <a:lstStyle/>
                    <a:p>
                      <a:pPr algn="l"/>
                      <a:r>
                        <a:rPr lang="ru-RU" sz="1600" b="0" i="0" u="none" strike="noStrike" baseline="0" dirty="0" smtClean="0">
                          <a:latin typeface="TimesNewRoman"/>
                        </a:rPr>
                        <a:t>В задании 2 предлагается ознакомиться с рекламным объявлением</a:t>
                      </a:r>
                    </a:p>
                    <a:p>
                      <a:pPr algn="l"/>
                      <a:r>
                        <a:rPr lang="ru-RU" sz="1600" b="0" i="0" u="none" strike="noStrike" baseline="0" dirty="0" smtClean="0">
                          <a:latin typeface="TimesNewRoman"/>
                        </a:rPr>
                        <a:t>и задать пять вопросов на основе ключевых слов. Время на подготовку –</a:t>
                      </a:r>
                    </a:p>
                    <a:p>
                      <a:pPr algn="l"/>
                      <a:r>
                        <a:rPr lang="ru-RU" sz="1600" b="0" i="0" u="none" strike="noStrike" baseline="0" dirty="0" smtClean="0">
                          <a:latin typeface="TimesNewRoman"/>
                        </a:rPr>
                        <a:t>1,5 минуты.</a:t>
                      </a:r>
                      <a:endParaRPr lang="ru-RU" sz="1600" dirty="0"/>
                    </a:p>
                  </a:txBody>
                  <a:tcPr/>
                </a:tc>
              </a:tr>
              <a:tr h="1160939">
                <a:tc>
                  <a:txBody>
                    <a:bodyPr/>
                    <a:lstStyle/>
                    <a:p>
                      <a:pPr algn="l"/>
                      <a:r>
                        <a:rPr lang="ru-RU" sz="1600" b="0" i="0" u="none" strike="noStrike" baseline="0" dirty="0" smtClean="0">
                          <a:latin typeface="TimesNewRoman"/>
                        </a:rPr>
                        <a:t>В </a:t>
                      </a:r>
                      <a:r>
                        <a:rPr lang="ru-RU" sz="1600" b="1" i="0" u="none" strike="noStrike" baseline="0" dirty="0" smtClean="0">
                          <a:latin typeface="TimesNewRoman,Bold"/>
                        </a:rPr>
                        <a:t>задании 3 </a:t>
                      </a:r>
                      <a:r>
                        <a:rPr lang="ru-RU" sz="1600" b="0" i="0" u="none" strike="noStrike" baseline="0" dirty="0" smtClean="0">
                          <a:latin typeface="TimesNewRoman"/>
                        </a:rPr>
                        <a:t>необходимо построить связное монологическое</a:t>
                      </a:r>
                    </a:p>
                    <a:p>
                      <a:pPr algn="l"/>
                      <a:r>
                        <a:rPr lang="ru-RU" sz="1600" b="0" i="0" u="none" strike="noStrike" baseline="0" dirty="0" smtClean="0">
                          <a:latin typeface="TimesNewRoman"/>
                        </a:rPr>
                        <a:t>высказывание на определённую тему с опорой на план. Время на</a:t>
                      </a:r>
                    </a:p>
                    <a:p>
                      <a:pPr algn="l"/>
                      <a:r>
                        <a:rPr lang="ru-RU" sz="1600" b="0" i="0" u="none" strike="noStrike" baseline="0" dirty="0" smtClean="0">
                          <a:latin typeface="TimesNewRoman"/>
                        </a:rPr>
                        <a:t>подготовку – 1,5 минуты.</a:t>
                      </a:r>
                      <a:endParaRPr lang="ru-RU" sz="1600" dirty="0"/>
                    </a:p>
                  </a:txBody>
                  <a:tcPr/>
                </a:tc>
                <a:tc>
                  <a:txBody>
                    <a:bodyPr/>
                    <a:lstStyle/>
                    <a:p>
                      <a:pPr algn="l"/>
                      <a:r>
                        <a:rPr lang="ru-RU" sz="1600" b="0" i="0" u="none" strike="noStrike" baseline="0" dirty="0" smtClean="0">
                          <a:latin typeface="TimesNewRoman"/>
                        </a:rPr>
                        <a:t>В задании 3 предлагается выбрать одну из трёх фотографий и описать</a:t>
                      </a:r>
                    </a:p>
                    <a:p>
                      <a:pPr algn="l"/>
                      <a:r>
                        <a:rPr lang="ru-RU" sz="1600" b="0" i="0" u="none" strike="noStrike" baseline="0" dirty="0" smtClean="0">
                          <a:latin typeface="TimesNewRoman"/>
                        </a:rPr>
                        <a:t>её на основе плана. Время на подготовку – 1,5 минуты.</a:t>
                      </a:r>
                      <a:endParaRPr lang="ru-RU" sz="1600" dirty="0"/>
                    </a:p>
                  </a:txBody>
                  <a:tcPr/>
                </a:tc>
              </a:tr>
              <a:tr h="1160939">
                <a:tc>
                  <a:txBody>
                    <a:bodyPr/>
                    <a:lstStyle/>
                    <a:p>
                      <a:r>
                        <a:rPr lang="ru-RU" sz="2400" dirty="0" smtClean="0"/>
                        <a:t>-</a:t>
                      </a:r>
                      <a:endParaRPr lang="ru-RU" sz="2400" dirty="0"/>
                    </a:p>
                  </a:txBody>
                  <a:tcPr/>
                </a:tc>
                <a:tc>
                  <a:txBody>
                    <a:bodyPr/>
                    <a:lstStyle/>
                    <a:p>
                      <a:pPr algn="l"/>
                      <a:r>
                        <a:rPr lang="ru-RU" sz="1600" b="0" i="0" u="none" strike="noStrike" baseline="0" dirty="0" smtClean="0">
                          <a:latin typeface="TimesNewRoman"/>
                        </a:rPr>
                        <a:t>В задании 4 ставится задача сравнить две фотографии на основе</a:t>
                      </a:r>
                    </a:p>
                    <a:p>
                      <a:pPr algn="l"/>
                      <a:r>
                        <a:rPr lang="ru-RU" sz="1600" b="0" i="0" u="none" strike="noStrike" baseline="0" dirty="0" smtClean="0">
                          <a:latin typeface="TimesNewRoman"/>
                        </a:rPr>
                        <a:t>предложенного плана. Время на подготовку – 1,5 минуты.</a:t>
                      </a:r>
                      <a:endParaRPr lang="ru-RU" sz="1600" dirty="0" smtClean="0"/>
                    </a:p>
                    <a:p>
                      <a:pPr algn="l"/>
                      <a:endParaRPr lang="ru-RU" sz="1600" dirty="0"/>
                    </a:p>
                  </a:txBody>
                  <a:tcPr/>
                </a:tc>
              </a:tr>
            </a:tbl>
          </a:graphicData>
        </a:graphic>
      </p:graphicFrame>
    </p:spTree>
    <p:extLst>
      <p:ext uri="{BB962C8B-B14F-4D97-AF65-F5344CB8AC3E}">
        <p14:creationId xmlns:p14="http://schemas.microsoft.com/office/powerpoint/2010/main" val="174709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Языковое </a:t>
            </a:r>
            <a:r>
              <a:rPr lang="ru-RU" b="1" dirty="0" smtClean="0"/>
              <a:t>оформление высказывания</a:t>
            </a:r>
            <a:r>
              <a:rPr lang="ru-RU" b="1" dirty="0"/>
              <a:t/>
            </a:r>
            <a:br>
              <a:rPr lang="ru-RU" b="1" dirty="0"/>
            </a:br>
            <a:r>
              <a:rPr lang="ru-RU" b="1" dirty="0"/>
              <a:t>(К7)</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2 - Использованный словарный </a:t>
            </a:r>
            <a:r>
              <a:rPr lang="ru-RU" dirty="0"/>
              <a:t>запас, </a:t>
            </a:r>
            <a:r>
              <a:rPr lang="ru-RU" dirty="0" smtClean="0"/>
              <a:t>грамматические </a:t>
            </a:r>
            <a:r>
              <a:rPr lang="ru-RU" dirty="0"/>
              <a:t>структуры</a:t>
            </a:r>
            <a:r>
              <a:rPr lang="ru-RU" dirty="0" smtClean="0"/>
              <a:t>, фонетическое оформление высказывания соответствуют поставленной задаче (</a:t>
            </a:r>
            <a:r>
              <a:rPr lang="ru-RU" dirty="0"/>
              <a:t>допускается не </a:t>
            </a:r>
            <a:r>
              <a:rPr lang="ru-RU" dirty="0" smtClean="0"/>
              <a:t>более </a:t>
            </a:r>
            <a:r>
              <a:rPr lang="ru-RU" b="1" dirty="0" smtClean="0"/>
              <a:t>четырёх </a:t>
            </a:r>
            <a:r>
              <a:rPr lang="ru-RU" dirty="0" smtClean="0"/>
              <a:t>негрубых лексико-грамматических ошибок И/ИЛИ </a:t>
            </a:r>
            <a:r>
              <a:rPr lang="ru-RU" dirty="0"/>
              <a:t>не более </a:t>
            </a:r>
            <a:r>
              <a:rPr lang="ru-RU" b="1" dirty="0" smtClean="0"/>
              <a:t>трёх </a:t>
            </a:r>
            <a:r>
              <a:rPr lang="ru-RU" dirty="0" smtClean="0"/>
              <a:t>негрубых фонетических ошибок);</a:t>
            </a:r>
          </a:p>
          <a:p>
            <a:pPr marL="0" indent="0">
              <a:buNone/>
            </a:pPr>
            <a:r>
              <a:rPr lang="ru-RU" dirty="0" smtClean="0"/>
              <a:t>1 - </a:t>
            </a:r>
            <a:r>
              <a:rPr lang="ru-RU" b="0" i="0" u="none" strike="noStrike" baseline="0" dirty="0" smtClean="0">
                <a:latin typeface="TimesNewRoman"/>
              </a:rPr>
              <a:t>Использованный словарный запас, грамматические структуры, фонетическое оформление высказывания соответствуют поставленной задаче (допускается не более </a:t>
            </a:r>
            <a:r>
              <a:rPr lang="ru-RU" b="1" i="0" u="none" strike="noStrike" baseline="0" dirty="0" smtClean="0">
                <a:latin typeface="TimesNewRoman,Bold"/>
              </a:rPr>
              <a:t>пяти </a:t>
            </a:r>
            <a:r>
              <a:rPr lang="ru-RU" b="0" i="0" u="none" strike="noStrike" baseline="0" dirty="0" smtClean="0">
                <a:latin typeface="TimesNewRoman"/>
              </a:rPr>
              <a:t>негрубых лексико-грамматических ошибок И/ИЛИ не более </a:t>
            </a:r>
            <a:r>
              <a:rPr lang="ru-RU" b="1" i="0" u="none" strike="noStrike" baseline="0" dirty="0" smtClean="0">
                <a:latin typeface="TimesNewRoman,Bold"/>
              </a:rPr>
              <a:t>четырёх </a:t>
            </a:r>
            <a:r>
              <a:rPr lang="ru-RU" b="0" i="0" u="none" strike="noStrike" baseline="0" dirty="0" smtClean="0">
                <a:latin typeface="TimesNewRoman"/>
              </a:rPr>
              <a:t>негрубых фонетических ошибок);</a:t>
            </a:r>
          </a:p>
          <a:p>
            <a:pPr marL="0" indent="0">
              <a:buNone/>
            </a:pPr>
            <a:r>
              <a:rPr lang="ru-RU" dirty="0" smtClean="0">
                <a:latin typeface="TimesNewRoman"/>
              </a:rPr>
              <a:t>0 - </a:t>
            </a:r>
            <a:r>
              <a:rPr lang="ru-RU" dirty="0"/>
              <a:t>Понимание </a:t>
            </a:r>
            <a:r>
              <a:rPr lang="ru-RU" dirty="0" smtClean="0"/>
              <a:t>высказывания </a:t>
            </a:r>
            <a:r>
              <a:rPr lang="ru-RU" dirty="0"/>
              <a:t>затруднено </a:t>
            </a:r>
            <a:r>
              <a:rPr lang="ru-RU" dirty="0" smtClean="0"/>
              <a:t>из-за многочисленных лексико-грамматических и фонетических ошибок (</a:t>
            </a:r>
            <a:r>
              <a:rPr lang="ru-RU" b="1" dirty="0"/>
              <a:t>шесть </a:t>
            </a:r>
            <a:r>
              <a:rPr lang="ru-RU" dirty="0"/>
              <a:t>и более </a:t>
            </a:r>
            <a:r>
              <a:rPr lang="ru-RU" dirty="0" smtClean="0"/>
              <a:t>лексико-грамматических ошибок И/ИЛИ </a:t>
            </a:r>
            <a:r>
              <a:rPr lang="ru-RU" b="1" dirty="0"/>
              <a:t>пять </a:t>
            </a:r>
            <a:r>
              <a:rPr lang="ru-RU" dirty="0"/>
              <a:t>и </a:t>
            </a:r>
            <a:r>
              <a:rPr lang="ru-RU" dirty="0" smtClean="0"/>
              <a:t>более фонетических </a:t>
            </a:r>
            <a:r>
              <a:rPr lang="ru-RU" dirty="0"/>
              <a:t>ошибок</a:t>
            </a:r>
            <a:r>
              <a:rPr lang="ru-RU" dirty="0" smtClean="0"/>
              <a:t>) ИЛИ более </a:t>
            </a:r>
            <a:r>
              <a:rPr lang="ru-RU" b="1" dirty="0"/>
              <a:t>трёх </a:t>
            </a:r>
            <a:r>
              <a:rPr lang="ru-RU" dirty="0" smtClean="0"/>
              <a:t>грубых ошибок</a:t>
            </a:r>
            <a:endParaRPr lang="ru-RU" b="0" i="0" u="none" strike="noStrike" baseline="0" dirty="0" smtClean="0">
              <a:latin typeface="TimesNewRoman"/>
            </a:endParaRPr>
          </a:p>
          <a:p>
            <a:pPr marL="0" indent="0">
              <a:buNone/>
            </a:pPr>
            <a:endParaRPr lang="ru-RU" dirty="0"/>
          </a:p>
        </p:txBody>
      </p:sp>
    </p:spTree>
    <p:extLst>
      <p:ext uri="{BB962C8B-B14F-4D97-AF65-F5344CB8AC3E}">
        <p14:creationId xmlns:p14="http://schemas.microsoft.com/office/powerpoint/2010/main" val="3887943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50172" y="2838734"/>
            <a:ext cx="6373505" cy="3970318"/>
          </a:xfrm>
          <a:prstGeom prst="rect">
            <a:avLst/>
          </a:prstGeom>
        </p:spPr>
        <p:txBody>
          <a:bodyPr wrap="square">
            <a:spAutoFit/>
          </a:bodyPr>
          <a:lstStyle/>
          <a:p>
            <a:pPr algn="just" fontAlgn="base"/>
            <a:r>
              <a:rPr lang="ru-RU" b="1" i="0" dirty="0" smtClean="0">
                <a:solidFill>
                  <a:srgbClr val="0000FF"/>
                </a:solidFill>
                <a:effectLst/>
                <a:latin typeface="inherit"/>
              </a:rPr>
              <a:t>ОТВЕТ №2</a:t>
            </a:r>
            <a:endParaRPr lang="ru-RU" b="0" i="0" dirty="0" smtClean="0">
              <a:solidFill>
                <a:srgbClr val="5B5A5A"/>
              </a:solidFill>
              <a:effectLst/>
              <a:latin typeface="Arial" panose="020B0604020202020204" pitchFamily="34" charset="0"/>
            </a:endParaRPr>
          </a:p>
          <a:p>
            <a:pPr algn="just" fontAlgn="base"/>
            <a:r>
              <a:rPr lang="en-US" b="0" i="0" dirty="0" smtClean="0">
                <a:solidFill>
                  <a:srgbClr val="0000FF"/>
                </a:solidFill>
                <a:effectLst/>
                <a:latin typeface="inherit"/>
              </a:rPr>
              <a:t>I want to talk about shopping.</a:t>
            </a:r>
            <a:endParaRPr lang="en-US" b="0" i="0" dirty="0" smtClean="0">
              <a:solidFill>
                <a:srgbClr val="5B5A5A"/>
              </a:solidFill>
              <a:effectLst/>
              <a:latin typeface="Arial" panose="020B0604020202020204" pitchFamily="34" charset="0"/>
            </a:endParaRPr>
          </a:p>
          <a:p>
            <a:pPr algn="just" fontAlgn="base"/>
            <a:r>
              <a:rPr lang="en-US" b="0" i="0" dirty="0" smtClean="0">
                <a:solidFill>
                  <a:srgbClr val="0000FF"/>
                </a:solidFill>
                <a:effectLst/>
                <a:latin typeface="inherit"/>
              </a:rPr>
              <a:t>It’s common knowledge that shopping is a very important part of our life. All people do shopping at least once a week. Personally, I like shopping because I like to choose goods that I need, and going shopping in the shopping centers puts me in a good mood.</a:t>
            </a:r>
            <a:endParaRPr lang="en-US" b="0" i="0" dirty="0" smtClean="0">
              <a:solidFill>
                <a:srgbClr val="5B5A5A"/>
              </a:solidFill>
              <a:effectLst/>
              <a:latin typeface="Arial" panose="020B0604020202020204" pitchFamily="34" charset="0"/>
            </a:endParaRPr>
          </a:p>
          <a:p>
            <a:pPr algn="just" fontAlgn="base"/>
            <a:r>
              <a:rPr lang="en-US" b="0" i="0" dirty="0" smtClean="0">
                <a:solidFill>
                  <a:srgbClr val="0000FF"/>
                </a:solidFill>
                <a:effectLst/>
                <a:latin typeface="inherit"/>
              </a:rPr>
              <a:t>I usually go shopping with my parents once a week. We park our car near a shopping center, go there and buy everything we need. It can be </a:t>
            </a:r>
            <a:r>
              <a:rPr lang="en-US" b="0" i="0" dirty="0" err="1" smtClean="0">
                <a:solidFill>
                  <a:srgbClr val="0000FF"/>
                </a:solidFill>
                <a:effectLst/>
                <a:latin typeface="inherit"/>
              </a:rPr>
              <a:t>techni</a:t>
            </a:r>
            <a:r>
              <a:rPr lang="ru-RU" b="0" i="0" dirty="0" smtClean="0">
                <a:solidFill>
                  <a:srgbClr val="0000FF"/>
                </a:solidFill>
                <a:effectLst/>
                <a:latin typeface="inherit"/>
              </a:rPr>
              <a:t>с, </a:t>
            </a:r>
            <a:r>
              <a:rPr lang="en-US" b="0" i="0" dirty="0" smtClean="0">
                <a:solidFill>
                  <a:srgbClr val="0000FF"/>
                </a:solidFill>
                <a:effectLst/>
                <a:latin typeface="inherit"/>
              </a:rPr>
              <a:t>food or clothes.</a:t>
            </a:r>
            <a:endParaRPr lang="en-US" b="0" i="0" dirty="0" smtClean="0">
              <a:solidFill>
                <a:srgbClr val="5B5A5A"/>
              </a:solidFill>
              <a:effectLst/>
              <a:latin typeface="Arial" panose="020B0604020202020204" pitchFamily="34" charset="0"/>
            </a:endParaRPr>
          </a:p>
          <a:p>
            <a:pPr algn="just" fontAlgn="base"/>
            <a:r>
              <a:rPr lang="en-US" b="0" i="0" dirty="0" smtClean="0">
                <a:solidFill>
                  <a:srgbClr val="0000FF"/>
                </a:solidFill>
                <a:effectLst/>
                <a:latin typeface="inherit"/>
              </a:rPr>
              <a:t>Personally I prefer going to shops to shopping online because if I go to the real shop I can see and try on what I’m going to buy.</a:t>
            </a:r>
            <a:endParaRPr lang="en-US" b="0" i="0" dirty="0" smtClean="0">
              <a:solidFill>
                <a:srgbClr val="5B5A5A"/>
              </a:solidFill>
              <a:effectLst/>
              <a:latin typeface="Arial" panose="020B0604020202020204" pitchFamily="34" charset="0"/>
            </a:endParaRPr>
          </a:p>
          <a:p>
            <a:pPr algn="just" fontAlgn="base"/>
            <a:r>
              <a:rPr lang="en-US" b="0" i="0" dirty="0" smtClean="0">
                <a:solidFill>
                  <a:srgbClr val="0000FF"/>
                </a:solidFill>
                <a:effectLst/>
                <a:latin typeface="inherit"/>
              </a:rPr>
              <a:t>That’s all I wanted to say about shopping.</a:t>
            </a:r>
            <a:endParaRPr lang="en-US" b="0" i="0" dirty="0" smtClean="0">
              <a:solidFill>
                <a:srgbClr val="5B5A5A"/>
              </a:solidFill>
              <a:effectLst/>
              <a:latin typeface="Arial" panose="020B0604020202020204" pitchFamily="34" charset="0"/>
            </a:endParaRPr>
          </a:p>
        </p:txBody>
      </p:sp>
      <p:sp>
        <p:nvSpPr>
          <p:cNvPr id="5" name="Прямоугольник 4"/>
          <p:cNvSpPr/>
          <p:nvPr/>
        </p:nvSpPr>
        <p:spPr>
          <a:xfrm>
            <a:off x="450376" y="423081"/>
            <a:ext cx="8693624" cy="1754326"/>
          </a:xfrm>
          <a:prstGeom prst="rect">
            <a:avLst/>
          </a:prstGeom>
        </p:spPr>
        <p:txBody>
          <a:bodyPr wrap="square">
            <a:spAutoFit/>
          </a:bodyPr>
          <a:lstStyle/>
          <a:p>
            <a:pPr algn="just" fontAlgn="base"/>
            <a:r>
              <a:rPr lang="en-US" b="1" i="0" dirty="0" smtClean="0">
                <a:solidFill>
                  <a:srgbClr val="FF0000"/>
                </a:solidFill>
                <a:effectLst/>
                <a:latin typeface="inherit"/>
              </a:rPr>
              <a:t>ТЕКСТ ЗАДАНИЯ:  You are going to give a talk about shopping. You will have to start in 1.5 minutes and speak for not more than 2 minutes.</a:t>
            </a:r>
            <a:endParaRPr lang="en-US" b="0" i="0" dirty="0" smtClean="0">
              <a:solidFill>
                <a:srgbClr val="5B5A5A"/>
              </a:solidFill>
              <a:effectLst/>
              <a:latin typeface="Arial" panose="020B0604020202020204" pitchFamily="34" charset="0"/>
            </a:endParaRPr>
          </a:p>
          <a:p>
            <a:pPr algn="just" fontAlgn="base"/>
            <a:r>
              <a:rPr lang="en-US" b="1" i="0" dirty="0" smtClean="0">
                <a:solidFill>
                  <a:srgbClr val="FF0000"/>
                </a:solidFill>
                <a:effectLst/>
                <a:latin typeface="inherit"/>
              </a:rPr>
              <a:t>Remember to say:</a:t>
            </a:r>
            <a:endParaRPr lang="en-US" b="0" i="0" dirty="0" smtClean="0">
              <a:solidFill>
                <a:srgbClr val="5B5A5A"/>
              </a:solidFill>
              <a:effectLst/>
              <a:latin typeface="Arial" panose="020B0604020202020204" pitchFamily="34" charset="0"/>
            </a:endParaRPr>
          </a:p>
          <a:p>
            <a:pPr algn="just" fontAlgn="base"/>
            <a:r>
              <a:rPr lang="en-US" b="1" i="0" dirty="0" smtClean="0">
                <a:solidFill>
                  <a:srgbClr val="FF0000"/>
                </a:solidFill>
                <a:effectLst/>
                <a:latin typeface="inherit"/>
              </a:rPr>
              <a:t>whether you like shopping, why/why not</a:t>
            </a:r>
            <a:endParaRPr lang="en-US" b="0" i="0" dirty="0" smtClean="0">
              <a:solidFill>
                <a:srgbClr val="5B5A5A"/>
              </a:solidFill>
              <a:effectLst/>
              <a:latin typeface="Arial" panose="020B0604020202020204" pitchFamily="34" charset="0"/>
            </a:endParaRPr>
          </a:p>
          <a:p>
            <a:pPr algn="just" fontAlgn="base"/>
            <a:r>
              <a:rPr lang="en-US" b="1" i="0" dirty="0" smtClean="0">
                <a:solidFill>
                  <a:srgbClr val="FF0000"/>
                </a:solidFill>
                <a:effectLst/>
                <a:latin typeface="inherit"/>
              </a:rPr>
              <a:t>how often you go shopping and what kind of things you buy</a:t>
            </a:r>
            <a:endParaRPr lang="en-US" b="0" i="0" dirty="0" smtClean="0">
              <a:solidFill>
                <a:srgbClr val="5B5A5A"/>
              </a:solidFill>
              <a:effectLst/>
              <a:latin typeface="Arial" panose="020B0604020202020204" pitchFamily="34" charset="0"/>
            </a:endParaRPr>
          </a:p>
          <a:p>
            <a:pPr algn="just" fontAlgn="base"/>
            <a:r>
              <a:rPr lang="en-US" b="1" i="0" dirty="0" smtClean="0">
                <a:solidFill>
                  <a:srgbClr val="FF0000"/>
                </a:solidFill>
                <a:effectLst/>
                <a:latin typeface="inherit"/>
              </a:rPr>
              <a:t>what you prefer: going to shops or shopping online, why</a:t>
            </a:r>
            <a:endParaRPr lang="en-US" b="0" i="0" dirty="0">
              <a:solidFill>
                <a:srgbClr val="5B5A5A"/>
              </a:solidFill>
              <a:effectLst/>
              <a:latin typeface="Arial" panose="020B0604020202020204" pitchFamily="34" charset="0"/>
            </a:endParaRPr>
          </a:p>
        </p:txBody>
      </p:sp>
      <p:pic>
        <p:nvPicPr>
          <p:cNvPr id="10242" name="Picture 2" descr="http://zhilina-english.ru/wp-content/uploads/2016/11/picture-shopping-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6" y="2421625"/>
            <a:ext cx="3998794" cy="353639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642746" y="1760561"/>
            <a:ext cx="4285397" cy="646331"/>
          </a:xfrm>
          <a:prstGeom prst="rect">
            <a:avLst/>
          </a:prstGeom>
        </p:spPr>
        <p:txBody>
          <a:bodyPr wrap="square">
            <a:spAutoFit/>
          </a:bodyPr>
          <a:lstStyle/>
          <a:p>
            <a:r>
              <a:rPr lang="en-US" dirty="0" smtClean="0"/>
              <a:t>http://zhilina-english.ru/ustnaya-chast-oge-angliyskiy-yazyik-primer-monologa/</a:t>
            </a:r>
            <a:endParaRPr lang="ru-RU" dirty="0"/>
          </a:p>
        </p:txBody>
      </p:sp>
    </p:spTree>
    <p:extLst>
      <p:ext uri="{BB962C8B-B14F-4D97-AF65-F5344CB8AC3E}">
        <p14:creationId xmlns:p14="http://schemas.microsoft.com/office/powerpoint/2010/main" val="1664814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024" y="436728"/>
            <a:ext cx="11095630" cy="6247864"/>
          </a:xfrm>
          <a:prstGeom prst="rect">
            <a:avLst/>
          </a:prstGeom>
        </p:spPr>
        <p:txBody>
          <a:bodyPr wrap="square">
            <a:spAutoFit/>
          </a:bodyPr>
          <a:lstStyle/>
          <a:p>
            <a:pPr algn="just" fontAlgn="base"/>
            <a:r>
              <a:rPr lang="ru-RU" sz="2000" b="1" i="0" dirty="0" smtClean="0">
                <a:solidFill>
                  <a:srgbClr val="008000"/>
                </a:solidFill>
                <a:effectLst/>
                <a:latin typeface="inherit"/>
              </a:rPr>
              <a:t>КОММЕНТАРИИ К ОТВЕТУ №2:</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8000"/>
                </a:solidFill>
                <a:effectLst/>
                <a:latin typeface="inherit"/>
              </a:rPr>
              <a:t>Критерий №1</a:t>
            </a:r>
            <a:r>
              <a:rPr lang="ru-RU" sz="2000" b="0" i="0" dirty="0" smtClean="0">
                <a:solidFill>
                  <a:srgbClr val="5B5A5A"/>
                </a:solidFill>
                <a:effectLst/>
                <a:latin typeface="Arial" panose="020B0604020202020204" pitchFamily="34" charset="0"/>
              </a:rPr>
              <a:t> </a:t>
            </a:r>
            <a:r>
              <a:rPr lang="ru-RU" sz="2000" b="0" i="0" dirty="0" smtClean="0">
                <a:solidFill>
                  <a:srgbClr val="000000"/>
                </a:solidFill>
                <a:effectLst/>
                <a:latin typeface="inherit"/>
              </a:rPr>
              <a:t>—  Решение коммуникативной задачи, определяющий полноту, точность и развернутость всех аспектов, указанных в задании (максимум 3 балла).</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0000"/>
                </a:solidFill>
                <a:effectLst/>
                <a:latin typeface="inherit"/>
              </a:rPr>
              <a:t>Все аспекты задания раскрыты полно, точно и развернуто. Мнение студента подкреплено аргументами (шопинг нравится потому, что нравится возможность выбора и он несет с собой хорошее настроение; реальные магазины предпочтительны, потому что вещи можно увидеть и примерить).</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8000"/>
                </a:solidFill>
                <a:effectLst/>
                <a:latin typeface="inherit"/>
              </a:rPr>
              <a:t>3/3</a:t>
            </a:r>
            <a:r>
              <a:rPr lang="ru-RU" sz="2000" b="0" i="0" dirty="0" smtClean="0">
                <a:solidFill>
                  <a:srgbClr val="000000"/>
                </a:solidFill>
                <a:effectLst/>
                <a:latin typeface="inherit"/>
              </a:rPr>
              <a:t> – три из трех за решение коммуникативной задачи.</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8000"/>
                </a:solidFill>
                <a:effectLst/>
                <a:latin typeface="inherit"/>
              </a:rPr>
              <a:t>Критерий №2</a:t>
            </a:r>
            <a:r>
              <a:rPr lang="ru-RU" sz="2000" b="0" i="0" dirty="0" smtClean="0">
                <a:solidFill>
                  <a:srgbClr val="000000"/>
                </a:solidFill>
                <a:effectLst/>
                <a:latin typeface="inherit"/>
              </a:rPr>
              <a:t> – Организация высказывания, оценивает насколько логично высказывание, правильно ли использованы средства логической связи, наличие вступительной и заключительной фразы (максимум 2 балла).</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0000"/>
                </a:solidFill>
                <a:effectLst/>
                <a:latin typeface="inherit"/>
              </a:rPr>
              <a:t>Высказывание — логично, средства логической связи (</a:t>
            </a:r>
            <a:r>
              <a:rPr lang="en-US" sz="2000" b="0" i="0" dirty="0" smtClean="0">
                <a:solidFill>
                  <a:srgbClr val="000000"/>
                </a:solidFill>
                <a:effectLst/>
                <a:latin typeface="inherit"/>
              </a:rPr>
              <a:t>because, and) </a:t>
            </a:r>
            <a:r>
              <a:rPr lang="ru-RU" sz="2000" b="0" i="0" dirty="0" smtClean="0">
                <a:solidFill>
                  <a:srgbClr val="000000"/>
                </a:solidFill>
                <a:effectLst/>
                <a:latin typeface="inherit"/>
              </a:rPr>
              <a:t>правильно применены, вступительная (</a:t>
            </a:r>
            <a:r>
              <a:rPr lang="en-US" sz="2000" b="0" i="0" dirty="0" smtClean="0">
                <a:solidFill>
                  <a:srgbClr val="000000"/>
                </a:solidFill>
                <a:effectLst/>
                <a:latin typeface="inherit"/>
              </a:rPr>
              <a:t>I want to talk about shopping.) </a:t>
            </a:r>
            <a:r>
              <a:rPr lang="ru-RU" sz="2000" b="0" i="0" dirty="0" smtClean="0">
                <a:solidFill>
                  <a:srgbClr val="000000"/>
                </a:solidFill>
                <a:effectLst/>
                <a:latin typeface="inherit"/>
              </a:rPr>
              <a:t>и заключительная (</a:t>
            </a:r>
            <a:r>
              <a:rPr lang="en-US" sz="2000" b="0" i="0" dirty="0" smtClean="0">
                <a:solidFill>
                  <a:srgbClr val="000000"/>
                </a:solidFill>
                <a:effectLst/>
                <a:latin typeface="inherit"/>
              </a:rPr>
              <a:t>That’s all I wanted to say about shopping) </a:t>
            </a:r>
            <a:r>
              <a:rPr lang="ru-RU" sz="2000" b="0" i="0" dirty="0" smtClean="0">
                <a:solidFill>
                  <a:srgbClr val="000000"/>
                </a:solidFill>
                <a:effectLst/>
                <a:latin typeface="inherit"/>
              </a:rPr>
              <a:t>фраза присутствуют.</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8000"/>
                </a:solidFill>
                <a:effectLst/>
                <a:latin typeface="inherit"/>
              </a:rPr>
              <a:t>2/2</a:t>
            </a:r>
            <a:r>
              <a:rPr lang="ru-RU" sz="2000" b="0" i="0" dirty="0" smtClean="0">
                <a:solidFill>
                  <a:srgbClr val="5B5A5A"/>
                </a:solidFill>
                <a:effectLst/>
                <a:latin typeface="Arial" panose="020B0604020202020204" pitchFamily="34" charset="0"/>
              </a:rPr>
              <a:t> </a:t>
            </a:r>
            <a:r>
              <a:rPr lang="ru-RU" sz="2000" b="0" i="0" dirty="0" smtClean="0">
                <a:solidFill>
                  <a:srgbClr val="000000"/>
                </a:solidFill>
                <a:effectLst/>
                <a:latin typeface="inherit"/>
              </a:rPr>
              <a:t>– два балла из двух за организацию высказывания</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8000"/>
                </a:solidFill>
                <a:effectLst/>
                <a:latin typeface="inherit"/>
              </a:rPr>
              <a:t>Критерий №3</a:t>
            </a:r>
            <a:r>
              <a:rPr lang="ru-RU" sz="2000" b="0" i="0" dirty="0" smtClean="0">
                <a:solidFill>
                  <a:srgbClr val="5B5A5A"/>
                </a:solidFill>
                <a:effectLst/>
                <a:latin typeface="Arial" panose="020B0604020202020204" pitchFamily="34" charset="0"/>
              </a:rPr>
              <a:t> </a:t>
            </a:r>
            <a:r>
              <a:rPr lang="ru-RU" sz="2000" b="0" i="0" dirty="0" smtClean="0">
                <a:solidFill>
                  <a:srgbClr val="000000"/>
                </a:solidFill>
                <a:effectLst/>
                <a:latin typeface="inherit"/>
              </a:rPr>
              <a:t>– Языковое оформление высказывания, проверяет соответствие использованного словарного запаса и грамматических структур поставленной задаче(максиму 2 балла – при этом, допускается не более четырех не грубых ошибок).</a:t>
            </a:r>
            <a:endParaRPr lang="ru-RU" sz="2000" b="0" i="0" dirty="0" smtClean="0">
              <a:solidFill>
                <a:srgbClr val="5B5A5A"/>
              </a:solidFill>
              <a:effectLst/>
              <a:latin typeface="Arial" panose="020B0604020202020204" pitchFamily="34" charset="0"/>
            </a:endParaRPr>
          </a:p>
          <a:p>
            <a:pPr algn="just" fontAlgn="base"/>
            <a:r>
              <a:rPr lang="ru-RU" sz="2000" b="0" i="0" dirty="0" smtClean="0">
                <a:solidFill>
                  <a:srgbClr val="008000"/>
                </a:solidFill>
                <a:effectLst/>
                <a:latin typeface="inherit"/>
              </a:rPr>
              <a:t>2/2</a:t>
            </a:r>
            <a:r>
              <a:rPr lang="ru-RU" sz="2000" b="0" i="0" dirty="0" smtClean="0">
                <a:solidFill>
                  <a:srgbClr val="5B5A5A"/>
                </a:solidFill>
                <a:effectLst/>
                <a:latin typeface="Arial" panose="020B0604020202020204" pitchFamily="34" charset="0"/>
              </a:rPr>
              <a:t> </a:t>
            </a:r>
            <a:r>
              <a:rPr lang="ru-RU" sz="2000" b="0" i="0" dirty="0" smtClean="0">
                <a:solidFill>
                  <a:srgbClr val="000000"/>
                </a:solidFill>
                <a:effectLst/>
                <a:latin typeface="inherit"/>
              </a:rPr>
              <a:t>– два балла из двух за языковое оформление.</a:t>
            </a:r>
            <a:endParaRPr lang="ru-RU" sz="2000" b="0" i="0" dirty="0" smtClean="0">
              <a:solidFill>
                <a:srgbClr val="5B5A5A"/>
              </a:solidFill>
              <a:effectLst/>
              <a:latin typeface="Arial" panose="020B0604020202020204" pitchFamily="34" charset="0"/>
            </a:endParaRPr>
          </a:p>
          <a:p>
            <a:pPr algn="just" fontAlgn="base"/>
            <a:r>
              <a:rPr lang="ru-RU" sz="2000" b="1" i="0" dirty="0" smtClean="0">
                <a:solidFill>
                  <a:srgbClr val="FF0000"/>
                </a:solidFill>
                <a:effectLst/>
                <a:latin typeface="inherit"/>
              </a:rPr>
              <a:t>ИТОГ за ответ №2 – 7/7</a:t>
            </a:r>
            <a:endParaRPr lang="ru-RU" sz="2000" b="0" i="0" dirty="0">
              <a:solidFill>
                <a:srgbClr val="5B5A5A"/>
              </a:solidFill>
              <a:effectLst/>
              <a:latin typeface="Arial" panose="020B0604020202020204" pitchFamily="34" charset="0"/>
            </a:endParaRPr>
          </a:p>
        </p:txBody>
      </p:sp>
    </p:spTree>
    <p:extLst>
      <p:ext uri="{BB962C8B-B14F-4D97-AF65-F5344CB8AC3E}">
        <p14:creationId xmlns:p14="http://schemas.microsoft.com/office/powerpoint/2010/main" val="614104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ru-RU" altLang="ru-RU" sz="4000"/>
              <a:t>Для подготовки к выполнению </a:t>
            </a:r>
            <a:r>
              <a:rPr lang="ru-RU" altLang="ru-RU" sz="4000" b="1"/>
              <a:t>задания 3</a:t>
            </a:r>
            <a:r>
              <a:rPr lang="ru-RU" altLang="ru-RU" sz="4000"/>
              <a:t> :</a:t>
            </a:r>
            <a:br>
              <a:rPr lang="ru-RU" altLang="ru-RU" sz="4000"/>
            </a:br>
            <a:endParaRPr lang="ru-RU" altLang="ru-RU" sz="4000"/>
          </a:p>
        </p:txBody>
      </p:sp>
      <p:sp>
        <p:nvSpPr>
          <p:cNvPr id="45059" name="Rectangle 3"/>
          <p:cNvSpPr>
            <a:spLocks noGrp="1" noChangeArrowheads="1"/>
          </p:cNvSpPr>
          <p:nvPr>
            <p:ph type="body" idx="1"/>
          </p:nvPr>
        </p:nvSpPr>
        <p:spPr>
          <a:xfrm>
            <a:off x="838200" y="1201003"/>
            <a:ext cx="10515600" cy="4975960"/>
          </a:xfrm>
        </p:spPr>
        <p:txBody>
          <a:bodyPr>
            <a:normAutofit/>
          </a:bodyPr>
          <a:lstStyle/>
          <a:p>
            <a:pPr eaLnBrk="1" hangingPunct="1">
              <a:lnSpc>
                <a:spcPct val="80000"/>
              </a:lnSpc>
            </a:pPr>
            <a:r>
              <a:rPr lang="ru-RU" altLang="ru-RU" sz="2400" dirty="0"/>
              <a:t>отработка стандартных вступительных и заключительных фраз;</a:t>
            </a:r>
          </a:p>
          <a:p>
            <a:pPr eaLnBrk="1" hangingPunct="1">
              <a:lnSpc>
                <a:spcPct val="80000"/>
              </a:lnSpc>
            </a:pPr>
            <a:r>
              <a:rPr lang="ru-RU" altLang="ru-RU" sz="2400" dirty="0"/>
              <a:t>охват всех пунктов, если предлагается план для построения развернутого монологического высказывания с опорой на картинку;</a:t>
            </a:r>
          </a:p>
          <a:p>
            <a:pPr eaLnBrk="1" hangingPunct="1">
              <a:lnSpc>
                <a:spcPct val="80000"/>
              </a:lnSpc>
            </a:pPr>
            <a:r>
              <a:rPr lang="ru-RU" altLang="ru-RU" sz="2400" dirty="0"/>
              <a:t>Аргументация</a:t>
            </a:r>
            <a:r>
              <a:rPr lang="en-US" altLang="ru-RU" sz="2400" dirty="0"/>
              <a:t> (Why/why not?)</a:t>
            </a:r>
            <a:r>
              <a:rPr lang="ru-RU" altLang="ru-RU" sz="2400" dirty="0"/>
              <a:t>;</a:t>
            </a:r>
          </a:p>
          <a:p>
            <a:pPr eaLnBrk="1" hangingPunct="1">
              <a:lnSpc>
                <a:spcPct val="80000"/>
              </a:lnSpc>
            </a:pPr>
            <a:r>
              <a:rPr lang="ru-RU" altLang="ru-RU" sz="2400" dirty="0"/>
              <a:t>задания на правильное употребление лексико-грамматических форм для различных речевых функций</a:t>
            </a:r>
            <a:r>
              <a:rPr lang="en-US" altLang="ru-RU" sz="2400" dirty="0"/>
              <a:t>:</a:t>
            </a:r>
            <a:r>
              <a:rPr lang="ru-RU" altLang="ru-RU" sz="2400" dirty="0"/>
              <a:t> собственное мнение, совет, согласие/несогласие, уделяя особое внимание оценочной лексике и формам для выражения собственного мнения;</a:t>
            </a:r>
          </a:p>
          <a:p>
            <a:pPr eaLnBrk="1" hangingPunct="1">
              <a:lnSpc>
                <a:spcPct val="80000"/>
              </a:lnSpc>
            </a:pPr>
            <a:r>
              <a:rPr lang="ru-RU" altLang="ru-RU" sz="2400" dirty="0"/>
              <a:t>задания на правильное употребление средств логической связности развернутого высказывания (союзов, наречий, устойчивых лексических оборотов);</a:t>
            </a:r>
          </a:p>
          <a:p>
            <a:pPr eaLnBrk="1" hangingPunct="1">
              <a:lnSpc>
                <a:spcPct val="80000"/>
              </a:lnSpc>
            </a:pPr>
            <a:r>
              <a:rPr lang="ru-RU" altLang="ru-RU" sz="2400" dirty="0"/>
              <a:t>задания на расширение высказывания за счет приведения примеров, причин и  следствий, составления прогнозов и сценариев развития событий;</a:t>
            </a:r>
          </a:p>
          <a:p>
            <a:pPr eaLnBrk="1" hangingPunct="1">
              <a:lnSpc>
                <a:spcPct val="80000"/>
              </a:lnSpc>
            </a:pPr>
            <a:r>
              <a:rPr lang="ru-RU" altLang="ru-RU" sz="2400" dirty="0"/>
              <a:t>задания на соблюдение заданного объема развернутого </a:t>
            </a:r>
            <a:r>
              <a:rPr lang="ru-RU" altLang="ru-RU" sz="2400" dirty="0" smtClean="0"/>
              <a:t>высказывания</a:t>
            </a:r>
            <a:r>
              <a:rPr lang="ru-RU" altLang="ru-RU" sz="2400" dirty="0"/>
              <a:t>.</a:t>
            </a:r>
          </a:p>
        </p:txBody>
      </p:sp>
    </p:spTree>
    <p:extLst>
      <p:ext uri="{BB962C8B-B14F-4D97-AF65-F5344CB8AC3E}">
        <p14:creationId xmlns:p14="http://schemas.microsoft.com/office/powerpoint/2010/main" val="829516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63926"/>
          </a:xfrm>
        </p:spPr>
        <p:txBody>
          <a:bodyPr>
            <a:normAutofit fontScale="90000"/>
          </a:bodyPr>
          <a:lstStyle/>
          <a:p>
            <a:r>
              <a:rPr lang="ru-RU" b="1" dirty="0" smtClean="0"/>
              <a:t>ЕГЭ</a:t>
            </a:r>
            <a:br>
              <a:rPr lang="ru-RU" b="1" dirty="0" smtClean="0"/>
            </a:br>
            <a:r>
              <a:rPr lang="ru-RU" sz="2700" b="1" dirty="0" smtClean="0"/>
              <a:t>Задания </a:t>
            </a:r>
            <a:r>
              <a:rPr lang="ru-RU" sz="2700" b="1" dirty="0"/>
              <a:t>3 и 4 (описание фото и сравнение двух фото) – 7 баллов за одно</a:t>
            </a:r>
            <a:br>
              <a:rPr lang="ru-RU" sz="2700" b="1" dirty="0"/>
            </a:br>
            <a:r>
              <a:rPr lang="ru-RU" sz="2700" b="1" dirty="0"/>
              <a:t>задание (максимум – 14 баллов).</a:t>
            </a:r>
            <a:endParaRPr lang="ru-RU" sz="2700" dirty="0"/>
          </a:p>
        </p:txBody>
      </p:sp>
      <p:sp>
        <p:nvSpPr>
          <p:cNvPr id="3" name="Объект 2"/>
          <p:cNvSpPr>
            <a:spLocks noGrp="1"/>
          </p:cNvSpPr>
          <p:nvPr>
            <p:ph idx="1"/>
          </p:nvPr>
        </p:nvSpPr>
        <p:spPr>
          <a:xfrm>
            <a:off x="838200" y="2320119"/>
            <a:ext cx="10515600" cy="3856844"/>
          </a:xfrm>
        </p:spPr>
        <p:txBody>
          <a:bodyPr/>
          <a:lstStyle/>
          <a:p>
            <a:r>
              <a:rPr lang="ru-RU" b="1" dirty="0" smtClean="0"/>
              <a:t>Решение коммуникативной задачи (</a:t>
            </a:r>
            <a:r>
              <a:rPr lang="ru-RU" b="1" dirty="0"/>
              <a:t>содержание</a:t>
            </a:r>
            <a:r>
              <a:rPr lang="ru-RU" b="1" dirty="0" smtClean="0"/>
              <a:t>) – макс 3</a:t>
            </a:r>
            <a:r>
              <a:rPr lang="ru-RU" dirty="0" smtClean="0"/>
              <a:t> балла,</a:t>
            </a:r>
          </a:p>
          <a:p>
            <a:r>
              <a:rPr lang="ru-RU" b="1" dirty="0" smtClean="0"/>
              <a:t>Организация высказывания – макс 2 балла,</a:t>
            </a:r>
          </a:p>
          <a:p>
            <a:r>
              <a:rPr lang="ru-RU" b="1" dirty="0"/>
              <a:t>Языковое </a:t>
            </a:r>
            <a:r>
              <a:rPr lang="ru-RU" b="1" dirty="0" smtClean="0"/>
              <a:t>оформление высказывания – 2 балла</a:t>
            </a:r>
          </a:p>
        </p:txBody>
      </p:sp>
    </p:spTree>
    <p:extLst>
      <p:ext uri="{BB962C8B-B14F-4D97-AF65-F5344CB8AC3E}">
        <p14:creationId xmlns:p14="http://schemas.microsoft.com/office/powerpoint/2010/main" val="490389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Баллы</a:t>
            </a:r>
            <a:endParaRPr lang="ru-RU" dirty="0"/>
          </a:p>
        </p:txBody>
      </p:sp>
      <p:sp>
        <p:nvSpPr>
          <p:cNvPr id="4" name="Объект 3"/>
          <p:cNvSpPr>
            <a:spLocks noGrp="1"/>
          </p:cNvSpPr>
          <p:nvPr>
            <p:ph sz="half" idx="1"/>
          </p:nvPr>
        </p:nvSpPr>
        <p:spPr>
          <a:xfrm>
            <a:off x="838200" y="1542197"/>
            <a:ext cx="5181600" cy="4634766"/>
          </a:xfrm>
        </p:spPr>
        <p:txBody>
          <a:bodyPr>
            <a:normAutofit fontScale="85000" lnSpcReduction="20000"/>
          </a:bodyPr>
          <a:lstStyle/>
          <a:p>
            <a:r>
              <a:rPr lang="ru-RU" dirty="0" smtClean="0"/>
              <a:t>ОГЭ</a:t>
            </a:r>
          </a:p>
          <a:p>
            <a:endParaRPr lang="ru-RU" dirty="0"/>
          </a:p>
          <a:p>
            <a:endParaRPr lang="ru-RU" dirty="0" smtClean="0"/>
          </a:p>
          <a:p>
            <a:r>
              <a:rPr lang="ru-RU" dirty="0" smtClean="0"/>
              <a:t>Чтение  - 2 балла</a:t>
            </a:r>
          </a:p>
          <a:p>
            <a:r>
              <a:rPr lang="ru-RU" dirty="0" smtClean="0"/>
              <a:t>Ответы на вопросы – 6 баллов</a:t>
            </a:r>
          </a:p>
          <a:p>
            <a:r>
              <a:rPr lang="ru-RU" dirty="0" smtClean="0"/>
              <a:t>Монологическое высказывание – </a:t>
            </a:r>
            <a:r>
              <a:rPr lang="ru-RU" dirty="0"/>
              <a:t>7</a:t>
            </a:r>
            <a:r>
              <a:rPr lang="ru-RU" dirty="0" smtClean="0"/>
              <a:t> баллов</a:t>
            </a:r>
          </a:p>
          <a:p>
            <a:endParaRPr lang="ru-RU" dirty="0" smtClean="0"/>
          </a:p>
          <a:p>
            <a:endParaRPr lang="ru-RU" dirty="0"/>
          </a:p>
          <a:p>
            <a:r>
              <a:rPr lang="ru-RU" dirty="0" smtClean="0"/>
              <a:t>Итого: 15</a:t>
            </a:r>
            <a:endParaRPr lang="ru-RU" dirty="0"/>
          </a:p>
        </p:txBody>
      </p:sp>
      <p:sp>
        <p:nvSpPr>
          <p:cNvPr id="5" name="Объект 4"/>
          <p:cNvSpPr>
            <a:spLocks noGrp="1"/>
          </p:cNvSpPr>
          <p:nvPr>
            <p:ph sz="half" idx="2"/>
          </p:nvPr>
        </p:nvSpPr>
        <p:spPr>
          <a:xfrm>
            <a:off x="6172200" y="1542196"/>
            <a:ext cx="5181600" cy="5315803"/>
          </a:xfrm>
        </p:spPr>
        <p:txBody>
          <a:bodyPr>
            <a:normAutofit fontScale="85000" lnSpcReduction="20000"/>
          </a:bodyPr>
          <a:lstStyle/>
          <a:p>
            <a:r>
              <a:rPr lang="ru-RU" dirty="0" smtClean="0"/>
              <a:t>ЕГЭ</a:t>
            </a:r>
          </a:p>
          <a:p>
            <a:pPr marL="0" indent="0">
              <a:buNone/>
            </a:pPr>
            <a:endParaRPr lang="ru-RU" dirty="0" smtClean="0"/>
          </a:p>
          <a:p>
            <a:pPr marL="0" indent="0">
              <a:buNone/>
            </a:pPr>
            <a:endParaRPr lang="ru-RU" dirty="0" smtClean="0"/>
          </a:p>
          <a:p>
            <a:r>
              <a:rPr lang="ru-RU" dirty="0" smtClean="0"/>
              <a:t>Чтение  - 1 балл</a:t>
            </a:r>
          </a:p>
          <a:p>
            <a:r>
              <a:rPr lang="ru-RU" dirty="0" smtClean="0"/>
              <a:t>Постановка вопросов – 5 баллов</a:t>
            </a:r>
          </a:p>
          <a:p>
            <a:r>
              <a:rPr lang="ru-RU" dirty="0" smtClean="0"/>
              <a:t>Описание фото – 7 баллов</a:t>
            </a:r>
          </a:p>
          <a:p>
            <a:r>
              <a:rPr lang="ru-RU" dirty="0" smtClean="0"/>
              <a:t>Сравнение фото 7 баллов</a:t>
            </a:r>
          </a:p>
          <a:p>
            <a:endParaRPr lang="ru-RU" dirty="0"/>
          </a:p>
          <a:p>
            <a:r>
              <a:rPr lang="ru-RU" dirty="0" smtClean="0"/>
              <a:t>Итого: 20 баллов</a:t>
            </a:r>
          </a:p>
          <a:p>
            <a:endParaRPr lang="ru-RU" dirty="0" smtClean="0"/>
          </a:p>
          <a:p>
            <a:pPr marL="0" indent="0">
              <a:buNone/>
            </a:pPr>
            <a:r>
              <a:rPr lang="ru-RU" b="1" dirty="0">
                <a:solidFill>
                  <a:srgbClr val="FF0000"/>
                </a:solidFill>
              </a:rPr>
              <a:t>Примечание. </a:t>
            </a:r>
            <a:r>
              <a:rPr lang="ru-RU" dirty="0"/>
              <a:t>При получении участником ОГЭ </a:t>
            </a:r>
            <a:r>
              <a:rPr lang="ru-RU" dirty="0">
                <a:solidFill>
                  <a:srgbClr val="FF0000"/>
                </a:solidFill>
              </a:rPr>
              <a:t>0 баллов </a:t>
            </a:r>
            <a:r>
              <a:rPr lang="ru-RU" dirty="0"/>
              <a:t>по </a:t>
            </a:r>
            <a:r>
              <a:rPr lang="ru-RU" dirty="0" smtClean="0"/>
              <a:t>критерию</a:t>
            </a:r>
            <a:r>
              <a:rPr lang="ru-RU" dirty="0" smtClean="0">
                <a:solidFill>
                  <a:srgbClr val="FF0000"/>
                </a:solidFill>
              </a:rPr>
              <a:t>  «Решение </a:t>
            </a:r>
            <a:r>
              <a:rPr lang="ru-RU" dirty="0">
                <a:solidFill>
                  <a:srgbClr val="FF0000"/>
                </a:solidFill>
              </a:rPr>
              <a:t>коммуникативной задачи»</a:t>
            </a:r>
            <a:r>
              <a:rPr lang="ru-RU" dirty="0"/>
              <a:t> всё задание оценивается</a:t>
            </a:r>
            <a:r>
              <a:rPr lang="ru-RU" dirty="0">
                <a:solidFill>
                  <a:srgbClr val="FF0000"/>
                </a:solidFill>
              </a:rPr>
              <a:t> в 0 баллов</a:t>
            </a:r>
            <a:r>
              <a:rPr lang="ru-RU" dirty="0"/>
              <a:t>.</a:t>
            </a:r>
          </a:p>
        </p:txBody>
      </p:sp>
    </p:spTree>
    <p:extLst>
      <p:ext uri="{BB962C8B-B14F-4D97-AF65-F5344CB8AC3E}">
        <p14:creationId xmlns:p14="http://schemas.microsoft.com/office/powerpoint/2010/main" val="255675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65125"/>
            <a:ext cx="10515600" cy="6294982"/>
          </a:xfrm>
        </p:spPr>
        <p:txBody>
          <a:bodyPr>
            <a:normAutofit/>
          </a:bodyPr>
          <a:lstStyle/>
          <a:p>
            <a:r>
              <a:rPr lang="ru-RU" sz="2400" dirty="0" smtClean="0">
                <a:solidFill>
                  <a:srgbClr val="FF0000"/>
                </a:solidFill>
              </a:rPr>
              <a:t>ЕГЭ</a:t>
            </a:r>
            <a:r>
              <a:rPr lang="ru-RU" sz="2400" dirty="0" smtClean="0"/>
              <a:t/>
            </a:r>
            <a:br>
              <a:rPr lang="ru-RU" sz="2400" dirty="0" smtClean="0"/>
            </a:br>
            <a:r>
              <a:rPr lang="ru-RU" sz="2400" dirty="0" smtClean="0"/>
              <a:t>Эксперту</a:t>
            </a:r>
            <a:r>
              <a:rPr lang="ru-RU" sz="2400" dirty="0"/>
              <a:t>, осуществляющему </a:t>
            </a:r>
            <a:r>
              <a:rPr lang="ru-RU" sz="2400" dirty="0">
                <a:solidFill>
                  <a:srgbClr val="FF0000"/>
                </a:solidFill>
              </a:rPr>
              <a:t>третью проверку</a:t>
            </a:r>
            <a:r>
              <a:rPr lang="ru-RU" sz="2400" dirty="0"/>
              <a:t>, предоставляется</a:t>
            </a:r>
            <a:br>
              <a:rPr lang="ru-RU" sz="2400" dirty="0"/>
            </a:br>
            <a:r>
              <a:rPr lang="ru-RU" sz="2400" dirty="0"/>
              <a:t>информация о баллах, выставленных экспертами, ранее проверявшими</a:t>
            </a:r>
            <a:br>
              <a:rPr lang="ru-RU" sz="2400" dirty="0"/>
            </a:br>
            <a:r>
              <a:rPr lang="ru-RU" sz="2400" dirty="0"/>
              <a:t>экзаменационную </a:t>
            </a:r>
            <a:r>
              <a:rPr lang="ru-RU" sz="2400" dirty="0" smtClean="0"/>
              <a:t>работу.</a:t>
            </a:r>
            <a:br>
              <a:rPr lang="ru-RU" sz="2400" dirty="0" smtClean="0"/>
            </a:br>
            <a:r>
              <a:rPr lang="ru-RU" sz="2400" dirty="0"/>
              <a:t/>
            </a:r>
            <a:br>
              <a:rPr lang="ru-RU" sz="2400" dirty="0"/>
            </a:br>
            <a:r>
              <a:rPr lang="ru-RU" sz="2400" dirty="0"/>
              <a:t>1. Если расхождение баллов, выставленных двумя экспертами за</a:t>
            </a:r>
            <a:br>
              <a:rPr lang="ru-RU" sz="2400" dirty="0"/>
            </a:br>
            <a:r>
              <a:rPr lang="ru-RU" sz="2400" dirty="0"/>
              <a:t>задание </a:t>
            </a:r>
            <a:r>
              <a:rPr lang="ru-RU" sz="2400" dirty="0">
                <a:solidFill>
                  <a:srgbClr val="FF0000"/>
                </a:solidFill>
              </a:rPr>
              <a:t>2</a:t>
            </a:r>
            <a:r>
              <a:rPr lang="ru-RU" sz="2400" dirty="0"/>
              <a:t>, составляет </a:t>
            </a:r>
            <a:r>
              <a:rPr lang="ru-RU" sz="2400" dirty="0">
                <a:solidFill>
                  <a:srgbClr val="FF0000"/>
                </a:solidFill>
              </a:rPr>
              <a:t>2 или более балла</a:t>
            </a:r>
            <a:r>
              <a:rPr lang="ru-RU" sz="2400" dirty="0"/>
              <a:t>, то третий эксперт проверяет ответ на</a:t>
            </a:r>
            <a:br>
              <a:rPr lang="ru-RU" sz="2400" dirty="0"/>
            </a:br>
            <a:r>
              <a:rPr lang="ru-RU" sz="2400" dirty="0"/>
              <a:t>задание 2</a:t>
            </a:r>
            <a:r>
              <a:rPr lang="ru-RU" sz="2400" dirty="0" smtClean="0"/>
              <a:t>.</a:t>
            </a:r>
            <a:br>
              <a:rPr lang="ru-RU" sz="2400" dirty="0" smtClean="0"/>
            </a:br>
            <a:r>
              <a:rPr lang="ru-RU" sz="2400" dirty="0"/>
              <a:t/>
            </a:r>
            <a:br>
              <a:rPr lang="ru-RU" sz="2400" dirty="0"/>
            </a:br>
            <a:r>
              <a:rPr lang="ru-RU" sz="2400" dirty="0"/>
              <a:t>2. Если расхождение сумм баллов, выставленных двумя экспертами за</a:t>
            </a:r>
            <a:br>
              <a:rPr lang="ru-RU" sz="2400" dirty="0"/>
            </a:br>
            <a:r>
              <a:rPr lang="ru-RU" sz="2400" dirty="0"/>
              <a:t>задание </a:t>
            </a:r>
            <a:r>
              <a:rPr lang="ru-RU" sz="2400" dirty="0">
                <a:solidFill>
                  <a:srgbClr val="FF0000"/>
                </a:solidFill>
              </a:rPr>
              <a:t>3</a:t>
            </a:r>
            <a:r>
              <a:rPr lang="ru-RU" sz="2400" dirty="0"/>
              <a:t> по всем позициям оценивания, составляет </a:t>
            </a:r>
            <a:r>
              <a:rPr lang="ru-RU" sz="2400" dirty="0">
                <a:solidFill>
                  <a:srgbClr val="FF0000"/>
                </a:solidFill>
              </a:rPr>
              <a:t>3 или более баллов</a:t>
            </a:r>
            <a:r>
              <a:rPr lang="ru-RU" sz="2400" dirty="0"/>
              <a:t>, то</a:t>
            </a:r>
            <a:br>
              <a:rPr lang="ru-RU" sz="2400" dirty="0"/>
            </a:br>
            <a:r>
              <a:rPr lang="ru-RU" sz="2400" dirty="0"/>
              <a:t>третий эксперт выставляет баллы за задание 3 по всем позициям оценивания</a:t>
            </a:r>
            <a:r>
              <a:rPr lang="ru-RU" sz="2400" dirty="0" smtClean="0"/>
              <a:t>.</a:t>
            </a:r>
            <a:br>
              <a:rPr lang="ru-RU" sz="2400" dirty="0" smtClean="0"/>
            </a:br>
            <a:r>
              <a:rPr lang="ru-RU" sz="2400" dirty="0"/>
              <a:t/>
            </a:r>
            <a:br>
              <a:rPr lang="ru-RU" sz="2400" dirty="0"/>
            </a:br>
            <a:r>
              <a:rPr lang="ru-RU" sz="2400" dirty="0"/>
              <a:t>3. Если расхождение сумм баллов, выставленных двумя экспертами за</a:t>
            </a:r>
            <a:br>
              <a:rPr lang="ru-RU" sz="2400" dirty="0"/>
            </a:br>
            <a:r>
              <a:rPr lang="ru-RU" sz="2400" dirty="0"/>
              <a:t>задание </a:t>
            </a:r>
            <a:r>
              <a:rPr lang="ru-RU" sz="2400" dirty="0">
                <a:solidFill>
                  <a:srgbClr val="FF0000"/>
                </a:solidFill>
              </a:rPr>
              <a:t>4</a:t>
            </a:r>
            <a:r>
              <a:rPr lang="ru-RU" sz="2400" dirty="0"/>
              <a:t> по всем позициям оценивания, составляет </a:t>
            </a:r>
            <a:r>
              <a:rPr lang="ru-RU" sz="2400" dirty="0">
                <a:solidFill>
                  <a:srgbClr val="FF0000"/>
                </a:solidFill>
              </a:rPr>
              <a:t>3 или более баллов</a:t>
            </a:r>
            <a:r>
              <a:rPr lang="ru-RU" sz="2400" dirty="0"/>
              <a:t>, то</a:t>
            </a:r>
            <a:br>
              <a:rPr lang="ru-RU" sz="2400" dirty="0"/>
            </a:br>
            <a:r>
              <a:rPr lang="ru-RU" sz="2400" dirty="0"/>
              <a:t>третий эксперт выставляет баллы за задание 4 по всем позициям оценивания.</a:t>
            </a:r>
          </a:p>
        </p:txBody>
      </p:sp>
    </p:spTree>
    <p:extLst>
      <p:ext uri="{BB962C8B-B14F-4D97-AF65-F5344CB8AC3E}">
        <p14:creationId xmlns:p14="http://schemas.microsoft.com/office/powerpoint/2010/main" val="160781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81335"/>
          </a:xfrm>
        </p:spPr>
        <p:txBody>
          <a:bodyPr>
            <a:normAutofit/>
          </a:bodyPr>
          <a:lstStyle/>
          <a:p>
            <a:pPr>
              <a:lnSpc>
                <a:spcPct val="150000"/>
              </a:lnSpc>
            </a:pPr>
            <a:r>
              <a:rPr lang="ru-RU" sz="2400" dirty="0" smtClean="0">
                <a:solidFill>
                  <a:srgbClr val="FF0000"/>
                </a:solidFill>
              </a:rPr>
              <a:t>ОГЭ</a:t>
            </a:r>
            <a:br>
              <a:rPr lang="ru-RU" sz="2400" dirty="0" smtClean="0">
                <a:solidFill>
                  <a:srgbClr val="FF0000"/>
                </a:solidFill>
              </a:rPr>
            </a:br>
            <a:r>
              <a:rPr lang="ru-RU" sz="2400" i="1" dirty="0"/>
              <a:t/>
            </a:r>
            <a:br>
              <a:rPr lang="ru-RU" sz="2400" i="1" dirty="0"/>
            </a:br>
            <a:r>
              <a:rPr lang="ru-RU" sz="2400" dirty="0"/>
              <a:t>При оценке выполнения заданий </a:t>
            </a:r>
            <a:r>
              <a:rPr lang="ru-RU" sz="2400" b="1" dirty="0"/>
              <a:t>устной части </a:t>
            </a:r>
            <a:r>
              <a:rPr lang="ru-RU" sz="2400" dirty="0"/>
              <a:t>третий эксперт</a:t>
            </a:r>
            <a:br>
              <a:rPr lang="ru-RU" sz="2400" dirty="0"/>
            </a:br>
            <a:r>
              <a:rPr lang="ru-RU" sz="2400" dirty="0"/>
              <a:t>назначается, если расхождение сумм баллов, выставленных двумя</a:t>
            </a:r>
            <a:br>
              <a:rPr lang="ru-RU" sz="2400" dirty="0"/>
            </a:br>
            <a:r>
              <a:rPr lang="ru-RU" sz="2400" dirty="0"/>
              <a:t>экспертами за выполнение всех заданий раздела по всем позициям</a:t>
            </a:r>
            <a:br>
              <a:rPr lang="ru-RU" sz="2400" dirty="0"/>
            </a:br>
            <a:r>
              <a:rPr lang="ru-RU" sz="2400" dirty="0"/>
              <a:t>оценивания выполнения данных заданий, составляет </a:t>
            </a:r>
            <a:r>
              <a:rPr lang="ru-RU" sz="2400" b="1" dirty="0">
                <a:solidFill>
                  <a:srgbClr val="FF0000"/>
                </a:solidFill>
              </a:rPr>
              <a:t>5 и более баллов</a:t>
            </a:r>
            <a:r>
              <a:rPr lang="ru-RU" sz="2400" dirty="0"/>
              <a:t>. </a:t>
            </a:r>
            <a:r>
              <a:rPr lang="ru-RU" sz="2400" i="1" dirty="0"/>
              <a:t>При</a:t>
            </a:r>
            <a:br>
              <a:rPr lang="ru-RU" sz="2400" i="1" dirty="0"/>
            </a:br>
            <a:r>
              <a:rPr lang="ru-RU" sz="2400" i="1" dirty="0"/>
              <a:t>этом третий эксперт выставляет баллы </a:t>
            </a:r>
            <a:r>
              <a:rPr lang="ru-RU" sz="2400" i="1" dirty="0">
                <a:solidFill>
                  <a:srgbClr val="FF0000"/>
                </a:solidFill>
              </a:rPr>
              <a:t>по всем заданиям</a:t>
            </a:r>
            <a:r>
              <a:rPr lang="ru-RU" sz="2400" i="1" dirty="0"/>
              <a:t>.</a:t>
            </a:r>
            <a:endParaRPr lang="ru-RU" sz="2400" dirty="0"/>
          </a:p>
        </p:txBody>
      </p:sp>
    </p:spTree>
    <p:extLst>
      <p:ext uri="{BB962C8B-B14F-4D97-AF65-F5344CB8AC3E}">
        <p14:creationId xmlns:p14="http://schemas.microsoft.com/office/powerpoint/2010/main" val="330276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90517"/>
          </a:xfrm>
        </p:spPr>
        <p:txBody>
          <a:bodyPr>
            <a:normAutofit fontScale="90000"/>
          </a:bodyPr>
          <a:lstStyle/>
          <a:p>
            <a:r>
              <a:rPr lang="ru-RU" sz="2700" u="sng" dirty="0" smtClean="0"/>
              <a:t>«Алгоритм </a:t>
            </a:r>
            <a:r>
              <a:rPr lang="ru-RU" sz="2700" u="sng" dirty="0"/>
              <a:t>подготовки к </a:t>
            </a:r>
            <a:r>
              <a:rPr lang="ru-RU" sz="2700" u="sng" dirty="0" smtClean="0"/>
              <a:t>экзамену </a:t>
            </a:r>
            <a:r>
              <a:rPr lang="ru-RU" sz="2700" u="sng" dirty="0"/>
              <a:t>по английскому</a:t>
            </a:r>
            <a:r>
              <a:rPr lang="ru-RU" sz="2700" dirty="0"/>
              <a:t/>
            </a:r>
            <a:br>
              <a:rPr lang="ru-RU" sz="2700" dirty="0"/>
            </a:br>
            <a:r>
              <a:rPr lang="ru-RU" sz="2700" dirty="0"/>
              <a:t>Начинать готовиться в </a:t>
            </a:r>
            <a:r>
              <a:rPr lang="ru-RU" sz="2700" dirty="0" smtClean="0"/>
              <a:t>экзамену </a:t>
            </a:r>
            <a:r>
              <a:rPr lang="ru-RU" sz="2700" dirty="0"/>
              <a:t>необходимо не позже, чем за два года </a:t>
            </a:r>
            <a:r>
              <a:rPr lang="ru-RU" sz="2700" dirty="0" smtClean="0"/>
              <a:t>до сдачи.</a:t>
            </a:r>
            <a:r>
              <a:rPr lang="ru-RU" sz="2700" dirty="0"/>
              <a:t/>
            </a:r>
            <a:br>
              <a:rPr lang="ru-RU" sz="2700" dirty="0"/>
            </a:br>
            <a:r>
              <a:rPr lang="ru-RU" sz="2700" dirty="0"/>
              <a:t>Знания языка нельзя раздробить на конкретные задания и готовиться только к ним: все навыки связаны между собой, и только комплексная работа позволяет охватить и отработать максимум необходимых умений.</a:t>
            </a:r>
            <a:br>
              <a:rPr lang="ru-RU" sz="2700" dirty="0"/>
            </a:br>
            <a:r>
              <a:rPr lang="ru-RU" sz="2700" dirty="0"/>
              <a:t>В разделе "</a:t>
            </a:r>
            <a:r>
              <a:rPr lang="ru-RU" sz="2700" dirty="0" err="1"/>
              <a:t>Аудирование</a:t>
            </a:r>
            <a:r>
              <a:rPr lang="ru-RU" sz="2700" dirty="0"/>
              <a:t>" необходимо воспринимать смысл высказывания целиком, а не "вылавливать" отдельные слова из текста.</a:t>
            </a:r>
            <a:br>
              <a:rPr lang="ru-RU" sz="2700" dirty="0"/>
            </a:br>
            <a:r>
              <a:rPr lang="ru-RU" sz="2700" dirty="0"/>
              <a:t>В разделе "Чтение" надо уделить особое внимание работе со словами, близкими по смыслу.</a:t>
            </a:r>
            <a:br>
              <a:rPr lang="ru-RU" sz="2700" dirty="0"/>
            </a:br>
            <a:r>
              <a:rPr lang="ru-RU" sz="2700" dirty="0"/>
              <a:t>В разделе "Грамматика и лексика" обязательно учить теорию: формы неправильных глаголов и пассивный залог.</a:t>
            </a:r>
            <a:br>
              <a:rPr lang="ru-RU" sz="2700" dirty="0"/>
            </a:br>
            <a:r>
              <a:rPr lang="ru-RU" sz="2700" dirty="0"/>
              <a:t>В разделе "Письмо" нужно тренировать навыки письменной речи, изучать международные стандарты оформления письма в разных форматах.</a:t>
            </a:r>
            <a:br>
              <a:rPr lang="ru-RU" sz="2700" dirty="0"/>
            </a:br>
            <a:r>
              <a:rPr lang="ru-RU" sz="2700" dirty="0"/>
              <a:t>Необходимо постоянно работать с аутентичными текстами и разбирать в них те языковые особенности, которые ставят на экзамене в тупик.</a:t>
            </a:r>
            <a:br>
              <a:rPr lang="ru-RU" sz="2700" dirty="0"/>
            </a:br>
            <a:r>
              <a:rPr lang="ru-RU" sz="2700" dirty="0"/>
              <a:t>Развивать навык говорения на английском языке</a:t>
            </a:r>
            <a:r>
              <a:rPr lang="ru-RU" sz="2700" dirty="0" smtClean="0"/>
              <a:t>.»</a:t>
            </a:r>
            <a:br>
              <a:rPr lang="ru-RU" sz="2700" dirty="0" smtClean="0"/>
            </a:br>
            <a:r>
              <a:rPr lang="ru-RU" sz="2700" dirty="0" smtClean="0"/>
              <a:t/>
            </a:r>
            <a:br>
              <a:rPr lang="ru-RU" sz="2700" dirty="0" smtClean="0"/>
            </a:br>
            <a:r>
              <a:rPr lang="en-US" sz="1300" dirty="0" smtClean="0">
                <a:solidFill>
                  <a:schemeClr val="accent1">
                    <a:lumMod val="75000"/>
                  </a:schemeClr>
                </a:solidFill>
              </a:rPr>
              <a:t>http://www.7ya.ru/article/EGJe-po-anglijskomu-tipichnye-oshibki-i-8-sovetov-po-podgotovke/</a:t>
            </a:r>
            <a:endParaRPr lang="ru-RU" dirty="0"/>
          </a:p>
        </p:txBody>
      </p:sp>
    </p:spTree>
    <p:extLst>
      <p:ext uri="{BB962C8B-B14F-4D97-AF65-F5344CB8AC3E}">
        <p14:creationId xmlns:p14="http://schemas.microsoft.com/office/powerpoint/2010/main" val="358826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Картинки по запросу рисунок человеке дает сов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298" y="348784"/>
            <a:ext cx="9505459" cy="600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23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37995"/>
          </a:xfrm>
        </p:spPr>
        <p:txBody>
          <a:bodyPr>
            <a:normAutofit fontScale="90000"/>
          </a:bodyPr>
          <a:lstStyle/>
          <a:p>
            <a:r>
              <a:rPr lang="ru-RU" dirty="0" smtClean="0"/>
              <a:t>ОГЭ</a:t>
            </a:r>
            <a:br>
              <a:rPr lang="ru-RU" dirty="0" smtClean="0"/>
            </a:br>
            <a:r>
              <a:rPr lang="en-US" sz="2700" b="1" dirty="0"/>
              <a:t>Task 1. You are going to read the text aloud. You have </a:t>
            </a:r>
            <a:r>
              <a:rPr lang="en-US" sz="2700" b="1" dirty="0">
                <a:solidFill>
                  <a:srgbClr val="FF0000"/>
                </a:solidFill>
              </a:rPr>
              <a:t>1.5 minutes </a:t>
            </a:r>
            <a:r>
              <a:rPr lang="en-US" sz="2700" b="1" dirty="0"/>
              <a:t>to read the</a:t>
            </a:r>
            <a:br>
              <a:rPr lang="en-US" sz="2700" b="1" dirty="0"/>
            </a:br>
            <a:r>
              <a:rPr lang="en-US" sz="2700" b="1" dirty="0"/>
              <a:t>text silently, and then be ready to read it aloud. Remember that you </a:t>
            </a:r>
            <a:r>
              <a:rPr lang="en-US" sz="2700" b="1" dirty="0">
                <a:solidFill>
                  <a:srgbClr val="FF0000"/>
                </a:solidFill>
              </a:rPr>
              <a:t>will not</a:t>
            </a:r>
            <a:br>
              <a:rPr lang="en-US" sz="2700" b="1" dirty="0">
                <a:solidFill>
                  <a:srgbClr val="FF0000"/>
                </a:solidFill>
              </a:rPr>
            </a:br>
            <a:r>
              <a:rPr lang="en-US" sz="2700" b="1" dirty="0">
                <a:solidFill>
                  <a:srgbClr val="FF0000"/>
                </a:solidFill>
              </a:rPr>
              <a:t>have more than 2 minutes </a:t>
            </a:r>
            <a:r>
              <a:rPr lang="en-US" sz="2700" b="1" dirty="0"/>
              <a:t>for reading aloud.</a:t>
            </a:r>
            <a:endParaRPr lang="ru-RU" sz="2700" dirty="0"/>
          </a:p>
        </p:txBody>
      </p:sp>
      <p:sp>
        <p:nvSpPr>
          <p:cNvPr id="3" name="Объект 2"/>
          <p:cNvSpPr>
            <a:spLocks noGrp="1"/>
          </p:cNvSpPr>
          <p:nvPr>
            <p:ph idx="1"/>
          </p:nvPr>
        </p:nvSpPr>
        <p:spPr/>
        <p:txBody>
          <a:bodyPr>
            <a:normAutofit fontScale="85000" lnSpcReduction="10000"/>
          </a:bodyPr>
          <a:lstStyle/>
          <a:p>
            <a:pPr marL="0" indent="0">
              <a:buNone/>
            </a:pPr>
            <a:endParaRPr lang="ru-RU" b="1" i="1" dirty="0" smtClean="0">
              <a:solidFill>
                <a:schemeClr val="accent6"/>
              </a:solidFill>
            </a:endParaRPr>
          </a:p>
          <a:p>
            <a:pPr marL="0" indent="0">
              <a:buNone/>
            </a:pPr>
            <a:r>
              <a:rPr lang="en-US" b="1" i="1" dirty="0" smtClean="0">
                <a:solidFill>
                  <a:schemeClr val="accent6"/>
                </a:solidFill>
              </a:rPr>
              <a:t>The </a:t>
            </a:r>
            <a:r>
              <a:rPr lang="en-US" b="1" i="1" dirty="0">
                <a:solidFill>
                  <a:schemeClr val="accent6"/>
                </a:solidFill>
              </a:rPr>
              <a:t>ninth planet of the solar system was discovered not long ago. It happened in</a:t>
            </a:r>
          </a:p>
          <a:p>
            <a:pPr marL="0" indent="0">
              <a:buNone/>
            </a:pPr>
            <a:r>
              <a:rPr lang="en-US" b="1" i="1" dirty="0">
                <a:solidFill>
                  <a:schemeClr val="accent6"/>
                </a:solidFill>
              </a:rPr>
              <a:t>1930. Scientists had been hunting for the planet for a long time. They had</a:t>
            </a:r>
          </a:p>
          <a:p>
            <a:pPr marL="0" indent="0">
              <a:buNone/>
            </a:pPr>
            <a:r>
              <a:rPr lang="en-US" b="1" i="1" dirty="0">
                <a:solidFill>
                  <a:schemeClr val="accent6"/>
                </a:solidFill>
              </a:rPr>
              <a:t>calculated its probable position but there was no proof that the planet really</a:t>
            </a:r>
          </a:p>
          <a:p>
            <a:pPr marL="0" indent="0">
              <a:buNone/>
            </a:pPr>
            <a:r>
              <a:rPr lang="en-US" b="1" i="1" dirty="0">
                <a:solidFill>
                  <a:schemeClr val="accent6"/>
                </a:solidFill>
              </a:rPr>
              <a:t>existed. It was too far away for the telescopes of that time to find it. It’s worth</a:t>
            </a:r>
          </a:p>
          <a:p>
            <a:pPr marL="0" indent="0">
              <a:buNone/>
            </a:pPr>
            <a:r>
              <a:rPr lang="en-US" b="1" i="1" dirty="0">
                <a:solidFill>
                  <a:schemeClr val="accent6"/>
                </a:solidFill>
              </a:rPr>
              <a:t>mentioning that the first photos of the planet were taken by a very young</a:t>
            </a:r>
          </a:p>
          <a:p>
            <a:pPr marL="0" indent="0">
              <a:buNone/>
            </a:pPr>
            <a:r>
              <a:rPr lang="en-US" b="1" i="1" dirty="0">
                <a:solidFill>
                  <a:schemeClr val="accent6"/>
                </a:solidFill>
              </a:rPr>
              <a:t>researcher. He was only twenty-four and had no formal education in astronomy.</a:t>
            </a:r>
          </a:p>
          <a:p>
            <a:pPr marL="0" indent="0">
              <a:buNone/>
            </a:pPr>
            <a:r>
              <a:rPr lang="en-US" b="1" i="1" dirty="0">
                <a:solidFill>
                  <a:schemeClr val="accent6"/>
                </a:solidFill>
              </a:rPr>
              <a:t>However he was deeply involved in the search for the ninth planet. The planet at</a:t>
            </a:r>
          </a:p>
          <a:p>
            <a:pPr marL="0" indent="0">
              <a:buNone/>
            </a:pPr>
            <a:r>
              <a:rPr lang="en-US" b="1" i="1" dirty="0">
                <a:solidFill>
                  <a:schemeClr val="accent6"/>
                </a:solidFill>
              </a:rPr>
              <a:t>the edge of the solar system was called Pluto, after the Roman god. The name for</a:t>
            </a:r>
          </a:p>
          <a:p>
            <a:pPr marL="0" indent="0">
              <a:buNone/>
            </a:pPr>
            <a:r>
              <a:rPr lang="en-US" b="1" i="1" dirty="0">
                <a:solidFill>
                  <a:schemeClr val="accent6"/>
                </a:solidFill>
              </a:rPr>
              <a:t>the planet was suggested by an 11-year-old British girl.</a:t>
            </a:r>
            <a:endParaRPr lang="ru-RU" b="1" i="1" dirty="0">
              <a:solidFill>
                <a:schemeClr val="accent6"/>
              </a:solidFill>
            </a:endParaRPr>
          </a:p>
        </p:txBody>
      </p:sp>
    </p:spTree>
    <p:extLst>
      <p:ext uri="{BB962C8B-B14F-4D97-AF65-F5344CB8AC3E}">
        <p14:creationId xmlns:p14="http://schemas.microsoft.com/office/powerpoint/2010/main" val="423051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623696"/>
          </a:xfrm>
        </p:spPr>
        <p:txBody>
          <a:bodyPr>
            <a:normAutofit fontScale="90000"/>
          </a:bodyPr>
          <a:lstStyle/>
          <a:p>
            <a:r>
              <a:rPr lang="ru-RU" dirty="0" smtClean="0"/>
              <a:t>ЕГЭ</a:t>
            </a:r>
            <a:br>
              <a:rPr lang="ru-RU" dirty="0" smtClean="0"/>
            </a:br>
            <a:r>
              <a:rPr lang="en-US" sz="2200" b="1" dirty="0"/>
              <a:t>Task 1. Imagine that you are preparing a project with your friend. You have</a:t>
            </a:r>
            <a:br>
              <a:rPr lang="en-US" sz="2200" b="1" dirty="0"/>
            </a:br>
            <a:r>
              <a:rPr lang="en-US" sz="2200" b="1" dirty="0"/>
              <a:t>found some interesting material for the presentation and you want to read this</a:t>
            </a:r>
            <a:br>
              <a:rPr lang="en-US" sz="2200" b="1" dirty="0"/>
            </a:br>
            <a:r>
              <a:rPr lang="en-US" sz="2200" b="1" dirty="0"/>
              <a:t>text to your friend. You have </a:t>
            </a:r>
            <a:r>
              <a:rPr lang="en-US" sz="2200" b="1" dirty="0">
                <a:solidFill>
                  <a:srgbClr val="FF0000"/>
                </a:solidFill>
              </a:rPr>
              <a:t>1.5 minutes</a:t>
            </a:r>
            <a:r>
              <a:rPr lang="en-US" sz="2200" b="1" dirty="0"/>
              <a:t> to read the text silently, then be</a:t>
            </a:r>
            <a:br>
              <a:rPr lang="en-US" sz="2200" b="1" dirty="0"/>
            </a:br>
            <a:r>
              <a:rPr lang="en-US" sz="2200" b="1" dirty="0"/>
              <a:t>ready to read it out aloud. You will not have more than </a:t>
            </a:r>
            <a:r>
              <a:rPr lang="en-US" sz="2200" b="1" dirty="0">
                <a:solidFill>
                  <a:srgbClr val="FF0000"/>
                </a:solidFill>
              </a:rPr>
              <a:t>1.5 minutes </a:t>
            </a:r>
            <a:r>
              <a:rPr lang="en-US" sz="2200" b="1" dirty="0"/>
              <a:t>to read it.</a:t>
            </a:r>
            <a:endParaRPr lang="ru-RU" sz="2200" dirty="0"/>
          </a:p>
        </p:txBody>
      </p:sp>
      <p:sp>
        <p:nvSpPr>
          <p:cNvPr id="3" name="Объект 2"/>
          <p:cNvSpPr>
            <a:spLocks noGrp="1"/>
          </p:cNvSpPr>
          <p:nvPr>
            <p:ph idx="1"/>
          </p:nvPr>
        </p:nvSpPr>
        <p:spPr>
          <a:xfrm>
            <a:off x="838200" y="1988821"/>
            <a:ext cx="10515600" cy="4188142"/>
          </a:xfrm>
        </p:spPr>
        <p:txBody>
          <a:bodyPr>
            <a:normAutofit fontScale="70000" lnSpcReduction="20000"/>
          </a:bodyPr>
          <a:lstStyle/>
          <a:p>
            <a:pPr marL="0" indent="0">
              <a:buNone/>
            </a:pPr>
            <a:r>
              <a:rPr lang="en-US" b="1" i="1" dirty="0">
                <a:solidFill>
                  <a:schemeClr val="accent1"/>
                </a:solidFill>
              </a:rPr>
              <a:t>A mountain is a form of land that rises high in a limited area. It is higher and</a:t>
            </a:r>
          </a:p>
          <a:p>
            <a:pPr marL="0" indent="0">
              <a:buNone/>
            </a:pPr>
            <a:r>
              <a:rPr lang="en-US" b="1" i="1" dirty="0">
                <a:solidFill>
                  <a:schemeClr val="accent1"/>
                </a:solidFill>
              </a:rPr>
              <a:t>steeper than a hill. Mountains must be higher than 600 </a:t>
            </a:r>
            <a:r>
              <a:rPr lang="en-US" b="1" i="1" dirty="0" err="1">
                <a:solidFill>
                  <a:schemeClr val="accent1"/>
                </a:solidFill>
              </a:rPr>
              <a:t>metres</a:t>
            </a:r>
            <a:r>
              <a:rPr lang="en-US" b="1" i="1" dirty="0">
                <a:solidFill>
                  <a:schemeClr val="accent1"/>
                </a:solidFill>
              </a:rPr>
              <a:t>. They consist</a:t>
            </a:r>
          </a:p>
          <a:p>
            <a:pPr marL="0" indent="0">
              <a:buNone/>
            </a:pPr>
            <a:r>
              <a:rPr lang="en-US" b="1" i="1" dirty="0">
                <a:solidFill>
                  <a:schemeClr val="accent1"/>
                </a:solidFill>
              </a:rPr>
              <a:t>of rocks and earth. They usually have steep, sloping sides. They also have sharp or</a:t>
            </a:r>
          </a:p>
          <a:p>
            <a:pPr marL="0" indent="0">
              <a:buNone/>
            </a:pPr>
            <a:r>
              <a:rPr lang="en-US" b="1" i="1" dirty="0">
                <a:solidFill>
                  <a:schemeClr val="accent1"/>
                </a:solidFill>
              </a:rPr>
              <a:t>slightly rounded peaks. Some mountains may have trees which grow on their sides.</a:t>
            </a:r>
          </a:p>
          <a:p>
            <a:pPr marL="0" indent="0">
              <a:buNone/>
            </a:pPr>
            <a:r>
              <a:rPr lang="en-US" b="1" i="1" dirty="0">
                <a:solidFill>
                  <a:schemeClr val="accent1"/>
                </a:solidFill>
              </a:rPr>
              <a:t>Very high mountains may have snow on their peaks. Long chains or groups of</a:t>
            </a:r>
          </a:p>
          <a:p>
            <a:pPr marL="0" indent="0">
              <a:buNone/>
            </a:pPr>
            <a:r>
              <a:rPr lang="en-US" b="1" i="1" dirty="0">
                <a:solidFill>
                  <a:schemeClr val="accent1"/>
                </a:solidFill>
              </a:rPr>
              <a:t>mountains are mountain ranges. They can be short or very long. A group of these</a:t>
            </a:r>
          </a:p>
          <a:p>
            <a:pPr marL="0" indent="0">
              <a:buNone/>
            </a:pPr>
            <a:r>
              <a:rPr lang="en-US" b="1" i="1" dirty="0">
                <a:solidFill>
                  <a:schemeClr val="accent1"/>
                </a:solidFill>
              </a:rPr>
              <a:t>makes a mountain system.</a:t>
            </a:r>
          </a:p>
          <a:p>
            <a:pPr marL="0" indent="0">
              <a:buNone/>
            </a:pPr>
            <a:r>
              <a:rPr lang="en-US" b="1" i="1" dirty="0">
                <a:solidFill>
                  <a:schemeClr val="accent1"/>
                </a:solidFill>
              </a:rPr>
              <a:t>Mountains exist on every continent of our planet and even beneath the ocean. In</a:t>
            </a:r>
          </a:p>
          <a:p>
            <a:pPr marL="0" indent="0">
              <a:buNone/>
            </a:pPr>
            <a:r>
              <a:rPr lang="en-US" b="1" i="1" dirty="0">
                <a:solidFill>
                  <a:schemeClr val="accent1"/>
                </a:solidFill>
              </a:rPr>
              <a:t>fact, some of the highest mountains are at the bottom of the sea.</a:t>
            </a:r>
          </a:p>
          <a:p>
            <a:pPr marL="0" indent="0">
              <a:buNone/>
            </a:pPr>
            <a:r>
              <a:rPr lang="en-US" b="1" i="1" dirty="0">
                <a:solidFill>
                  <a:schemeClr val="accent1"/>
                </a:solidFill>
              </a:rPr>
              <a:t>For example, Hawaii is at the top of a volcanic mountain in the Pacific Ocean.</a:t>
            </a:r>
          </a:p>
          <a:p>
            <a:pPr marL="0" indent="0">
              <a:buNone/>
            </a:pPr>
            <a:r>
              <a:rPr lang="en-US" b="1" i="1" dirty="0">
                <a:solidFill>
                  <a:schemeClr val="accent1"/>
                </a:solidFill>
              </a:rPr>
              <a:t>More than half the mountain is below water. 75% of the world’s countries have</a:t>
            </a:r>
          </a:p>
          <a:p>
            <a:pPr marL="0" indent="0">
              <a:buNone/>
            </a:pPr>
            <a:r>
              <a:rPr lang="en-US" b="1" i="1" dirty="0">
                <a:solidFill>
                  <a:schemeClr val="accent1"/>
                </a:solidFill>
              </a:rPr>
              <a:t>mountains.</a:t>
            </a:r>
            <a:endParaRPr lang="ru-RU" b="1" i="1" dirty="0">
              <a:solidFill>
                <a:schemeClr val="accent1"/>
              </a:solidFill>
            </a:endParaRPr>
          </a:p>
        </p:txBody>
      </p:sp>
    </p:spTree>
    <p:extLst>
      <p:ext uri="{BB962C8B-B14F-4D97-AF65-F5344CB8AC3E}">
        <p14:creationId xmlns:p14="http://schemas.microsoft.com/office/powerpoint/2010/main" val="243020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ОГЭ</a:t>
            </a:r>
            <a:br>
              <a:rPr lang="ru-RU" dirty="0" smtClean="0"/>
            </a:br>
            <a:endParaRPr lang="ru-RU" dirty="0"/>
          </a:p>
        </p:txBody>
      </p:sp>
      <p:sp>
        <p:nvSpPr>
          <p:cNvPr id="3" name="Объект 2"/>
          <p:cNvSpPr>
            <a:spLocks noGrp="1"/>
          </p:cNvSpPr>
          <p:nvPr>
            <p:ph idx="1"/>
          </p:nvPr>
        </p:nvSpPr>
        <p:spPr>
          <a:xfrm>
            <a:off x="5074920" y="2125980"/>
            <a:ext cx="7117080" cy="4732020"/>
          </a:xfrm>
        </p:spPr>
        <p:txBody>
          <a:bodyPr/>
          <a:lstStyle/>
          <a:p>
            <a:pPr marL="0" indent="0">
              <a:buNone/>
            </a:pPr>
            <a:r>
              <a:rPr lang="en-US" b="1" dirty="0"/>
              <a:t>Task 2</a:t>
            </a:r>
            <a:r>
              <a:rPr lang="en-US" b="1" dirty="0" smtClean="0"/>
              <a:t>.</a:t>
            </a:r>
            <a:endParaRPr lang="ru-RU" b="1" dirty="0" smtClean="0"/>
          </a:p>
          <a:p>
            <a:pPr marL="0" indent="0">
              <a:buNone/>
            </a:pPr>
            <a:r>
              <a:rPr lang="en-US" b="1" dirty="0" smtClean="0"/>
              <a:t> </a:t>
            </a:r>
            <a:r>
              <a:rPr lang="en-US" b="1" dirty="0"/>
              <a:t>You are going to take part in a telephone survey. You have to answer</a:t>
            </a:r>
          </a:p>
          <a:p>
            <a:pPr marL="0" indent="0">
              <a:buNone/>
            </a:pPr>
            <a:r>
              <a:rPr lang="en-US" b="1" dirty="0"/>
              <a:t>six questions. Give full answers to the questions.</a:t>
            </a:r>
          </a:p>
          <a:p>
            <a:pPr marL="0" indent="0">
              <a:buNone/>
            </a:pPr>
            <a:r>
              <a:rPr lang="en-US" b="1" dirty="0"/>
              <a:t>Remember that you have </a:t>
            </a:r>
            <a:r>
              <a:rPr lang="en-US" b="1" dirty="0">
                <a:solidFill>
                  <a:srgbClr val="FF0000"/>
                </a:solidFill>
              </a:rPr>
              <a:t>40 seconds </a:t>
            </a:r>
            <a:r>
              <a:rPr lang="en-US" b="1" dirty="0"/>
              <a:t>to answer each </a:t>
            </a:r>
            <a:r>
              <a:rPr lang="en-US" b="1" dirty="0" smtClean="0"/>
              <a:t>question.</a:t>
            </a:r>
            <a:endParaRPr lang="ru-RU" b="1" dirty="0" smtClean="0"/>
          </a:p>
          <a:p>
            <a:pPr marL="0" indent="0">
              <a:buNone/>
            </a:pPr>
            <a:endParaRPr lang="ru-RU" dirty="0" smtClean="0"/>
          </a:p>
          <a:p>
            <a:pPr marL="0" indent="0">
              <a:buNone/>
            </a:pPr>
            <a:endParaRPr lang="ru-RU" dirty="0"/>
          </a:p>
          <a:p>
            <a:pPr marL="0" indent="0">
              <a:buNone/>
            </a:pPr>
            <a:endParaRPr lang="ru-RU" dirty="0"/>
          </a:p>
        </p:txBody>
      </p:sp>
      <p:pic>
        <p:nvPicPr>
          <p:cNvPr id="1028" name="Picture 4" descr="Картинки по запросу разговор по телефону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8" y="2125980"/>
            <a:ext cx="5050692" cy="328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93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7180" y="1055311"/>
            <a:ext cx="11894820" cy="5909310"/>
          </a:xfrm>
          <a:prstGeom prst="rect">
            <a:avLst/>
          </a:prstGeom>
        </p:spPr>
        <p:txBody>
          <a:bodyPr wrap="square">
            <a:spAutoFit/>
          </a:bodyPr>
          <a:lstStyle/>
          <a:p>
            <a:r>
              <a:rPr lang="en-US" b="1" i="0" u="none" strike="noStrike" baseline="0" dirty="0" err="1" smtClean="0">
                <a:latin typeface="TimesNewRoman,Bold"/>
              </a:rPr>
              <a:t>Tapescript</a:t>
            </a:r>
            <a:r>
              <a:rPr lang="en-US" b="1" i="0" u="none" strike="noStrike" baseline="0" dirty="0" smtClean="0">
                <a:latin typeface="TimesNewRoman,Bold"/>
              </a:rPr>
              <a:t> for Task 2</a:t>
            </a:r>
          </a:p>
          <a:p>
            <a:r>
              <a:rPr lang="en-US" b="1" i="0" u="none" strike="noStrike" baseline="0" dirty="0" smtClean="0">
                <a:latin typeface="TimesNewRoman,Bold"/>
              </a:rPr>
              <a:t>Electronic assistant: </a:t>
            </a:r>
            <a:r>
              <a:rPr lang="en-US" b="0" i="0" u="none" strike="noStrike" baseline="0" dirty="0" smtClean="0">
                <a:latin typeface="TimesNewRoman"/>
              </a:rPr>
              <a:t>Hello! It’s the electronic assistant of the Dolphin Sports</a:t>
            </a:r>
          </a:p>
          <a:p>
            <a:r>
              <a:rPr lang="en-US" b="0" i="0" u="none" strike="noStrike" baseline="0" dirty="0" smtClean="0">
                <a:latin typeface="TimesNewRoman"/>
              </a:rPr>
              <a:t>Club. We kindly ask you to take part in our survey. We need to find out how</a:t>
            </a:r>
          </a:p>
          <a:p>
            <a:r>
              <a:rPr lang="en-US" b="0" i="0" u="none" strike="noStrike" baseline="0" dirty="0" smtClean="0">
                <a:latin typeface="TimesNewRoman"/>
              </a:rPr>
              <a:t>people feel about doing sports in our region. Please answer six questions. The</a:t>
            </a:r>
          </a:p>
          <a:p>
            <a:r>
              <a:rPr lang="en-US" b="0" i="0" u="none" strike="noStrike" baseline="0" dirty="0" smtClean="0">
                <a:latin typeface="TimesNewRoman"/>
              </a:rPr>
              <a:t>survey is anonymous – you don’t have to give your name. So, let’s get started.</a:t>
            </a:r>
          </a:p>
          <a:p>
            <a:r>
              <a:rPr lang="en-US" b="1" i="0" u="none" strike="noStrike" baseline="0" dirty="0" smtClean="0">
                <a:latin typeface="TimesNewRoman,Bold"/>
              </a:rPr>
              <a:t>Electronic assistant: </a:t>
            </a:r>
            <a:r>
              <a:rPr lang="en-US" b="0" i="0" u="none" strike="noStrike" baseline="0" dirty="0" smtClean="0">
                <a:latin typeface="TimesNewRoman"/>
              </a:rPr>
              <a:t>How old are you?</a:t>
            </a:r>
          </a:p>
          <a:p>
            <a:r>
              <a:rPr lang="en-US" b="1" i="0" u="none" strike="noStrike" baseline="0" dirty="0" smtClean="0">
                <a:latin typeface="TimesNewRoman,Bold"/>
              </a:rPr>
              <a:t>Student: ________________________</a:t>
            </a:r>
          </a:p>
          <a:p>
            <a:r>
              <a:rPr lang="en-US" b="1" i="0" u="none" strike="noStrike" baseline="0" dirty="0" smtClean="0">
                <a:latin typeface="TimesNewRoman,Bold"/>
              </a:rPr>
              <a:t>Electronic assistant: </a:t>
            </a:r>
            <a:r>
              <a:rPr lang="en-US" b="0" i="0" u="none" strike="noStrike" baseline="0" dirty="0" smtClean="0">
                <a:latin typeface="TimesNewRoman"/>
              </a:rPr>
              <a:t>How many times a week do you do sports?</a:t>
            </a:r>
          </a:p>
          <a:p>
            <a:r>
              <a:rPr lang="en-US" b="1" i="0" u="none" strike="noStrike" baseline="0" dirty="0" smtClean="0">
                <a:latin typeface="TimesNewRoman,Bold"/>
              </a:rPr>
              <a:t>Student:_________________________</a:t>
            </a:r>
          </a:p>
          <a:p>
            <a:r>
              <a:rPr lang="en-US" b="1" i="0" u="none" strike="noStrike" baseline="0" dirty="0" smtClean="0">
                <a:latin typeface="TimesNewRoman,Bold"/>
              </a:rPr>
              <a:t>Electronic assistant: </a:t>
            </a:r>
            <a:r>
              <a:rPr lang="en-US" b="0" i="0" u="none" strike="noStrike" baseline="0" dirty="0" smtClean="0">
                <a:latin typeface="TimesNewRoman"/>
              </a:rPr>
              <a:t>What sport is the most popular with teenagers in your</a:t>
            </a:r>
          </a:p>
          <a:p>
            <a:r>
              <a:rPr lang="en-US" b="0" i="0" u="none" strike="noStrike" baseline="0" dirty="0" smtClean="0">
                <a:latin typeface="TimesNewRoman"/>
              </a:rPr>
              <a:t>region?</a:t>
            </a:r>
          </a:p>
          <a:p>
            <a:r>
              <a:rPr lang="en-US" b="1" i="0" u="none" strike="noStrike" baseline="0" dirty="0" smtClean="0">
                <a:latin typeface="TimesNewRoman,Bold"/>
              </a:rPr>
              <a:t>Student: ________________________</a:t>
            </a:r>
          </a:p>
          <a:p>
            <a:r>
              <a:rPr lang="en-US" b="1" i="0" u="none" strike="noStrike" baseline="0" dirty="0" smtClean="0">
                <a:latin typeface="TimesNewRoman,Bold"/>
              </a:rPr>
              <a:t>Electronic assistant: </a:t>
            </a:r>
            <a:r>
              <a:rPr lang="en-US" b="0" i="0" u="none" strike="noStrike" baseline="0" dirty="0" smtClean="0">
                <a:latin typeface="TimesNewRoman"/>
              </a:rPr>
              <a:t>What sports facilities are available in the place where you</a:t>
            </a:r>
          </a:p>
          <a:p>
            <a:r>
              <a:rPr lang="en-US" b="0" i="0" u="none" strike="noStrike" baseline="0" dirty="0" smtClean="0">
                <a:latin typeface="TimesNewRoman"/>
              </a:rPr>
              <a:t>live?</a:t>
            </a:r>
          </a:p>
          <a:p>
            <a:r>
              <a:rPr lang="en-US" b="0" i="0" u="none" strike="noStrike" baseline="0" dirty="0" smtClean="0">
                <a:latin typeface="TimesNewRoman"/>
              </a:rPr>
              <a:t>S</a:t>
            </a:r>
            <a:r>
              <a:rPr lang="en-US" b="1" i="0" u="none" strike="noStrike" baseline="0" dirty="0" smtClean="0">
                <a:latin typeface="TimesNewRoman,Bold"/>
              </a:rPr>
              <a:t>tudent: _________________________</a:t>
            </a:r>
          </a:p>
          <a:p>
            <a:r>
              <a:rPr lang="en-US" b="1" i="0" u="none" strike="noStrike" baseline="0" dirty="0" smtClean="0">
                <a:latin typeface="TimesNewRoman,Bold"/>
              </a:rPr>
              <a:t>Electronic assistant: </a:t>
            </a:r>
            <a:r>
              <a:rPr lang="en-US" b="0" i="0" u="none" strike="noStrike" baseline="0" dirty="0" smtClean="0">
                <a:latin typeface="TimesNewRoman"/>
              </a:rPr>
              <a:t>Why do you think it is important to keep fit?</a:t>
            </a:r>
          </a:p>
          <a:p>
            <a:r>
              <a:rPr lang="en-US" b="1" i="0" u="none" strike="noStrike" baseline="0" dirty="0" smtClean="0">
                <a:latin typeface="TimesNewRoman,Bold"/>
              </a:rPr>
              <a:t>Student: ________________________</a:t>
            </a:r>
          </a:p>
          <a:p>
            <a:r>
              <a:rPr lang="en-US" b="1" i="0" u="none" strike="noStrike" baseline="0" dirty="0" smtClean="0">
                <a:latin typeface="TimesNewRoman,Bold"/>
              </a:rPr>
              <a:t>Electronic assistant: </a:t>
            </a:r>
            <a:r>
              <a:rPr lang="en-US" b="0" i="0" u="none" strike="noStrike" baseline="0" dirty="0" smtClean="0">
                <a:latin typeface="TimesNewRoman"/>
              </a:rPr>
              <a:t>What would you advise a person who wants to keep fit?</a:t>
            </a:r>
          </a:p>
          <a:p>
            <a:r>
              <a:rPr lang="en-US" b="1" i="0" u="none" strike="noStrike" baseline="0" dirty="0" smtClean="0">
                <a:latin typeface="TimesNewRoman,Bold"/>
              </a:rPr>
              <a:t>Student: ________________________</a:t>
            </a:r>
          </a:p>
          <a:p>
            <a:r>
              <a:rPr lang="en-US" b="1" i="0" u="none" strike="noStrike" baseline="0" dirty="0" smtClean="0">
                <a:latin typeface="TimesNewRoman,Bold"/>
              </a:rPr>
              <a:t>Electronic assistant: </a:t>
            </a:r>
            <a:r>
              <a:rPr lang="en-US" b="0" i="0" u="none" strike="noStrike" baseline="0" dirty="0" smtClean="0">
                <a:latin typeface="TimesNewRoman"/>
              </a:rPr>
              <a:t>This is the end of the survey. Thank you very much for</a:t>
            </a:r>
          </a:p>
          <a:p>
            <a:r>
              <a:rPr lang="en-US" b="0" i="0" u="none" strike="noStrike" baseline="0" dirty="0" smtClean="0">
                <a:latin typeface="TimesNewRoman"/>
              </a:rPr>
              <a:t>your cooperation.</a:t>
            </a:r>
            <a:endParaRPr lang="ru-RU" dirty="0"/>
          </a:p>
        </p:txBody>
      </p:sp>
    </p:spTree>
    <p:extLst>
      <p:ext uri="{BB962C8B-B14F-4D97-AF65-F5344CB8AC3E}">
        <p14:creationId xmlns:p14="http://schemas.microsoft.com/office/powerpoint/2010/main" val="304085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ЕГЭ</a:t>
            </a:r>
            <a:br>
              <a:rPr lang="ru-RU" b="1" dirty="0" smtClean="0"/>
            </a:br>
            <a:r>
              <a:rPr lang="en-US" b="1" dirty="0" smtClean="0"/>
              <a:t>Task </a:t>
            </a:r>
            <a:r>
              <a:rPr lang="en-US" b="1" dirty="0"/>
              <a:t>2. </a:t>
            </a:r>
            <a:r>
              <a:rPr lang="en-US" dirty="0"/>
              <a:t>Study the advertisement.</a:t>
            </a:r>
            <a:br>
              <a:rPr lang="en-US" dirty="0"/>
            </a:br>
            <a:r>
              <a:rPr lang="en-US" b="1" dirty="0"/>
              <a:t>Enjoy a quiet holiday by the lake!</a:t>
            </a:r>
            <a:endParaRPr lang="ru-RU" dirty="0"/>
          </a:p>
        </p:txBody>
      </p:sp>
      <p:pic>
        <p:nvPicPr>
          <p:cNvPr id="4" name="Объект 3"/>
          <p:cNvPicPr>
            <a:picLocks noGrp="1" noChangeAspect="1"/>
          </p:cNvPicPr>
          <p:nvPr>
            <p:ph idx="1"/>
          </p:nvPr>
        </p:nvPicPr>
        <p:blipFill>
          <a:blip r:embed="rId2"/>
          <a:stretch>
            <a:fillRect/>
          </a:stretch>
        </p:blipFill>
        <p:spPr>
          <a:xfrm>
            <a:off x="1508760" y="2115403"/>
            <a:ext cx="7738984" cy="4588938"/>
          </a:xfrm>
          <a:prstGeom prst="rect">
            <a:avLst/>
          </a:prstGeom>
        </p:spPr>
      </p:pic>
    </p:spTree>
    <p:extLst>
      <p:ext uri="{BB962C8B-B14F-4D97-AF65-F5344CB8AC3E}">
        <p14:creationId xmlns:p14="http://schemas.microsoft.com/office/powerpoint/2010/main" val="167809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t>You are considering having a holiday and now you’d like to get more</a:t>
            </a:r>
            <a:br>
              <a:rPr lang="en-US" sz="2800" b="1" dirty="0"/>
            </a:br>
            <a:r>
              <a:rPr lang="en-US" sz="2800" b="1" dirty="0"/>
              <a:t>information. In </a:t>
            </a:r>
            <a:r>
              <a:rPr lang="en-US" sz="2800" b="1" dirty="0">
                <a:solidFill>
                  <a:srgbClr val="FF0000"/>
                </a:solidFill>
              </a:rPr>
              <a:t>1.5 minutes </a:t>
            </a:r>
            <a:r>
              <a:rPr lang="en-US" sz="2800" b="1" dirty="0"/>
              <a:t>you are to ask five direct questions to find out</a:t>
            </a:r>
            <a:br>
              <a:rPr lang="en-US" sz="2800" b="1" dirty="0"/>
            </a:br>
            <a:r>
              <a:rPr lang="en-US" sz="2800" b="1" dirty="0"/>
              <a:t>about the following:</a:t>
            </a:r>
            <a:endParaRPr lang="ru-RU" sz="2800" dirty="0"/>
          </a:p>
        </p:txBody>
      </p:sp>
      <p:sp>
        <p:nvSpPr>
          <p:cNvPr id="3" name="Объект 2"/>
          <p:cNvSpPr>
            <a:spLocks noGrp="1"/>
          </p:cNvSpPr>
          <p:nvPr>
            <p:ph idx="1"/>
          </p:nvPr>
        </p:nvSpPr>
        <p:spPr/>
        <p:txBody>
          <a:bodyPr>
            <a:normAutofit/>
          </a:bodyPr>
          <a:lstStyle/>
          <a:p>
            <a:pPr marL="0" indent="0">
              <a:buNone/>
            </a:pPr>
            <a:r>
              <a:rPr lang="en-US" sz="3600" b="0" i="0" u="none" strike="noStrike" baseline="0" dirty="0" smtClean="0">
                <a:latin typeface="TimesNewRoman"/>
              </a:rPr>
              <a:t>1) location</a:t>
            </a:r>
          </a:p>
          <a:p>
            <a:pPr marL="0" indent="0">
              <a:buNone/>
            </a:pPr>
            <a:r>
              <a:rPr lang="en-US" sz="3600" b="0" i="0" u="none" strike="noStrike" baseline="0" dirty="0" smtClean="0">
                <a:latin typeface="TimesNewRoman"/>
              </a:rPr>
              <a:t>2) accommodation</a:t>
            </a:r>
          </a:p>
          <a:p>
            <a:pPr marL="0" indent="0">
              <a:buNone/>
            </a:pPr>
            <a:r>
              <a:rPr lang="en-US" sz="3600" b="0" i="0" u="none" strike="noStrike" baseline="0" dirty="0" smtClean="0">
                <a:latin typeface="TimesNewRoman"/>
              </a:rPr>
              <a:t>3) fishing</a:t>
            </a:r>
          </a:p>
          <a:p>
            <a:pPr marL="0" indent="0">
              <a:buNone/>
            </a:pPr>
            <a:r>
              <a:rPr lang="en-US" sz="3600" b="0" i="0" u="none" strike="noStrike" baseline="0" dirty="0" smtClean="0">
                <a:latin typeface="TimesNewRoman"/>
              </a:rPr>
              <a:t>4) price for a week for one</a:t>
            </a:r>
          </a:p>
          <a:p>
            <a:pPr marL="0" indent="0">
              <a:buNone/>
            </a:pPr>
            <a:r>
              <a:rPr lang="en-US" sz="3600" b="0" i="0" u="none" strike="noStrike" baseline="0" dirty="0" smtClean="0">
                <a:latin typeface="TimesNewRoman"/>
              </a:rPr>
              <a:t>5) group discounts</a:t>
            </a:r>
          </a:p>
          <a:p>
            <a:pPr marL="0" indent="0">
              <a:buNone/>
            </a:pPr>
            <a:r>
              <a:rPr lang="en-US" sz="3600" b="1" i="0" u="none" strike="noStrike" baseline="0" dirty="0" smtClean="0">
                <a:latin typeface="TimesNewRoman,Bold"/>
              </a:rPr>
              <a:t>You have 20 seconds to ask each question.</a:t>
            </a:r>
            <a:endParaRPr lang="ru-RU" sz="3600" dirty="0"/>
          </a:p>
        </p:txBody>
      </p:sp>
    </p:spTree>
    <p:extLst>
      <p:ext uri="{BB962C8B-B14F-4D97-AF65-F5344CB8AC3E}">
        <p14:creationId xmlns:p14="http://schemas.microsoft.com/office/powerpoint/2010/main" val="41331572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2661</Words>
  <Application>Microsoft Office PowerPoint</Application>
  <PresentationFormat>Произвольный</PresentationFormat>
  <Paragraphs>334</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СРАВНИТЕЛЬНЫЙ АНАЛИЗ УСТНОЙ ЧАСТИ ОГЭ И ЕГЭ ПО ИНОСТРАННЫМ ЯЗЫКАМ</vt:lpstr>
      <vt:lpstr>Время выполнения</vt:lpstr>
      <vt:lpstr>Задания: ОГЭ     ЕГЭ</vt:lpstr>
      <vt:lpstr>ОГЭ Task 1. You are going to read the text aloud. You have 1.5 minutes to read the text silently, and then be ready to read it aloud. Remember that you will not have more than 2 minutes for reading aloud.</vt:lpstr>
      <vt:lpstr>ЕГЭ Task 1. Imagine that you are preparing a project with your friend. You have found some interesting material for the presentation and you want to read this text to your friend. You have 1.5 minutes to read the text silently, then be ready to read it out aloud. You will not have more than 1.5 minutes to read it.</vt:lpstr>
      <vt:lpstr>ОГЭ </vt:lpstr>
      <vt:lpstr>Презентация PowerPoint</vt:lpstr>
      <vt:lpstr>ЕГЭ Task 2. Study the advertisement. Enjoy a quiet holiday by the lake!</vt:lpstr>
      <vt:lpstr>You are considering having a holiday and now you’d like to get more information. In 1.5 minutes you are to ask five direct questions to find out about the following:</vt:lpstr>
      <vt:lpstr>ОГЭ Task 3. You are going to give a talk about photography. You will have to start in 1.5 minutes and speak for not more than 2 minutes (10-12 sentences).</vt:lpstr>
      <vt:lpstr>ЕГЭ Task 3. These are photos from your photo album. Choose one photo to describe to your friend.</vt:lpstr>
      <vt:lpstr>ЕГЭ  Task 4. Study the two photographs. In 1.5 minutes be ready to compare and contrast the photographs: • give a brief description of the photos (action, location) • say what the pictures have in common • say in what way the pictures are different • say which of the seasons presented in the pictures you preferred as a child • explain why You will speak for not more than 2 minutes (12–15 sentences). You have to talk continuously.</vt:lpstr>
      <vt:lpstr>Критерии оценивания</vt:lpstr>
      <vt:lpstr>Сегментный уровень (звуки) При чтении вслух экзаменуемый должен обязательно продемонстрировать следующие навыки (их отсутствие ведет к снижению оценки):  - владеть правилами чтения и исключениями из правил, позволяющими произносить слова без грубых ошибок, искажающих смысл слова и приводящих к сбою коммуникации;  - дифференцировать и правильно произносить долгие и краткие гласные [iː]  –  [ɪ]  ( peak – pick) ; [ɔː] – [ɒ] (short – shot);  [ɑː] – [ʌ] ( heart – hut); [ u:] - [ u ] (pool – pull);  - дифференцировать и правильно произносить межзубные  [ ð ]/ [ θ ] и фрикативные согласные[z]/[s] , без замещения их межзубными фрикативными  (think – sink);   - дифференцировать и правильно произносить губно-губной [w] и губно-зубной [v];   - дифференцировать и правильно произносить гласные [ɔː]  и [ɜː] (как, например, в словах walk – work, form – firm); владеть «связующим r» (linking r), (например, where is…, there are … );  - правильно использовать при чтении текста вслух сильную и слабую формы местоимений и других служебных слов.  </vt:lpstr>
      <vt:lpstr>Сверхсегментный уровень (интонация)</vt:lpstr>
      <vt:lpstr>Для подготовки к выполнению задания 1</vt:lpstr>
      <vt:lpstr>Выбери транскрипцию</vt:lpstr>
      <vt:lpstr>Ударение</vt:lpstr>
      <vt:lpstr>Имена собственные </vt:lpstr>
      <vt:lpstr>Чтение цифр</vt:lpstr>
      <vt:lpstr>Задание 2</vt:lpstr>
      <vt:lpstr>Упражнения</vt:lpstr>
      <vt:lpstr>Для подготовки к выполнению задания 2</vt:lpstr>
      <vt:lpstr>При ответе внимательно слушать вопрос и повторять слова и структуру, чтобы не запутаться в грамматике.   Например, на вопрос What hobbies are the most popular  with teenagers nowadays? можно ответить следующим образом:  I think, nowadays the most popular hobbies with teenagers are painting, dancing, blogging or playing computer games).  Если в одном вопросе содержится два вопросительных слова, то отвечать в этом случае нужно на оба вопроса (What is your hobby and why are you interested in it?  — My hobby is swimming and I’m interested in it because I like water and can’t imagine my life without swimming);  Нельзя отвечать односложно и начинать предложение со слова because. То есть, на вопрос Howold are you? недостаточно просто сказать, к примеру, fifteen или sixteen, нужно ответить полностью: I’m fifteen years old.</vt:lpstr>
      <vt:lpstr>Презентация PowerPoint</vt:lpstr>
      <vt:lpstr>Презентация PowerPoint</vt:lpstr>
      <vt:lpstr>ОГЭ Задание 3 (тематическое монологическое высказывание) – максимум 7 баллов.</vt:lpstr>
      <vt:lpstr>Вступление и заключение</vt:lpstr>
      <vt:lpstr>Организация высказывания (К6)</vt:lpstr>
      <vt:lpstr>Языковое оформление высказывания (К7)</vt:lpstr>
      <vt:lpstr>Презентация PowerPoint</vt:lpstr>
      <vt:lpstr>Презентация PowerPoint</vt:lpstr>
      <vt:lpstr>Для подготовки к выполнению задания 3 : </vt:lpstr>
      <vt:lpstr>ЕГЭ Задания 3 и 4 (описание фото и сравнение двух фото) – 7 баллов за одно задание (максимум – 14 баллов).</vt:lpstr>
      <vt:lpstr>Баллы</vt:lpstr>
      <vt:lpstr>ЕГЭ Эксперту, осуществляющему третью проверку, предоставляется информация о баллах, выставленных экспертами, ранее проверявшими экзаменационную работу.  1. Если расхождение баллов, выставленных двумя экспертами за задание 2, составляет 2 или более балла, то третий эксперт проверяет ответ на задание 2.  2. Если расхождение сумм баллов, выставленных двумя экспертами за задание 3 по всем позициям оценивания, составляет 3 или более баллов, то третий эксперт выставляет баллы за задание 3 по всем позициям оценивания.  3. Если расхождение сумм баллов, выставленных двумя экспертами за задание 4 по всем позициям оценивания, составляет 3 или более баллов, то третий эксперт выставляет баллы за задание 4 по всем позициям оценивания.</vt:lpstr>
      <vt:lpstr>ОГЭ  При оценке выполнения заданий устной части третий эксперт назначается, если расхождение сумм баллов, выставленных двумя экспертами за выполнение всех заданий раздела по всем позициям оценивания выполнения данных заданий, составляет 5 и более баллов. При этом третий эксперт выставляет баллы по всем заданиям.</vt:lpstr>
      <vt:lpstr>«Алгоритм подготовки к экзамену по английскому Начинать готовиться в экзамену необходимо не позже, чем за два года до сдачи. Знания языка нельзя раздробить на конкретные задания и готовиться только к ним: все навыки связаны между собой, и только комплексная работа позволяет охватить и отработать максимум необходимых умений. В разделе "Аудирование" необходимо воспринимать смысл высказывания целиком, а не "вылавливать" отдельные слова из текста. В разделе "Чтение" надо уделить особое внимание работе со словами, близкими по смыслу. В разделе "Грамматика и лексика" обязательно учить теорию: формы неправильных глаголов и пассивный залог. В разделе "Письмо" нужно тренировать навыки письменной речи, изучать международные стандарты оформления письма в разных форматах. Необходимо постоянно работать с аутентичными текстами и разбирать в них те языковые особенности, которые ставят на экзамене в тупик. Развивать навык говорения на английском языке.»  http://www.7ya.ru/article/EGJe-po-anglijskomu-tipichnye-oshibki-i-8-sovetov-po-podgotovke/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СРАВНИТЕЛЬНЫЙ АНАЛИЗ УСТНОЙ ЧАСТИ ОГЭ И ЕГЭ ПО ИНОСТРАННЫМ ЯЗЫКАМ</dc:title>
  <dc:creator>User</dc:creator>
  <cp:lastModifiedBy>СЦРО</cp:lastModifiedBy>
  <cp:revision>27</cp:revision>
  <dcterms:created xsi:type="dcterms:W3CDTF">2017-11-27T20:15:25Z</dcterms:created>
  <dcterms:modified xsi:type="dcterms:W3CDTF">2017-11-28T06:33:16Z</dcterms:modified>
</cp:coreProperties>
</file>