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1"/>
  </p:handoutMasterIdLst>
  <p:sldIdLst>
    <p:sldId id="256" r:id="rId2"/>
    <p:sldId id="279" r:id="rId3"/>
    <p:sldId id="258" r:id="rId4"/>
    <p:sldId id="263" r:id="rId5"/>
    <p:sldId id="266" r:id="rId6"/>
    <p:sldId id="293" r:id="rId7"/>
    <p:sldId id="294" r:id="rId8"/>
    <p:sldId id="295" r:id="rId9"/>
    <p:sldId id="267" r:id="rId10"/>
    <p:sldId id="296" r:id="rId11"/>
    <p:sldId id="297" r:id="rId12"/>
    <p:sldId id="298" r:id="rId13"/>
    <p:sldId id="299" r:id="rId14"/>
    <p:sldId id="301" r:id="rId15"/>
    <p:sldId id="302" r:id="rId16"/>
    <p:sldId id="328" r:id="rId17"/>
    <p:sldId id="303" r:id="rId18"/>
    <p:sldId id="304" r:id="rId19"/>
    <p:sldId id="306" r:id="rId20"/>
    <p:sldId id="307" r:id="rId21"/>
    <p:sldId id="305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20" r:id="rId34"/>
    <p:sldId id="329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339" r:id="rId43"/>
    <p:sldId id="340" r:id="rId44"/>
    <p:sldId id="341" r:id="rId45"/>
    <p:sldId id="342" r:id="rId46"/>
    <p:sldId id="343" r:id="rId47"/>
    <p:sldId id="344" r:id="rId48"/>
    <p:sldId id="345" r:id="rId49"/>
    <p:sldId id="346" r:id="rId50"/>
    <p:sldId id="347" r:id="rId51"/>
    <p:sldId id="348" r:id="rId52"/>
    <p:sldId id="349" r:id="rId53"/>
    <p:sldId id="350" r:id="rId54"/>
    <p:sldId id="351" r:id="rId55"/>
    <p:sldId id="352" r:id="rId56"/>
    <p:sldId id="353" r:id="rId57"/>
    <p:sldId id="354" r:id="rId58"/>
    <p:sldId id="355" r:id="rId59"/>
    <p:sldId id="356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D4C46-7E77-4D08-9F80-E5736A2D8E3C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0A025-2F48-47B1-974D-D930CFDDB0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051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C9FE-64AD-43A3-86CC-9BBEE63D9D6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95A-B4F2-4C3B-92FB-5417D83B3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91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C9FE-64AD-43A3-86CC-9BBEE63D9D6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95A-B4F2-4C3B-92FB-5417D83B3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7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C9FE-64AD-43A3-86CC-9BBEE63D9D6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95A-B4F2-4C3B-92FB-5417D83B3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91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04656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C9FE-64AD-43A3-86CC-9BBEE63D9D6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95A-B4F2-4C3B-92FB-5417D83B3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37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C9FE-64AD-43A3-86CC-9BBEE63D9D6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95A-B4F2-4C3B-92FB-5417D83B3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26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C9FE-64AD-43A3-86CC-9BBEE63D9D6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95A-B4F2-4C3B-92FB-5417D83B3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68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C9FE-64AD-43A3-86CC-9BBEE63D9D6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95A-B4F2-4C3B-92FB-5417D83B3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14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C9FE-64AD-43A3-86CC-9BBEE63D9D6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95A-B4F2-4C3B-92FB-5417D83B3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25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C9FE-64AD-43A3-86CC-9BBEE63D9D6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95A-B4F2-4C3B-92FB-5417D83B3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16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C9FE-64AD-43A3-86CC-9BBEE63D9D6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95A-B4F2-4C3B-92FB-5417D83B3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42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C9FE-64AD-43A3-86CC-9BBEE63D9D6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495A-B4F2-4C3B-92FB-5417D83B3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8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BC9FE-64AD-43A3-86CC-9BBEE63D9D6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A495A-B4F2-4C3B-92FB-5417D83B30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28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«Методика решения заданий высокого уровня сложности по теории алгоритмов и программированию в рамках подготовки учащихся к итоговой аттестации по информатике»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752600"/>
          </a:xfrm>
        </p:spPr>
        <p:txBody>
          <a:bodyPr/>
          <a:lstStyle/>
          <a:p>
            <a:r>
              <a:rPr lang="ru-RU" dirty="0" smtClean="0"/>
              <a:t>Семинар для</a:t>
            </a:r>
            <a:br>
              <a:rPr lang="ru-RU" dirty="0" smtClean="0"/>
            </a:br>
            <a:r>
              <a:rPr lang="ru-RU" dirty="0" smtClean="0"/>
              <a:t>учителей </a:t>
            </a:r>
            <a:r>
              <a:rPr lang="ru-RU" dirty="0" smtClean="0"/>
              <a:t>информатики и учащихся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23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8028384" cy="528945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dirty="0"/>
              <a:t>Даны целые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положительные числа</a:t>
            </a:r>
            <a:br>
              <a:rPr lang="ru-RU" dirty="0" smtClean="0"/>
            </a:br>
            <a:r>
              <a:rPr lang="ru-RU" dirty="0" smtClean="0"/>
              <a:t>M </a:t>
            </a:r>
            <a:r>
              <a:rPr lang="ru-RU" dirty="0"/>
              <a:t>и N. Необходимо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определить кол-во </a:t>
            </a:r>
            <a:br>
              <a:rPr lang="ru-RU" dirty="0" smtClean="0"/>
            </a:br>
            <a:r>
              <a:rPr lang="ru-RU" dirty="0" smtClean="0"/>
              <a:t>таких </a:t>
            </a:r>
            <a:r>
              <a:rPr lang="ru-RU" dirty="0"/>
              <a:t>целых чисел K,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которых</a:t>
            </a:r>
            <a:br>
              <a:rPr lang="ru-RU" dirty="0" smtClean="0"/>
            </a:br>
            <a:r>
              <a:rPr lang="ru-RU" dirty="0" smtClean="0"/>
              <a:t>выполняется </a:t>
            </a:r>
            <a:br>
              <a:rPr lang="ru-RU" dirty="0" smtClean="0"/>
            </a:br>
            <a:r>
              <a:rPr lang="ru-RU" dirty="0" smtClean="0"/>
              <a:t>неравенство</a:t>
            </a:r>
            <a:br>
              <a:rPr lang="ru-RU" dirty="0" smtClean="0"/>
            </a:br>
            <a:r>
              <a:rPr lang="ru-RU" dirty="0" smtClean="0"/>
              <a:t>M </a:t>
            </a:r>
            <a:r>
              <a:rPr lang="ru-RU" dirty="0"/>
              <a:t>≤ K</a:t>
            </a:r>
            <a:r>
              <a:rPr lang="ru-RU" baseline="30000" dirty="0"/>
              <a:t>3</a:t>
            </a:r>
            <a:r>
              <a:rPr lang="ru-RU" dirty="0"/>
              <a:t> ≤ N.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</a:t>
            </a:r>
            <a:r>
              <a:rPr lang="ru-RU" dirty="0"/>
              <a:t>решения </a:t>
            </a:r>
            <a:r>
              <a:rPr lang="ru-RU" dirty="0" smtClean="0"/>
              <a:t>задачи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ученик </a:t>
            </a:r>
            <a:r>
              <a:rPr lang="ru-RU" dirty="0"/>
              <a:t>написал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программу</a:t>
            </a:r>
            <a:r>
              <a:rPr lang="ru-RU" dirty="0"/>
              <a:t>, </a:t>
            </a:r>
            <a:r>
              <a:rPr lang="ru-RU" dirty="0" smtClean="0"/>
              <a:t>но она </a:t>
            </a:r>
            <a:r>
              <a:rPr lang="ru-RU" dirty="0" smtClean="0"/>
              <a:t>неправильная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831478"/>
            <a:ext cx="5040560" cy="5509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m, n, k, t: integer;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read(m, n);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k := 1;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 := 1;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while k*k*k &lt;= n do begin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if k*k*k &gt; m then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t:=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+ 1;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k := k + 1;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end;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writeln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(t)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972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Последовательно выполните следующее.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Напишите</a:t>
            </a:r>
            <a:r>
              <a:rPr lang="ru-RU" dirty="0"/>
              <a:t>, что выведет эта программа при </a:t>
            </a:r>
            <a:r>
              <a:rPr lang="ru-RU" dirty="0" smtClean="0"/>
              <a:t>вводе</a:t>
            </a:r>
            <a:br>
              <a:rPr lang="ru-RU" dirty="0" smtClean="0"/>
            </a:br>
            <a:r>
              <a:rPr lang="ru-RU" dirty="0" smtClean="0"/>
              <a:t>M </a:t>
            </a:r>
            <a:r>
              <a:rPr lang="ru-RU" dirty="0"/>
              <a:t>= 10 и N = 100.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Приведите </a:t>
            </a:r>
            <a:r>
              <a:rPr lang="ru-RU" dirty="0"/>
              <a:t>пример таких чисел M и N, при вводе которых программа выведет верный ответ. Укажите этот ответ.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Найдите </a:t>
            </a:r>
            <a:r>
              <a:rPr lang="ru-RU" dirty="0"/>
              <a:t>в программе все ошибки (их может быть одна или несколько).</a:t>
            </a:r>
          </a:p>
        </p:txBody>
      </p:sp>
    </p:spTree>
    <p:extLst>
      <p:ext uri="{BB962C8B-B14F-4D97-AF65-F5344CB8AC3E}">
        <p14:creationId xmlns:p14="http://schemas.microsoft.com/office/powerpoint/2010/main" val="34524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28945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Напишите</a:t>
            </a:r>
            <a:r>
              <a:rPr lang="ru-RU" sz="2600" dirty="0"/>
              <a:t>, что выведет эта программа при вводе </a:t>
            </a:r>
            <a:r>
              <a:rPr lang="ru-RU" sz="2600" dirty="0" smtClean="0"/>
              <a:t>числа</a:t>
            </a:r>
            <a:br>
              <a:rPr lang="ru-RU" sz="26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M </a:t>
            </a:r>
            <a:r>
              <a:rPr lang="ru-RU" sz="2800" b="1" dirty="0">
                <a:solidFill>
                  <a:srgbClr val="FF0000"/>
                </a:solidFill>
              </a:rPr>
              <a:t>= 10 и N = 100</a:t>
            </a:r>
            <a:r>
              <a:rPr lang="ru-RU" sz="2600" b="1" dirty="0" smtClean="0">
                <a:solidFill>
                  <a:srgbClr val="FF0000"/>
                </a:solidFill>
              </a:rPr>
              <a:t>.</a:t>
            </a:r>
            <a:endParaRPr lang="ru-RU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1135479"/>
            <a:ext cx="5400600" cy="5509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m, n, k, t: integer;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read(m, n);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k := 1;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 := 1;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while k*k*k &lt;= n do begin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if k*k*k &gt; m then t:= t + 1;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k := k + 1;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end;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writeln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(t)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259496"/>
              </p:ext>
            </p:extLst>
          </p:nvPr>
        </p:nvGraphicFramePr>
        <p:xfrm>
          <a:off x="323528" y="1556792"/>
          <a:ext cx="3168352" cy="49377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512168"/>
                <a:gridCol w="1656184"/>
              </a:tblGrid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k</a:t>
                      </a:r>
                      <a:endParaRPr lang="ru-RU" sz="48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/>
                        <a:t>t</a:t>
                      </a:r>
                      <a:endParaRPr lang="ru-RU" sz="4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1</a:t>
                      </a:r>
                      <a:endParaRPr lang="ru-RU" sz="48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/>
                        <a:t>1</a:t>
                      </a:r>
                      <a:endParaRPr lang="ru-RU" sz="48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2</a:t>
                      </a:r>
                      <a:endParaRPr lang="ru-RU" sz="48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1</a:t>
                      </a:r>
                      <a:endParaRPr lang="ru-RU" sz="48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3</a:t>
                      </a:r>
                      <a:endParaRPr lang="ru-RU" sz="48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1</a:t>
                      </a:r>
                      <a:endParaRPr lang="ru-RU" sz="48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4</a:t>
                      </a:r>
                      <a:endParaRPr lang="ru-RU" sz="48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2</a:t>
                      </a:r>
                      <a:endParaRPr lang="ru-RU" sz="48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5576" y="2492896"/>
            <a:ext cx="86409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2492896"/>
            <a:ext cx="1440160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3284984"/>
            <a:ext cx="86409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3284984"/>
            <a:ext cx="1440160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4149080"/>
            <a:ext cx="86409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79712" y="4149080"/>
            <a:ext cx="1440160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4941168"/>
            <a:ext cx="86409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4941168"/>
            <a:ext cx="1440160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5805264"/>
            <a:ext cx="86409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979712" y="5805264"/>
            <a:ext cx="1440160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78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289451"/>
          </a:xfrm>
        </p:spPr>
        <p:txBody>
          <a:bodyPr>
            <a:noAutofit/>
          </a:bodyPr>
          <a:lstStyle/>
          <a:p>
            <a:pPr marL="354013" indent="-354013">
              <a:spcBef>
                <a:spcPts val="0"/>
              </a:spcBef>
              <a:buNone/>
            </a:pPr>
            <a:r>
              <a:rPr lang="ru-RU" dirty="0" smtClean="0"/>
              <a:t>2. </a:t>
            </a:r>
            <a:r>
              <a:rPr lang="ru-RU" b="1" dirty="0" smtClean="0"/>
              <a:t>Приведите </a:t>
            </a:r>
            <a:r>
              <a:rPr lang="ru-RU" b="1" dirty="0"/>
              <a:t>пример </a:t>
            </a:r>
            <a:r>
              <a:rPr lang="ru-RU" dirty="0" smtClean="0"/>
              <a:t>таких </a:t>
            </a:r>
            <a:r>
              <a:rPr lang="ru-RU" dirty="0"/>
              <a:t>чисел M и N</a:t>
            </a:r>
            <a:r>
              <a:rPr lang="ru-RU" dirty="0" smtClean="0"/>
              <a:t>, </a:t>
            </a:r>
            <a:r>
              <a:rPr lang="ru-RU" dirty="0"/>
              <a:t>при вводе </a:t>
            </a:r>
            <a:r>
              <a:rPr lang="ru-RU" dirty="0" smtClean="0"/>
              <a:t>которых программа даст </a:t>
            </a:r>
            <a:r>
              <a:rPr lang="ru-RU" b="1" dirty="0">
                <a:solidFill>
                  <a:srgbClr val="FF0000"/>
                </a:solidFill>
              </a:rPr>
              <a:t>верный ответ</a:t>
            </a:r>
            <a:r>
              <a:rPr lang="ru-RU" dirty="0" smtClean="0"/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каком промежутке определяется количество чисел, являющихся ответом?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На промежутке от </a:t>
            </a:r>
            <a:r>
              <a:rPr lang="en-US" b="1" dirty="0" smtClean="0">
                <a:solidFill>
                  <a:srgbClr val="FF0000"/>
                </a:solidFill>
              </a:rPr>
              <a:t>M </a:t>
            </a:r>
            <a:r>
              <a:rPr lang="ru-RU" b="1" dirty="0" smtClean="0">
                <a:solidFill>
                  <a:srgbClr val="FF0000"/>
                </a:solidFill>
              </a:rPr>
              <a:t>до </a:t>
            </a:r>
            <a:r>
              <a:rPr lang="en-US" b="1" dirty="0" smtClean="0">
                <a:solidFill>
                  <a:srgbClr val="FF0000"/>
                </a:solidFill>
              </a:rPr>
              <a:t>N </a:t>
            </a:r>
            <a:r>
              <a:rPr lang="ru-RU" b="1" dirty="0" smtClean="0"/>
              <a:t>включительно</a:t>
            </a:r>
            <a:r>
              <a:rPr lang="ru-RU" b="1" dirty="0" smtClean="0">
                <a:solidFill>
                  <a:srgbClr val="FF0000"/>
                </a:solidFill>
              </a:rPr>
              <a:t>!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Значит, случаи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k*k*k = m </a:t>
            </a:r>
            <a:r>
              <a:rPr lang="ru-RU" b="1" dirty="0" smtClean="0">
                <a:solidFill>
                  <a:srgbClr val="FF0000"/>
                </a:solidFill>
              </a:rPr>
              <a:t>посчитаны не будут.</a:t>
            </a:r>
          </a:p>
          <a:p>
            <a:pPr marL="0" indent="0" algn="ctr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Чему равно значение счетчика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цикла?</a:t>
            </a:r>
          </a:p>
          <a:p>
            <a:pPr marL="0" indent="0" algn="ctr">
              <a:buNone/>
            </a:pPr>
            <a:r>
              <a:rPr lang="en-US" b="1" dirty="0" smtClean="0"/>
              <a:t>t=1</a:t>
            </a:r>
            <a:r>
              <a:rPr lang="ru-RU" b="1" dirty="0" smtClean="0"/>
              <a:t>, а значит ответ будет на 1 больше, чем нужно</a:t>
            </a:r>
          </a:p>
          <a:p>
            <a:pPr marL="0" indent="0" algn="ctr">
              <a:buNone/>
            </a:pPr>
            <a:r>
              <a:rPr lang="ru-RU" b="1" dirty="0" smtClean="0"/>
              <a:t>Совмещая две эти ошибки получим, что при</a:t>
            </a:r>
            <a:br>
              <a:rPr lang="ru-RU" b="1" dirty="0" smtClean="0"/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равном кубу числа</a:t>
            </a:r>
            <a:r>
              <a:rPr lang="ru-RU" b="1" dirty="0" smtClean="0"/>
              <a:t>, задача выдаст верный ответ. Например, </a:t>
            </a:r>
            <a:r>
              <a:rPr lang="en-US" sz="6600" b="1" dirty="0" smtClean="0">
                <a:solidFill>
                  <a:srgbClr val="FF0000"/>
                </a:solidFill>
              </a:rPr>
              <a:t>M=8, N=100 (3)</a:t>
            </a:r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275776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28945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ru-RU" b="1" dirty="0" smtClean="0"/>
              <a:t>Где допущена ошибка?</a:t>
            </a:r>
          </a:p>
          <a:p>
            <a:pPr marL="0" indent="0">
              <a:buNone/>
            </a:pPr>
            <a:r>
              <a:rPr lang="ru-RU" dirty="0" smtClean="0"/>
              <a:t>     Ошибк</a:t>
            </a:r>
            <a:r>
              <a:rPr lang="ru-RU" dirty="0"/>
              <a:t>и</a:t>
            </a:r>
            <a:r>
              <a:rPr lang="ru-RU" dirty="0" smtClean="0"/>
              <a:t> допущены </a:t>
            </a:r>
            <a:r>
              <a:rPr lang="ru-RU" dirty="0"/>
              <a:t>в </a:t>
            </a:r>
            <a:r>
              <a:rPr lang="ru-RU" dirty="0" smtClean="0"/>
              <a:t>строках: </a:t>
            </a:r>
            <a:endParaRPr lang="en-US" dirty="0" smtClean="0"/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</a:rPr>
              <a:t>t:=</a:t>
            </a:r>
            <a:r>
              <a:rPr lang="en-US" sz="4800" b="1" dirty="0" smtClean="0">
                <a:solidFill>
                  <a:srgbClr val="FF0000"/>
                </a:solidFill>
              </a:rPr>
              <a:t>1</a:t>
            </a:r>
            <a:r>
              <a:rPr lang="ru-RU" sz="4800" b="1" dirty="0" smtClean="0">
                <a:solidFill>
                  <a:srgbClr val="FF0000"/>
                </a:solidFill>
              </a:rPr>
              <a:t>;</a:t>
            </a:r>
            <a:r>
              <a:rPr lang="en-US" sz="4800" b="1" dirty="0" smtClean="0">
                <a:solidFill>
                  <a:srgbClr val="FF0000"/>
                </a:solidFill>
              </a:rPr>
              <a:t>		</a:t>
            </a:r>
            <a:r>
              <a:rPr lang="en-US" sz="5400" b="1" dirty="0" smtClean="0">
                <a:latin typeface="Cambria"/>
              </a:rPr>
              <a:t>⇨</a:t>
            </a:r>
            <a:r>
              <a:rPr lang="en-US" sz="4800" b="1" dirty="0">
                <a:solidFill>
                  <a:srgbClr val="FF0000"/>
                </a:solidFill>
              </a:rPr>
              <a:t>	</a:t>
            </a:r>
            <a:r>
              <a:rPr lang="en-US" sz="4800" b="1" dirty="0" smtClean="0">
                <a:solidFill>
                  <a:srgbClr val="FF0000"/>
                </a:solidFill>
              </a:rPr>
              <a:t>	 </a:t>
            </a:r>
            <a:r>
              <a:rPr lang="en-US" sz="4800" b="1" dirty="0">
                <a:solidFill>
                  <a:srgbClr val="FF0000"/>
                </a:solidFill>
              </a:rPr>
              <a:t>t</a:t>
            </a:r>
            <a:r>
              <a:rPr lang="en-US" sz="4800" b="1" dirty="0" smtClean="0">
                <a:solidFill>
                  <a:srgbClr val="FF0000"/>
                </a:solidFill>
              </a:rPr>
              <a:t>:=</a:t>
            </a:r>
            <a:r>
              <a:rPr lang="en-US" sz="4800" b="1" dirty="0" smtClean="0"/>
              <a:t>0</a:t>
            </a:r>
            <a:r>
              <a:rPr lang="ru-RU" sz="4800" b="1" dirty="0" smtClean="0">
                <a:solidFill>
                  <a:srgbClr val="FF0000"/>
                </a:solidFill>
              </a:rPr>
              <a:t>;</a:t>
            </a:r>
            <a:endParaRPr lang="ru-RU" sz="4800" dirty="0">
              <a:solidFill>
                <a:srgbClr val="FF0000"/>
              </a:solidFill>
            </a:endParaRPr>
          </a:p>
          <a:p>
            <a:pPr marL="446088" indent="-92075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</a:rPr>
              <a:t>if k*k*k &gt; m	</a:t>
            </a:r>
            <a:r>
              <a:rPr lang="en-US" sz="5400" b="1" dirty="0">
                <a:latin typeface="Cambria"/>
              </a:rPr>
              <a:t>⇨</a:t>
            </a:r>
            <a:r>
              <a:rPr lang="en-US" sz="4800" b="1" dirty="0">
                <a:solidFill>
                  <a:srgbClr val="FF0000"/>
                </a:solidFill>
              </a:rPr>
              <a:t>	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if k*k*k </a:t>
            </a:r>
            <a:r>
              <a:rPr lang="en-US" sz="4800" b="1" dirty="0" smtClean="0"/>
              <a:t>&gt;</a:t>
            </a:r>
            <a:r>
              <a:rPr lang="ru-RU" sz="4800" b="1" dirty="0" smtClean="0"/>
              <a:t>=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m</a:t>
            </a:r>
            <a:endParaRPr lang="ru-RU" sz="4800" b="1" dirty="0">
              <a:solidFill>
                <a:srgbClr val="FF0000"/>
              </a:solidFill>
            </a:endParaRP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97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4716016" cy="52894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dirty="0"/>
              <a:t>Дано целое положительное число N. Необходимо определить наименьшее целое число</a:t>
            </a:r>
            <a:r>
              <a:rPr lang="ru-RU" sz="3000" i="1" dirty="0"/>
              <a:t> K</a:t>
            </a:r>
            <a:r>
              <a:rPr lang="ru-RU" sz="3000" dirty="0"/>
              <a:t>, для которого выполняется </a:t>
            </a:r>
            <a:r>
              <a:rPr lang="ru-RU" sz="3000" dirty="0" smtClean="0"/>
              <a:t>неравенство: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+ 2 + ... +</a:t>
            </a:r>
            <a:r>
              <a: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</a:t>
            </a:r>
            <a:endParaRPr lang="ru-RU" sz="3000" dirty="0"/>
          </a:p>
          <a:p>
            <a:pPr marL="0" indent="0">
              <a:buNone/>
            </a:pPr>
            <a:r>
              <a:rPr lang="ru-RU" sz="3000" dirty="0" smtClean="0"/>
              <a:t>Для </a:t>
            </a:r>
            <a:r>
              <a:rPr lang="ru-RU" sz="3000" dirty="0"/>
              <a:t>решения этой задачи ученик написал программу, но, к сожалению, его программа неправильная.</a:t>
            </a:r>
          </a:p>
          <a:p>
            <a:pPr marL="0" lvl="0" indent="0">
              <a:buNone/>
            </a:pPr>
            <a:endParaRPr lang="ru-RU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831478"/>
            <a:ext cx="4392488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n, k: integer;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read(n);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k := 1;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while n &gt;= 0 do begin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k := k + 1;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n := n - k;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end;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writeln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(k)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02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Решение заданий С1(24)-3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2894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+ 2 + ... +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</a:t>
            </a:r>
          </a:p>
          <a:p>
            <a:pPr marL="0" lvl="0" indent="0">
              <a:buNone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10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lvl="0" indent="0">
              <a:buNone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+ 2 +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+ 4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4800" b="1" dirty="0" smtClean="0">
                <a:latin typeface="Cambria"/>
              </a:rPr>
              <a:t>⇨</a:t>
            </a:r>
            <a:r>
              <a:rPr lang="en-US" sz="4400" b="1" dirty="0" smtClean="0">
                <a:solidFill>
                  <a:srgbClr val="FF0000"/>
                </a:solidFill>
              </a:rPr>
              <a:t> 	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= 4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+ 2 + 3 + 4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+ 5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 1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	</a:t>
            </a:r>
            <a:r>
              <a:rPr lang="en-US" sz="4800" b="1" dirty="0" smtClean="0">
                <a:latin typeface="Cambria"/>
              </a:rPr>
              <a:t>⇨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FF0000"/>
                </a:solidFill>
              </a:rPr>
              <a:t>	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=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24328" y="2348880"/>
            <a:ext cx="1440160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524328" y="4293096"/>
            <a:ext cx="1440160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3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Последовательно выполните следующее.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Приведите </a:t>
            </a:r>
            <a:r>
              <a:rPr lang="ru-RU" dirty="0"/>
              <a:t>пример числа</a:t>
            </a:r>
            <a:r>
              <a:rPr lang="ru-RU" i="1" dirty="0"/>
              <a:t> N,</a:t>
            </a:r>
            <a:r>
              <a:rPr lang="ru-RU" dirty="0"/>
              <a:t> при вводе которого программа выведет </a:t>
            </a:r>
            <a:r>
              <a:rPr lang="ru-RU" b="1" dirty="0">
                <a:solidFill>
                  <a:srgbClr val="FF0000"/>
                </a:solidFill>
              </a:rPr>
              <a:t>неверный ответ</a:t>
            </a:r>
            <a:r>
              <a:rPr lang="ru-RU" dirty="0"/>
              <a:t>. Укажите верный ответ и ответ, который выведет программа.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Приведите </a:t>
            </a:r>
            <a:r>
              <a:rPr lang="ru-RU" dirty="0"/>
              <a:t>пример числа</a:t>
            </a:r>
            <a:r>
              <a:rPr lang="ru-RU" i="1" dirty="0"/>
              <a:t> N,</a:t>
            </a:r>
            <a:r>
              <a:rPr lang="ru-RU" dirty="0"/>
              <a:t> при вводе которого программа выведет </a:t>
            </a:r>
            <a:r>
              <a:rPr lang="ru-RU" b="1" dirty="0">
                <a:solidFill>
                  <a:srgbClr val="FF0000"/>
                </a:solidFill>
              </a:rPr>
              <a:t>верный ответ</a:t>
            </a:r>
            <a:r>
              <a:rPr lang="ru-RU" dirty="0"/>
              <a:t>. Укажите этот ответ.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Найдите </a:t>
            </a:r>
            <a:r>
              <a:rPr lang="ru-RU" dirty="0"/>
              <a:t>в программе </a:t>
            </a:r>
            <a:r>
              <a:rPr lang="ru-RU" b="1" dirty="0">
                <a:solidFill>
                  <a:srgbClr val="FF0000"/>
                </a:solidFill>
              </a:rPr>
              <a:t>все ошибки </a:t>
            </a:r>
            <a:r>
              <a:rPr lang="ru-RU" dirty="0"/>
              <a:t>(их может быть одна или несколько).</a:t>
            </a:r>
          </a:p>
        </p:txBody>
      </p:sp>
    </p:spTree>
    <p:extLst>
      <p:ext uri="{BB962C8B-B14F-4D97-AF65-F5344CB8AC3E}">
        <p14:creationId xmlns:p14="http://schemas.microsoft.com/office/powerpoint/2010/main" val="40888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28945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/>
              <a:t>Приведите пример числа</a:t>
            </a:r>
            <a:r>
              <a:rPr lang="ru-RU" sz="2800" i="1" dirty="0"/>
              <a:t> N,</a:t>
            </a:r>
            <a:r>
              <a:rPr lang="ru-RU" sz="2800" dirty="0"/>
              <a:t> при вводе которого программа выведет неверный ответ. 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M </a:t>
            </a:r>
            <a:r>
              <a:rPr lang="ru-RU" sz="2800" b="1" dirty="0">
                <a:solidFill>
                  <a:srgbClr val="FF0000"/>
                </a:solidFill>
              </a:rPr>
              <a:t>= 10 и N = 100</a:t>
            </a:r>
            <a:r>
              <a:rPr lang="ru-RU" sz="2600" b="1" dirty="0" smtClean="0">
                <a:solidFill>
                  <a:srgbClr val="FF0000"/>
                </a:solidFill>
              </a:rPr>
              <a:t>.</a:t>
            </a:r>
            <a:endParaRPr lang="ru-RU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1580594"/>
            <a:ext cx="4032448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n, k: integer;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read(n);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k := 1;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while n &gt;= 0 do begin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k := k + 1;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n := n - k;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end;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writeln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(k)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8612"/>
              </p:ext>
            </p:extLst>
          </p:nvPr>
        </p:nvGraphicFramePr>
        <p:xfrm>
          <a:off x="323528" y="1556792"/>
          <a:ext cx="3168352" cy="24688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512168"/>
                <a:gridCol w="1656184"/>
              </a:tblGrid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k</a:t>
                      </a:r>
                      <a:endParaRPr lang="ru-RU" sz="48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/>
                        <a:t>n</a:t>
                      </a:r>
                      <a:endParaRPr lang="ru-RU" sz="4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1</a:t>
                      </a:r>
                      <a:endParaRPr lang="ru-RU" sz="48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/>
                        <a:t>1</a:t>
                      </a:r>
                      <a:endParaRPr lang="ru-RU" sz="48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-1</a:t>
                      </a:r>
                      <a:endParaRPr lang="ru-RU" sz="48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3568" y="2492896"/>
            <a:ext cx="86409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2492896"/>
            <a:ext cx="1440160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284984"/>
            <a:ext cx="86409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3284984"/>
            <a:ext cx="1440160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5496" y="4294837"/>
            <a:ext cx="50257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+ 2 + ... +</a:t>
            </a:r>
            <a:r>
              <a:rPr lang="ru-RU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</a:t>
            </a:r>
            <a:r>
              <a:rPr lang="ru-RU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28998" y="5301208"/>
            <a:ext cx="497738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Но, для 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N=1 </a:t>
            </a:r>
            <a:r>
              <a:rPr lang="ru-RU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выполняется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≥ N</a:t>
            </a:r>
          </a:p>
        </p:txBody>
      </p:sp>
    </p:spTree>
    <p:extLst>
      <p:ext uri="{BB962C8B-B14F-4D97-AF65-F5344CB8AC3E}">
        <p14:creationId xmlns:p14="http://schemas.microsoft.com/office/powerpoint/2010/main" val="59293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</a:t>
            </a:r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28945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ru-RU" b="1" dirty="0" smtClean="0"/>
              <a:t>Где допущена ошибка?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    </a:t>
            </a:r>
            <a:r>
              <a:rPr lang="ru-RU" sz="4400" b="1" dirty="0" smtClean="0">
                <a:solidFill>
                  <a:srgbClr val="FF0000"/>
                </a:solidFill>
              </a:rPr>
              <a:t>1 </a:t>
            </a:r>
            <a:r>
              <a:rPr lang="ru-RU" sz="4400" b="1" dirty="0">
                <a:solidFill>
                  <a:srgbClr val="FF0000"/>
                </a:solidFill>
              </a:rPr>
              <a:t>+ 2 + … + </a:t>
            </a:r>
            <a:r>
              <a:rPr lang="en-US" sz="4400" b="1" i="1" dirty="0">
                <a:solidFill>
                  <a:srgbClr val="FF0000"/>
                </a:solidFill>
              </a:rPr>
              <a:t>K</a:t>
            </a:r>
            <a:r>
              <a:rPr lang="ru-RU" sz="4400" b="1" dirty="0">
                <a:solidFill>
                  <a:srgbClr val="FF0000"/>
                </a:solidFill>
              </a:rPr>
              <a:t> ≥</a:t>
            </a:r>
            <a:r>
              <a:rPr lang="ru-RU" sz="4400" b="1" i="1" dirty="0">
                <a:solidFill>
                  <a:srgbClr val="FF0000"/>
                </a:solidFill>
              </a:rPr>
              <a:t> N</a:t>
            </a:r>
            <a:endParaRPr lang="ru-RU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Идея программы в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вычитании из правой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части значений </a:t>
            </a:r>
            <a:r>
              <a:rPr lang="en-US" dirty="0" smtClean="0"/>
              <a:t>k=1, 2, 3 </a:t>
            </a:r>
            <a:r>
              <a:rPr lang="en-US" dirty="0" smtClean="0"/>
              <a:t>…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Что </a:t>
            </a:r>
            <a:r>
              <a:rPr lang="ru-RU" b="1" i="1" dirty="0" smtClean="0"/>
              <a:t>реально </a:t>
            </a:r>
            <a:r>
              <a:rPr lang="ru-RU" b="1" i="1" dirty="0" smtClean="0"/>
              <a:t>вычитается?</a:t>
            </a:r>
          </a:p>
          <a:p>
            <a:pPr marL="0" indent="0">
              <a:buNone/>
            </a:pPr>
            <a:r>
              <a:rPr lang="ru-RU" dirty="0" smtClean="0"/>
              <a:t>Сначала </a:t>
            </a:r>
            <a:r>
              <a:rPr lang="en-US" dirty="0" smtClean="0"/>
              <a:t>k=2</a:t>
            </a:r>
            <a:r>
              <a:rPr lang="ru-RU" dirty="0" smtClean="0"/>
              <a:t>, 3..</a:t>
            </a:r>
          </a:p>
          <a:p>
            <a:pPr marL="0" indent="0">
              <a:buNone/>
            </a:pPr>
            <a:r>
              <a:rPr lang="ru-RU" dirty="0" smtClean="0"/>
              <a:t>Исправление</a:t>
            </a:r>
          </a:p>
          <a:p>
            <a:pPr marL="892175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k</a:t>
            </a:r>
            <a:r>
              <a:rPr lang="en-US" sz="4800" b="1" dirty="0" smtClean="0">
                <a:solidFill>
                  <a:srgbClr val="FF0000"/>
                </a:solidFill>
              </a:rPr>
              <a:t>:=1</a:t>
            </a:r>
            <a:r>
              <a:rPr lang="ru-RU" sz="4800" b="1" dirty="0" smtClean="0">
                <a:solidFill>
                  <a:srgbClr val="FF0000"/>
                </a:solidFill>
              </a:rPr>
              <a:t>;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smtClean="0">
                <a:latin typeface="Cambria"/>
              </a:rPr>
              <a:t>⇨</a:t>
            </a:r>
            <a:r>
              <a:rPr lang="en-US" sz="4800" b="1" dirty="0" smtClean="0">
                <a:solidFill>
                  <a:srgbClr val="FF0000"/>
                </a:solidFill>
              </a:rPr>
              <a:t> k:=</a:t>
            </a:r>
            <a:r>
              <a:rPr lang="en-US" sz="4800" b="1" dirty="0" smtClean="0"/>
              <a:t>0</a:t>
            </a:r>
            <a:r>
              <a:rPr lang="ru-RU" sz="4800" b="1" dirty="0" smtClean="0">
                <a:solidFill>
                  <a:srgbClr val="FF0000"/>
                </a:solidFill>
              </a:rPr>
              <a:t>;</a:t>
            </a:r>
            <a:endParaRPr lang="ru-RU" sz="4800" dirty="0">
              <a:solidFill>
                <a:srgbClr val="FF0000"/>
              </a:solidFill>
            </a:endParaRPr>
          </a:p>
          <a:p>
            <a:pPr marL="446088" indent="-92075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</a:rPr>
              <a:t>if k*k*k &gt; m	</a:t>
            </a:r>
            <a:r>
              <a:rPr lang="en-US" sz="5400" b="1" dirty="0">
                <a:latin typeface="Cambria"/>
              </a:rPr>
              <a:t>⇨</a:t>
            </a:r>
            <a:r>
              <a:rPr lang="en-US" sz="4800" b="1" dirty="0">
                <a:solidFill>
                  <a:srgbClr val="FF0000"/>
                </a:solidFill>
              </a:rPr>
              <a:t>	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if k*k*k </a:t>
            </a:r>
            <a:r>
              <a:rPr lang="en-US" sz="4800" b="1" dirty="0" smtClean="0"/>
              <a:t>&gt;</a:t>
            </a:r>
            <a:r>
              <a:rPr lang="ru-RU" sz="4800" b="1" dirty="0" smtClean="0"/>
              <a:t>=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m</a:t>
            </a:r>
            <a:endParaRPr lang="ru-RU" sz="4800" b="1" dirty="0">
              <a:solidFill>
                <a:srgbClr val="FF0000"/>
              </a:solidFill>
            </a:endParaRPr>
          </a:p>
          <a:p>
            <a:pPr lvl="0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1580594"/>
            <a:ext cx="4032448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n, k: integer;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read(n);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k := 1;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while n &gt;= 0 do begin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k := k + 1;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n := n - k;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end;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writeln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(k)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127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заданий - </a:t>
            </a:r>
            <a:r>
              <a:rPr lang="ru-RU" dirty="0" smtClean="0"/>
              <a:t>2016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 </a:t>
            </a:r>
            <a:r>
              <a:rPr lang="ru-RU" dirty="0" smtClean="0"/>
              <a:t>С4 (27) разбивается на часть А и часть В. В части 27А необходимо написать </a:t>
            </a:r>
            <a:r>
              <a:rPr lang="ru-RU" b="1" dirty="0" smtClean="0">
                <a:solidFill>
                  <a:srgbClr val="FF0000"/>
                </a:solidFill>
              </a:rPr>
              <a:t>неэффективную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программу. В части 27В – </a:t>
            </a:r>
            <a:r>
              <a:rPr lang="ru-RU" b="1" dirty="0" smtClean="0">
                <a:solidFill>
                  <a:srgbClr val="FF0000"/>
                </a:solidFill>
              </a:rPr>
              <a:t>эффективную</a:t>
            </a:r>
            <a:r>
              <a:rPr lang="ru-RU" dirty="0" smtClean="0"/>
              <a:t>. В случае, если часть 27В не является эффективной, она не будет засчитана как неэффективная в части 27А</a:t>
            </a:r>
          </a:p>
          <a:p>
            <a:r>
              <a:rPr lang="ru-RU" dirty="0" smtClean="0"/>
              <a:t>Основным ориентиром в заданиях является сайт Полякова – </a:t>
            </a:r>
            <a:r>
              <a:rPr lang="en-US" b="1" dirty="0" smtClean="0">
                <a:solidFill>
                  <a:srgbClr val="FF0000"/>
                </a:solidFill>
              </a:rPr>
              <a:t>kpolyakov.narod.ru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</a:t>
            </a:r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28945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ru-RU" b="1" dirty="0" smtClean="0"/>
              <a:t>Где допущена ошибка?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    </a:t>
            </a:r>
            <a:r>
              <a:rPr lang="ru-RU" sz="4400" b="1" dirty="0" smtClean="0">
                <a:solidFill>
                  <a:srgbClr val="FF0000"/>
                </a:solidFill>
              </a:rPr>
              <a:t>1 </a:t>
            </a:r>
            <a:r>
              <a:rPr lang="ru-RU" sz="4400" b="1" dirty="0">
                <a:solidFill>
                  <a:srgbClr val="FF0000"/>
                </a:solidFill>
              </a:rPr>
              <a:t>+ 2 + … + </a:t>
            </a:r>
            <a:r>
              <a:rPr lang="en-US" sz="4400" b="1" i="1" dirty="0">
                <a:solidFill>
                  <a:srgbClr val="FF0000"/>
                </a:solidFill>
              </a:rPr>
              <a:t>K</a:t>
            </a:r>
            <a:r>
              <a:rPr lang="ru-RU" sz="4400" b="1" dirty="0">
                <a:solidFill>
                  <a:srgbClr val="FF0000"/>
                </a:solidFill>
              </a:rPr>
              <a:t> ≥</a:t>
            </a:r>
            <a:r>
              <a:rPr lang="ru-RU" sz="4400" b="1" i="1" dirty="0">
                <a:solidFill>
                  <a:srgbClr val="FF0000"/>
                </a:solidFill>
              </a:rPr>
              <a:t> N</a:t>
            </a:r>
            <a:endParaRPr lang="ru-RU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Когда должен остановиться </a:t>
            </a:r>
            <a:br>
              <a:rPr lang="ru-RU" dirty="0" smtClean="0"/>
            </a:br>
            <a:r>
              <a:rPr lang="ru-RU" dirty="0" smtClean="0"/>
              <a:t>подсчет по </a:t>
            </a:r>
            <a:r>
              <a:rPr lang="ru-RU" dirty="0" smtClean="0"/>
              <a:t>условию?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0 ≥ N–(</a:t>
            </a:r>
            <a:r>
              <a:rPr lang="ru-RU" sz="4400" b="1" dirty="0">
                <a:solidFill>
                  <a:srgbClr val="FF0000"/>
                </a:solidFill>
              </a:rPr>
              <a:t>1 + 2 + … + </a:t>
            </a:r>
            <a:r>
              <a:rPr lang="en-US" sz="4400" b="1" dirty="0">
                <a:solidFill>
                  <a:srgbClr val="FF0000"/>
                </a:solidFill>
              </a:rPr>
              <a:t>K</a:t>
            </a:r>
            <a:r>
              <a:rPr lang="ru-RU" sz="4400" b="1" dirty="0">
                <a:solidFill>
                  <a:srgbClr val="FF0000"/>
                </a:solidFill>
              </a:rPr>
              <a:t>) </a:t>
            </a:r>
          </a:p>
          <a:p>
            <a:pPr marL="0" indent="0">
              <a:buNone/>
            </a:pPr>
            <a:r>
              <a:rPr lang="ru-RU" dirty="0" smtClean="0"/>
              <a:t>Программа же </a:t>
            </a:r>
            <a:r>
              <a:rPr lang="ru-RU" dirty="0" smtClean="0"/>
              <a:t>остановится</a:t>
            </a:r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en-US" b="1" dirty="0" smtClean="0">
                <a:solidFill>
                  <a:srgbClr val="FF0000"/>
                </a:solidFill>
              </a:rPr>
              <a:t>N&lt;0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354013" indent="0" defTabSz="182563">
              <a:buNone/>
            </a:pPr>
            <a:r>
              <a:rPr lang="en-US" sz="4800" b="1" dirty="0">
                <a:solidFill>
                  <a:srgbClr val="FF0000"/>
                </a:solidFill>
              </a:rPr>
              <a:t>n &gt;= 0 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smtClean="0">
                <a:latin typeface="Cambria"/>
              </a:rPr>
              <a:t>⇨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n </a:t>
            </a:r>
            <a:r>
              <a:rPr lang="en-US" sz="4800" b="1" dirty="0" smtClean="0">
                <a:solidFill>
                  <a:srgbClr val="FF0000"/>
                </a:solidFill>
              </a:rPr>
              <a:t>&gt; 0</a:t>
            </a:r>
            <a:endParaRPr lang="ru-RU" sz="4800" dirty="0">
              <a:solidFill>
                <a:srgbClr val="FF0000"/>
              </a:solidFill>
            </a:endParaRPr>
          </a:p>
          <a:p>
            <a:pPr marL="446088" indent="-92075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</a:rPr>
              <a:t>if k*k*k &gt; m	</a:t>
            </a:r>
            <a:r>
              <a:rPr lang="en-US" sz="5400" b="1" dirty="0">
                <a:latin typeface="Cambria"/>
              </a:rPr>
              <a:t>⇨</a:t>
            </a:r>
            <a:r>
              <a:rPr lang="en-US" sz="4800" b="1" dirty="0">
                <a:solidFill>
                  <a:srgbClr val="FF0000"/>
                </a:solidFill>
              </a:rPr>
              <a:t>	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if k*k*k </a:t>
            </a:r>
            <a:r>
              <a:rPr lang="en-US" sz="4800" b="1" dirty="0" smtClean="0"/>
              <a:t>&gt;</a:t>
            </a:r>
            <a:r>
              <a:rPr lang="ru-RU" sz="4800" b="1" dirty="0" smtClean="0"/>
              <a:t>=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m</a:t>
            </a:r>
            <a:endParaRPr lang="ru-RU" sz="4800" b="1" dirty="0">
              <a:solidFill>
                <a:srgbClr val="FF0000"/>
              </a:solidFill>
            </a:endParaRPr>
          </a:p>
          <a:p>
            <a:pPr lvl="0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1580594"/>
            <a:ext cx="4032448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n, k: integer;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read(n);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k := 1;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while n &gt;= 0 do begin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k := k + 1;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n := n - k;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end;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writeln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(k)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184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Autofit/>
          </a:bodyPr>
          <a:lstStyle/>
          <a:p>
            <a:pPr marL="354013" indent="-354013">
              <a:spcBef>
                <a:spcPts val="0"/>
              </a:spcBef>
              <a:buNone/>
            </a:pPr>
            <a:r>
              <a:rPr lang="ru-RU" dirty="0" smtClean="0"/>
              <a:t>2. </a:t>
            </a:r>
            <a:r>
              <a:rPr lang="ru-RU" b="1" dirty="0" smtClean="0"/>
              <a:t>Приведите пример </a:t>
            </a:r>
            <a:r>
              <a:rPr lang="ru-RU" dirty="0" smtClean="0"/>
              <a:t>числа</a:t>
            </a:r>
            <a:r>
              <a:rPr lang="ru-RU" i="1" dirty="0" smtClean="0"/>
              <a:t> </a:t>
            </a:r>
            <a:r>
              <a:rPr lang="ru-RU" dirty="0" smtClean="0"/>
              <a:t>N, при вводе которого программа даст </a:t>
            </a:r>
            <a:r>
              <a:rPr lang="ru-RU" b="1" dirty="0" smtClean="0">
                <a:solidFill>
                  <a:srgbClr val="FF0000"/>
                </a:solidFill>
              </a:rPr>
              <a:t>верный ответ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Пусть </a:t>
            </a:r>
            <a:r>
              <a:rPr lang="ru-RU" b="1" i="1" dirty="0">
                <a:solidFill>
                  <a:srgbClr val="FF0000"/>
                </a:solidFill>
              </a:rPr>
              <a:t>K</a:t>
            </a:r>
            <a:r>
              <a:rPr lang="ru-RU" b="1" dirty="0">
                <a:solidFill>
                  <a:srgbClr val="FF0000"/>
                </a:solidFill>
              </a:rPr>
              <a:t> – это верное решение</a:t>
            </a:r>
            <a:r>
              <a:rPr lang="ru-RU" dirty="0"/>
              <a:t>. По условию задачи оно определяется двумя неравенствами: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rgbClr val="FF0000"/>
                </a:solidFill>
              </a:rPr>
              <a:t>S</a:t>
            </a:r>
            <a:r>
              <a:rPr lang="en-US" b="1" i="1" baseline="-25000" dirty="0">
                <a:solidFill>
                  <a:srgbClr val="FF0000"/>
                </a:solidFill>
              </a:rPr>
              <a:t>K–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  <a:r>
              <a:rPr lang="en-US" b="1" dirty="0">
                <a:solidFill>
                  <a:srgbClr val="FF0000"/>
                </a:solidFill>
              </a:rPr>
              <a:t> &lt;  </a:t>
            </a:r>
            <a:r>
              <a:rPr lang="en-US" b="1" i="1" dirty="0">
                <a:solidFill>
                  <a:srgbClr val="FF0000"/>
                </a:solidFill>
              </a:rPr>
              <a:t>N  </a:t>
            </a:r>
            <a:r>
              <a:rPr lang="ru-RU" b="1" dirty="0">
                <a:solidFill>
                  <a:srgbClr val="FF0000"/>
                </a:solidFill>
                <a:sym typeface="Symbol"/>
              </a:rPr>
              <a:t>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S</a:t>
            </a:r>
            <a:r>
              <a:rPr lang="en-US" b="1" i="1" baseline="-25000" dirty="0" smtClean="0">
                <a:solidFill>
                  <a:srgbClr val="FF0000"/>
                </a:solidFill>
              </a:rPr>
              <a:t>K</a:t>
            </a:r>
            <a:endParaRPr lang="ru-RU" b="1" i="1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Если увеличим </a:t>
            </a:r>
            <a:r>
              <a:rPr lang="en-US" dirty="0" smtClean="0"/>
              <a:t>N </a:t>
            </a:r>
            <a:r>
              <a:rPr lang="ru-RU" dirty="0" smtClean="0"/>
              <a:t>на 1, то </a:t>
            </a:r>
            <a:r>
              <a:rPr lang="ru-RU" dirty="0"/>
              <a:t>переход к следующему значению </a:t>
            </a:r>
            <a:r>
              <a:rPr lang="ru-RU" i="1" dirty="0"/>
              <a:t>K</a:t>
            </a:r>
            <a:r>
              <a:rPr lang="ru-RU" dirty="0"/>
              <a:t> происходит при </a:t>
            </a:r>
            <a:r>
              <a:rPr lang="ru-RU" b="1" i="1" dirty="0">
                <a:solidFill>
                  <a:srgbClr val="FF0000"/>
                </a:solidFill>
              </a:rPr>
              <a:t>N = </a:t>
            </a:r>
            <a:r>
              <a:rPr lang="en-US" b="1" i="1" dirty="0">
                <a:solidFill>
                  <a:srgbClr val="FF0000"/>
                </a:solidFill>
              </a:rPr>
              <a:t>S</a:t>
            </a:r>
            <a:r>
              <a:rPr lang="en-US" b="1" i="1" baseline="-25000" dirty="0">
                <a:solidFill>
                  <a:srgbClr val="FF0000"/>
                </a:solidFill>
              </a:rPr>
              <a:t>K</a:t>
            </a:r>
            <a:r>
              <a:rPr lang="ru-RU" b="1" i="1" dirty="0">
                <a:solidFill>
                  <a:srgbClr val="FF0000"/>
                </a:solidFill>
              </a:rPr>
              <a:t>+</a:t>
            </a:r>
            <a:r>
              <a:rPr lang="ru-RU" b="1" dirty="0">
                <a:solidFill>
                  <a:srgbClr val="FF0000"/>
                </a:solidFill>
              </a:rPr>
              <a:t>1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/>
              <a:t>Программа же, </a:t>
            </a:r>
            <a:r>
              <a:rPr lang="ru-RU" dirty="0"/>
              <a:t>выводит значение </a:t>
            </a:r>
            <a:r>
              <a:rPr lang="ru-RU" i="1" dirty="0" smtClean="0"/>
              <a:t>K</a:t>
            </a:r>
            <a:r>
              <a:rPr lang="ru-RU" dirty="0" smtClean="0"/>
              <a:t>  по условию</a:t>
            </a:r>
            <a:endParaRPr lang="ru-RU" dirty="0"/>
          </a:p>
          <a:p>
            <a:pPr marL="0" indent="0" algn="ctr">
              <a:buNone/>
            </a:pPr>
            <a:r>
              <a:rPr lang="en-US" b="1" i="1" dirty="0">
                <a:solidFill>
                  <a:srgbClr val="FF0000"/>
                </a:solidFill>
              </a:rPr>
              <a:t>S</a:t>
            </a:r>
            <a:r>
              <a:rPr lang="en-US" b="1" i="1" baseline="-25000" dirty="0">
                <a:solidFill>
                  <a:srgbClr val="FF0000"/>
                </a:solidFill>
              </a:rPr>
              <a:t>K</a:t>
            </a:r>
            <a:r>
              <a:rPr lang="ru-RU" b="1" i="1" baseline="-25000" dirty="0" smtClean="0">
                <a:solidFill>
                  <a:srgbClr val="FF0000"/>
                </a:solidFill>
              </a:rPr>
              <a:t>–</a:t>
            </a:r>
            <a:r>
              <a:rPr lang="ru-RU" b="1" baseline="-25000" dirty="0" smtClean="0">
                <a:solidFill>
                  <a:srgbClr val="FF0000"/>
                </a:solidFill>
              </a:rPr>
              <a:t>1 </a:t>
            </a:r>
            <a:r>
              <a:rPr lang="ru-RU" b="1" i="1" dirty="0" smtClean="0">
                <a:solidFill>
                  <a:srgbClr val="FF0000"/>
                </a:solidFill>
              </a:rPr>
              <a:t>– </a:t>
            </a:r>
            <a:r>
              <a:rPr lang="ru-RU" b="1" dirty="0" smtClean="0">
                <a:solidFill>
                  <a:srgbClr val="FF0000"/>
                </a:solidFill>
              </a:rPr>
              <a:t>1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  <a:sym typeface="Symbol"/>
              </a:rPr>
              <a:t></a:t>
            </a:r>
            <a:r>
              <a:rPr lang="ru-RU" b="1" dirty="0">
                <a:solidFill>
                  <a:srgbClr val="FF0000"/>
                </a:solidFill>
              </a:rPr>
              <a:t>  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ru-RU" b="1" i="1" dirty="0">
                <a:solidFill>
                  <a:srgbClr val="FF0000"/>
                </a:solidFill>
              </a:rPr>
              <a:t>  </a:t>
            </a:r>
            <a:r>
              <a:rPr lang="ru-RU" b="1" dirty="0">
                <a:solidFill>
                  <a:srgbClr val="FF0000"/>
                </a:solidFill>
              </a:rPr>
              <a:t>&lt;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S</a:t>
            </a:r>
            <a:r>
              <a:rPr lang="en-US" b="1" i="1" baseline="-25000" dirty="0" smtClean="0">
                <a:solidFill>
                  <a:srgbClr val="FF0000"/>
                </a:solidFill>
              </a:rPr>
              <a:t>K</a:t>
            </a:r>
            <a:r>
              <a:rPr lang="ru-RU" b="1" i="1" baseline="-25000" dirty="0" smtClean="0">
                <a:solidFill>
                  <a:srgbClr val="FF0000"/>
                </a:solidFill>
              </a:rPr>
              <a:t> </a:t>
            </a:r>
            <a:r>
              <a:rPr lang="en-US" b="1" i="1" baseline="-25000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– </a:t>
            </a:r>
            <a:r>
              <a:rPr lang="ru-RU" b="1" dirty="0" smtClean="0">
                <a:solidFill>
                  <a:srgbClr val="FF0000"/>
                </a:solidFill>
              </a:rPr>
              <a:t>1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dirty="0" smtClean="0"/>
              <a:t>Здесь переход </a:t>
            </a:r>
            <a:r>
              <a:rPr lang="ru-RU" dirty="0"/>
              <a:t>к следующему значению </a:t>
            </a:r>
            <a:r>
              <a:rPr lang="ru-RU" i="1" dirty="0"/>
              <a:t>K</a:t>
            </a:r>
            <a:r>
              <a:rPr lang="ru-RU" dirty="0"/>
              <a:t> происходит при </a:t>
            </a:r>
            <a:r>
              <a:rPr lang="ru-RU" b="1" i="1" dirty="0">
                <a:solidFill>
                  <a:srgbClr val="FF0000"/>
                </a:solidFill>
              </a:rPr>
              <a:t>N = </a:t>
            </a:r>
            <a:r>
              <a:rPr lang="en-US" b="1" i="1" dirty="0" smtClean="0">
                <a:solidFill>
                  <a:srgbClr val="FF0000"/>
                </a:solidFill>
              </a:rPr>
              <a:t>S</a:t>
            </a:r>
            <a:r>
              <a:rPr lang="en-US" b="1" i="1" baseline="-25000" dirty="0" smtClean="0">
                <a:solidFill>
                  <a:srgbClr val="FF0000"/>
                </a:solidFill>
              </a:rPr>
              <a:t>K</a:t>
            </a:r>
            <a:r>
              <a:rPr lang="ru-RU" b="1" i="1" baseline="-25000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– </a:t>
            </a:r>
            <a:r>
              <a:rPr lang="ru-RU" b="1" dirty="0" smtClean="0">
                <a:solidFill>
                  <a:srgbClr val="FF0000"/>
                </a:solidFill>
              </a:rPr>
              <a:t>1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7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Autofit/>
          </a:bodyPr>
          <a:lstStyle/>
          <a:p>
            <a:pPr marL="354013" indent="-354013">
              <a:spcBef>
                <a:spcPts val="0"/>
              </a:spcBef>
              <a:buNone/>
            </a:pPr>
            <a:r>
              <a:rPr lang="ru-RU" dirty="0" smtClean="0"/>
              <a:t>2. </a:t>
            </a:r>
            <a:r>
              <a:rPr lang="ru-RU" b="1" dirty="0" smtClean="0"/>
              <a:t>Приведите пример </a:t>
            </a:r>
            <a:r>
              <a:rPr lang="ru-RU" dirty="0" smtClean="0"/>
              <a:t>числа</a:t>
            </a:r>
            <a:r>
              <a:rPr lang="ru-RU" i="1" dirty="0" smtClean="0"/>
              <a:t> </a:t>
            </a:r>
            <a:r>
              <a:rPr lang="ru-RU" dirty="0" smtClean="0"/>
              <a:t>N, при вводе которого программа даст </a:t>
            </a:r>
            <a:r>
              <a:rPr lang="ru-RU" b="1" dirty="0" smtClean="0">
                <a:solidFill>
                  <a:srgbClr val="FF0000"/>
                </a:solidFill>
              </a:rPr>
              <a:t>верный ответ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Поэтому при </a:t>
            </a:r>
            <a:r>
              <a:rPr lang="ru-RU" b="1" i="1" dirty="0">
                <a:solidFill>
                  <a:srgbClr val="FF0000"/>
                </a:solidFill>
              </a:rPr>
              <a:t>N = </a:t>
            </a:r>
            <a:r>
              <a:rPr lang="en-US" b="1" i="1" dirty="0">
                <a:solidFill>
                  <a:srgbClr val="FF0000"/>
                </a:solidFill>
              </a:rPr>
              <a:t>S</a:t>
            </a:r>
            <a:r>
              <a:rPr lang="en-US" b="1" i="1" baseline="-25000" dirty="0">
                <a:solidFill>
                  <a:srgbClr val="FF0000"/>
                </a:solidFill>
              </a:rPr>
              <a:t>K</a:t>
            </a:r>
            <a:r>
              <a:rPr lang="ru-RU" b="1" i="1" dirty="0">
                <a:solidFill>
                  <a:srgbClr val="FF0000"/>
                </a:solidFill>
              </a:rPr>
              <a:t>–</a:t>
            </a:r>
            <a:r>
              <a:rPr lang="ru-RU" b="1" dirty="0">
                <a:solidFill>
                  <a:srgbClr val="FF0000"/>
                </a:solidFill>
              </a:rPr>
              <a:t>1 </a:t>
            </a:r>
            <a:r>
              <a:rPr lang="ru-RU" dirty="0"/>
              <a:t>и </a:t>
            </a:r>
            <a:r>
              <a:rPr lang="ru-RU" b="1" i="1" dirty="0">
                <a:solidFill>
                  <a:srgbClr val="FF0000"/>
                </a:solidFill>
              </a:rPr>
              <a:t>N = </a:t>
            </a:r>
            <a:r>
              <a:rPr lang="en-US" b="1" i="1" dirty="0">
                <a:solidFill>
                  <a:srgbClr val="FF0000"/>
                </a:solidFill>
              </a:rPr>
              <a:t>S</a:t>
            </a:r>
            <a:r>
              <a:rPr lang="en-US" b="1" i="1" baseline="-25000" dirty="0">
                <a:solidFill>
                  <a:srgbClr val="FF0000"/>
                </a:solidFill>
              </a:rPr>
              <a:t>K </a:t>
            </a:r>
            <a:r>
              <a:rPr lang="ru-RU" dirty="0"/>
              <a:t>результат работы программы будет неверный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dirty="0" smtClean="0"/>
              <a:t>Значит, программа </a:t>
            </a:r>
            <a:r>
              <a:rPr lang="ru-RU" dirty="0"/>
              <a:t>работает неверно, если значение </a:t>
            </a:r>
            <a:r>
              <a:rPr lang="ru-RU" i="1" dirty="0"/>
              <a:t>N</a:t>
            </a:r>
            <a:r>
              <a:rPr lang="ru-RU" dirty="0"/>
              <a:t> можно представить в виде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N  </a:t>
            </a:r>
            <a:r>
              <a:rPr lang="ru-RU" b="1" dirty="0">
                <a:solidFill>
                  <a:srgbClr val="FF0000"/>
                </a:solidFill>
              </a:rPr>
              <a:t>= 1 + 2 + … + </a:t>
            </a:r>
            <a:r>
              <a:rPr lang="en-US" b="1" i="1" dirty="0">
                <a:solidFill>
                  <a:srgbClr val="FF0000"/>
                </a:solidFill>
              </a:rPr>
              <a:t>K </a:t>
            </a:r>
            <a:r>
              <a:rPr lang="ru-RU" dirty="0"/>
              <a:t>или</a:t>
            </a:r>
            <a:r>
              <a:rPr lang="ru-RU" b="1" i="1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N  </a:t>
            </a:r>
            <a:r>
              <a:rPr lang="ru-RU" b="1" dirty="0">
                <a:solidFill>
                  <a:srgbClr val="FF0000"/>
                </a:solidFill>
              </a:rPr>
              <a:t>= 2 + … +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168836" y="2852936"/>
            <a:ext cx="6806329" cy="1740589"/>
            <a:chOff x="2947" y="4982"/>
            <a:chExt cx="4907" cy="1254"/>
          </a:xfrm>
        </p:grpSpPr>
        <p:sp>
          <p:nvSpPr>
            <p:cNvPr id="6" name="AutoShape 19"/>
            <p:cNvSpPr>
              <a:spLocks noChangeAspect="1" noChangeArrowheads="1" noTextEdit="1"/>
            </p:cNvSpPr>
            <p:nvPr/>
          </p:nvSpPr>
          <p:spPr bwMode="auto">
            <a:xfrm>
              <a:off x="2947" y="4982"/>
              <a:ext cx="4907" cy="1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3679" y="5549"/>
              <a:ext cx="2457" cy="56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4849" y="4982"/>
              <a:ext cx="2457" cy="56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16"/>
            <p:cNvSpPr>
              <a:spLocks noChangeShapeType="1"/>
            </p:cNvSpPr>
            <p:nvPr/>
          </p:nvSpPr>
          <p:spPr bwMode="auto">
            <a:xfrm>
              <a:off x="2955" y="5548"/>
              <a:ext cx="489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3646" y="5509"/>
              <a:ext cx="86" cy="8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4228" y="5509"/>
              <a:ext cx="86" cy="8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4810" y="5509"/>
              <a:ext cx="86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6092" y="5509"/>
              <a:ext cx="86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6674" y="5509"/>
              <a:ext cx="86" cy="8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7256" y="5509"/>
              <a:ext cx="86" cy="8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3224" y="5124"/>
              <a:ext cx="788" cy="30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altLang="ru-RU" sz="2400" b="1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</a:t>
              </a:r>
              <a:r>
                <a:rPr kumimoji="0" lang="en-US" altLang="ru-RU" sz="2400" b="1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–1</a:t>
              </a: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–1</a:t>
              </a:r>
              <a:endParaRPr kumimoji="0" lang="en-US" alt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4033" y="5607"/>
              <a:ext cx="52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altLang="ru-RU" sz="2400" b="1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</a:t>
              </a:r>
              <a:r>
                <a:rPr kumimoji="0" lang="en-US" altLang="ru-RU" sz="2400" b="1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–1</a:t>
              </a:r>
              <a:endParaRPr kumimoji="0" lang="en-US" alt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4580" y="5605"/>
              <a:ext cx="78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altLang="ru-RU" sz="2400" b="1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</a:t>
              </a:r>
              <a:r>
                <a:rPr kumimoji="0" lang="en-US" altLang="ru-RU" sz="2400" b="1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–1</a:t>
              </a: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+1</a:t>
              </a:r>
              <a:endParaRPr kumimoji="0" lang="en-US" alt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5749" y="5601"/>
              <a:ext cx="64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altLang="ru-RU" sz="2400" b="1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 </a:t>
              </a:r>
              <a:r>
                <a:rPr kumimoji="0" lang="en-US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–2</a:t>
              </a:r>
              <a:endParaRPr kumimoji="0" lang="en-US" alt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6453" y="5601"/>
              <a:ext cx="667" cy="30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altLang="ru-RU" sz="2400" b="1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 </a:t>
              </a:r>
              <a:r>
                <a:rPr kumimoji="0" lang="en-US" alt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–1</a:t>
              </a:r>
              <a:endParaRPr kumimoji="0" lang="en-US" alt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7083" y="5601"/>
              <a:ext cx="493" cy="30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</a:t>
              </a:r>
              <a:r>
                <a:rPr kumimoji="0" lang="en-US" altLang="ru-RU" sz="2400" b="1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 </a:t>
              </a:r>
              <a:endParaRPr kumimoji="0" lang="en-US" alt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5220" y="5066"/>
              <a:ext cx="169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Calibri" pitchFamily="34" charset="0"/>
                </a:rPr>
                <a:t>правильно</a:t>
              </a:r>
              <a:endParaRPr kumimoji="0" lang="ru-RU" alt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4076" y="5929"/>
              <a:ext cx="169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Calibri" pitchFamily="34" charset="0"/>
                </a:rPr>
                <a:t>программа</a:t>
              </a:r>
              <a:endParaRPr kumimoji="0" lang="ru-RU" alt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73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Autofit/>
          </a:bodyPr>
          <a:lstStyle/>
          <a:p>
            <a:pPr marL="354013" indent="-354013">
              <a:spcBef>
                <a:spcPts val="0"/>
              </a:spcBef>
              <a:buNone/>
            </a:pPr>
            <a:r>
              <a:rPr lang="ru-RU" dirty="0" smtClean="0"/>
              <a:t>2. </a:t>
            </a:r>
            <a:r>
              <a:rPr lang="ru-RU" b="1" dirty="0" smtClean="0"/>
              <a:t>Приведите пример </a:t>
            </a:r>
            <a:r>
              <a:rPr lang="ru-RU" dirty="0" smtClean="0"/>
              <a:t>числа</a:t>
            </a:r>
            <a:r>
              <a:rPr lang="ru-RU" i="1" dirty="0" smtClean="0"/>
              <a:t> </a:t>
            </a:r>
            <a:r>
              <a:rPr lang="ru-RU" dirty="0" smtClean="0"/>
              <a:t>N, при вводе которого программа даст </a:t>
            </a:r>
            <a:r>
              <a:rPr lang="ru-RU" b="1" dirty="0" smtClean="0">
                <a:solidFill>
                  <a:srgbClr val="FF0000"/>
                </a:solidFill>
              </a:rPr>
              <a:t>верный ответ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Программа </a:t>
            </a:r>
            <a:r>
              <a:rPr lang="ru-RU" dirty="0"/>
              <a:t>работает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неверно</a:t>
            </a:r>
            <a:r>
              <a:rPr lang="ru-RU" dirty="0"/>
              <a:t>, если значение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N</a:t>
            </a:r>
            <a:r>
              <a:rPr lang="ru-RU" dirty="0" smtClean="0"/>
              <a:t> </a:t>
            </a:r>
            <a:r>
              <a:rPr lang="ru-RU" dirty="0"/>
              <a:t>можно представить 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виде</a:t>
            </a:r>
            <a:endParaRPr lang="ru-RU" dirty="0"/>
          </a:p>
          <a:p>
            <a:pPr marL="536575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N  </a:t>
            </a:r>
            <a:r>
              <a:rPr lang="ru-RU" b="1" dirty="0">
                <a:solidFill>
                  <a:srgbClr val="FF0000"/>
                </a:solidFill>
              </a:rPr>
              <a:t>= 1 + 2 + … + </a:t>
            </a:r>
            <a:r>
              <a:rPr lang="en-US" b="1" i="1" dirty="0">
                <a:solidFill>
                  <a:srgbClr val="FF0000"/>
                </a:solidFill>
              </a:rPr>
              <a:t>K 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или</a:t>
            </a:r>
            <a:r>
              <a:rPr lang="ru-RU" b="1" i="1" dirty="0" smtClean="0"/>
              <a:t> </a:t>
            </a:r>
          </a:p>
          <a:p>
            <a:pPr marL="536575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N  </a:t>
            </a:r>
            <a:r>
              <a:rPr lang="ru-RU" b="1" dirty="0">
                <a:solidFill>
                  <a:srgbClr val="FF0000"/>
                </a:solidFill>
              </a:rPr>
              <a:t>= 2 + … + </a:t>
            </a:r>
            <a:r>
              <a:rPr lang="en-US" b="1" i="1" dirty="0">
                <a:solidFill>
                  <a:srgbClr val="FF0000"/>
                </a:solidFill>
              </a:rPr>
              <a:t>K</a:t>
            </a:r>
            <a:endParaRPr lang="ru-RU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ru-RU" dirty="0" smtClean="0"/>
              <a:t>При </a:t>
            </a:r>
            <a:r>
              <a:rPr lang="ru-RU" dirty="0"/>
              <a:t>вводе числа </a:t>
            </a:r>
            <a:r>
              <a:rPr lang="en-US" b="1" dirty="0" smtClean="0">
                <a:solidFill>
                  <a:srgbClr val="FF0000"/>
                </a:solidFill>
              </a:rPr>
              <a:t>N = </a:t>
            </a:r>
            <a:r>
              <a:rPr lang="ru-RU" b="1" dirty="0" smtClean="0">
                <a:solidFill>
                  <a:srgbClr val="FF0000"/>
                </a:solidFill>
              </a:rPr>
              <a:t>4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программа </a:t>
            </a:r>
            <a:r>
              <a:rPr lang="ru-RU" dirty="0"/>
              <a:t>выведет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верный </a:t>
            </a:r>
            <a:r>
              <a:rPr lang="ru-RU" dirty="0"/>
              <a:t>ответ </a:t>
            </a:r>
            <a:r>
              <a:rPr lang="en-US" b="1" dirty="0" smtClean="0">
                <a:solidFill>
                  <a:srgbClr val="FF0000"/>
                </a:solidFill>
              </a:rPr>
              <a:t>K = </a:t>
            </a:r>
            <a:r>
              <a:rPr lang="ru-RU" b="1" dirty="0" smtClean="0">
                <a:solidFill>
                  <a:srgbClr val="FF0000"/>
                </a:solidFill>
              </a:rPr>
              <a:t>3</a:t>
            </a:r>
            <a:r>
              <a:rPr lang="ru-RU" dirty="0"/>
              <a:t>.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076056" y="1796618"/>
            <a:ext cx="4032448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n, k: integer;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read(n);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k := 1;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while n &gt;= 0 do begin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k := k + 1;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n := n - k;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end;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writeln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(k)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389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4716016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На обработку поступает последовательность из четырёх целых чисел. Нужно написать программу, которая выводит на экран </a:t>
            </a:r>
            <a:r>
              <a:rPr lang="ru-RU" sz="2800" b="1" dirty="0">
                <a:solidFill>
                  <a:srgbClr val="FF0000"/>
                </a:solidFill>
              </a:rPr>
              <a:t>сумму всех отрицательных</a:t>
            </a:r>
            <a:r>
              <a:rPr lang="ru-RU" sz="2800" dirty="0"/>
              <a:t> чисел последовательности и </a:t>
            </a:r>
            <a:r>
              <a:rPr lang="ru-RU" sz="2800" b="1" dirty="0">
                <a:solidFill>
                  <a:srgbClr val="FF0000"/>
                </a:solidFill>
              </a:rPr>
              <a:t>максимальное число </a:t>
            </a:r>
            <a:r>
              <a:rPr lang="ru-RU" sz="2800" dirty="0"/>
              <a:t>в последовательности. Известно, что вводимые числа по абсолютной величине не превышают 1000. Программист написал программу неправильно</a:t>
            </a:r>
            <a:endParaRPr lang="ru-RU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831478"/>
            <a:ext cx="4392488" cy="60016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var</a:t>
            </a:r>
            <a:r>
              <a:rPr lang="en-US" sz="3200" b="1" dirty="0"/>
              <a:t> </a:t>
            </a:r>
            <a:r>
              <a:rPr lang="en-US" sz="3200" b="1" dirty="0" err="1"/>
              <a:t>s,i,x,mx</a:t>
            </a:r>
            <a:r>
              <a:rPr lang="en-US" sz="3200" b="1" dirty="0"/>
              <a:t>: integer;</a:t>
            </a:r>
            <a:endParaRPr lang="ru-RU" sz="3200" dirty="0"/>
          </a:p>
          <a:p>
            <a:r>
              <a:rPr lang="en-US" sz="3200" b="1" dirty="0"/>
              <a:t>begin</a:t>
            </a:r>
            <a:endParaRPr lang="ru-RU" sz="3200" dirty="0"/>
          </a:p>
          <a:p>
            <a:r>
              <a:rPr lang="en-US" sz="3200" b="1" dirty="0"/>
              <a:t>  mx := 0;</a:t>
            </a:r>
            <a:endParaRPr lang="ru-RU" sz="3200" dirty="0"/>
          </a:p>
          <a:p>
            <a:r>
              <a:rPr lang="en-US" sz="3200" b="1" dirty="0"/>
              <a:t>  s := 0;</a:t>
            </a:r>
            <a:endParaRPr lang="ru-RU" sz="3200" dirty="0"/>
          </a:p>
          <a:p>
            <a:r>
              <a:rPr lang="en-US" sz="3200" b="1" dirty="0"/>
              <a:t>  for </a:t>
            </a:r>
            <a:r>
              <a:rPr lang="en-US" sz="3200" b="1" dirty="0" err="1"/>
              <a:t>i</a:t>
            </a:r>
            <a:r>
              <a:rPr lang="en-US" sz="3200" b="1" dirty="0"/>
              <a:t> := 1 to 4 do begin</a:t>
            </a:r>
            <a:endParaRPr lang="ru-RU" sz="3200" dirty="0"/>
          </a:p>
          <a:p>
            <a:r>
              <a:rPr lang="en-US" sz="3200" b="1" dirty="0"/>
              <a:t>    read (x);</a:t>
            </a:r>
            <a:endParaRPr lang="ru-RU" sz="3200" dirty="0"/>
          </a:p>
          <a:p>
            <a:r>
              <a:rPr lang="en-US" sz="3200" b="1" dirty="0"/>
              <a:t>    if x &lt; 0 </a:t>
            </a:r>
            <a:r>
              <a:rPr lang="en-US" sz="3200" b="1" dirty="0" smtClean="0"/>
              <a:t>then</a:t>
            </a:r>
            <a:r>
              <a:rPr lang="ru-RU" sz="3200" b="1" dirty="0" smtClean="0"/>
              <a:t> </a:t>
            </a:r>
            <a:r>
              <a:rPr lang="en-US" sz="3200" b="1" dirty="0" smtClean="0"/>
              <a:t>s </a:t>
            </a:r>
            <a:r>
              <a:rPr lang="en-US" sz="3200" b="1" dirty="0"/>
              <a:t>:= x;</a:t>
            </a:r>
            <a:endParaRPr lang="ru-RU" sz="3200" dirty="0"/>
          </a:p>
          <a:p>
            <a:r>
              <a:rPr lang="en-US" sz="3200" b="1" dirty="0"/>
              <a:t>    if x &gt; mx </a:t>
            </a:r>
            <a:r>
              <a:rPr lang="en-US" sz="3200" b="1" dirty="0" smtClean="0"/>
              <a:t>then</a:t>
            </a:r>
            <a:r>
              <a:rPr lang="ru-RU" sz="3200" b="1" dirty="0" smtClean="0"/>
              <a:t> </a:t>
            </a:r>
            <a:r>
              <a:rPr lang="en-US" sz="3200" b="1" dirty="0" smtClean="0"/>
              <a:t>mx </a:t>
            </a:r>
            <a:r>
              <a:rPr lang="en-US" sz="3200" b="1" dirty="0"/>
              <a:t>:= x;</a:t>
            </a:r>
            <a:endParaRPr lang="ru-RU" sz="3200" dirty="0"/>
          </a:p>
          <a:p>
            <a:r>
              <a:rPr lang="en-US" sz="3200" b="1" dirty="0"/>
              <a:t>  end;</a:t>
            </a:r>
            <a:endParaRPr lang="ru-RU" sz="3200" dirty="0"/>
          </a:p>
          <a:p>
            <a:r>
              <a:rPr lang="en-US" sz="3200" b="1" dirty="0"/>
              <a:t>  </a:t>
            </a:r>
            <a:r>
              <a:rPr lang="en-US" sz="3200" b="1" dirty="0" err="1"/>
              <a:t>writeln</a:t>
            </a:r>
            <a:r>
              <a:rPr lang="en-US" sz="3200" b="1" dirty="0"/>
              <a:t>(s);</a:t>
            </a:r>
            <a:endParaRPr lang="ru-RU" sz="3200" dirty="0"/>
          </a:p>
          <a:p>
            <a:r>
              <a:rPr lang="ru-RU" sz="3200" b="1" dirty="0"/>
              <a:t>  </a:t>
            </a:r>
            <a:r>
              <a:rPr lang="en-US" sz="3200" b="1" dirty="0" err="1"/>
              <a:t>writeln</a:t>
            </a:r>
            <a:r>
              <a:rPr lang="en-US" sz="3200" b="1" dirty="0"/>
              <a:t>(mx)</a:t>
            </a:r>
            <a:endParaRPr lang="ru-RU" sz="3200" dirty="0"/>
          </a:p>
          <a:p>
            <a:r>
              <a:rPr lang="en-US" sz="3200" b="1" dirty="0"/>
              <a:t>end.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14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Последовательно выполните следующее.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Напишите, что выведет эта программа при вводе чисел </a:t>
            </a:r>
            <a:r>
              <a:rPr lang="ru-RU" b="1" dirty="0">
                <a:solidFill>
                  <a:srgbClr val="FF0000"/>
                </a:solidFill>
              </a:rPr>
              <a:t>-5 2 -4 3</a:t>
            </a:r>
            <a:r>
              <a:rPr lang="ru-RU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Приведите пример такой последовательности, содержащей хотя бы одно неотрицательное число, что, несмотря на ошибки, программа печатает правильный ответ</a:t>
            </a:r>
            <a:r>
              <a:rPr lang="ru-RU" dirty="0" smtClean="0"/>
              <a:t>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Найдите </a:t>
            </a:r>
            <a:r>
              <a:rPr lang="ru-RU" dirty="0"/>
              <a:t>в программе все ошибки (их может быть одна или несколько).</a:t>
            </a:r>
          </a:p>
        </p:txBody>
      </p:sp>
    </p:spTree>
    <p:extLst>
      <p:ext uri="{BB962C8B-B14F-4D97-AF65-F5344CB8AC3E}">
        <p14:creationId xmlns:p14="http://schemas.microsoft.com/office/powerpoint/2010/main" val="5677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Что выведет программа</a:t>
            </a:r>
            <a:br>
              <a:rPr lang="ru-RU" dirty="0" smtClean="0"/>
            </a:br>
            <a:r>
              <a:rPr lang="ru-RU" dirty="0" smtClean="0"/>
              <a:t>при </a:t>
            </a:r>
            <a:r>
              <a:rPr lang="ru-RU" dirty="0"/>
              <a:t>вводе </a:t>
            </a:r>
            <a:r>
              <a:rPr lang="ru-RU" dirty="0" smtClean="0"/>
              <a:t>чисел </a:t>
            </a:r>
            <a:r>
              <a:rPr lang="ru-RU" b="1" dirty="0">
                <a:solidFill>
                  <a:srgbClr val="FF0000"/>
                </a:solidFill>
              </a:rPr>
              <a:t>-5 2 -4 3</a:t>
            </a:r>
            <a:r>
              <a:rPr lang="ru-RU" dirty="0" smtClean="0"/>
              <a:t>.</a:t>
            </a:r>
            <a:endParaRPr lang="ru-RU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746115"/>
            <a:ext cx="4536504" cy="60016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var</a:t>
            </a:r>
            <a:r>
              <a:rPr lang="en-US" sz="3200" b="1" dirty="0"/>
              <a:t> </a:t>
            </a:r>
            <a:r>
              <a:rPr lang="en-US" sz="3200" b="1" dirty="0" err="1"/>
              <a:t>s,i,x,mx</a:t>
            </a:r>
            <a:r>
              <a:rPr lang="en-US" sz="3200" b="1" dirty="0"/>
              <a:t>: integer;</a:t>
            </a:r>
            <a:endParaRPr lang="ru-RU" sz="3200" dirty="0"/>
          </a:p>
          <a:p>
            <a:r>
              <a:rPr lang="en-US" sz="3200" b="1" dirty="0"/>
              <a:t>begin</a:t>
            </a:r>
            <a:endParaRPr lang="ru-RU" sz="3200" dirty="0"/>
          </a:p>
          <a:p>
            <a:r>
              <a:rPr lang="en-US" sz="3200" b="1" dirty="0"/>
              <a:t>  mx := 0;</a:t>
            </a:r>
            <a:endParaRPr lang="ru-RU" sz="3200" dirty="0"/>
          </a:p>
          <a:p>
            <a:r>
              <a:rPr lang="en-US" sz="3200" b="1" dirty="0"/>
              <a:t>  s := 0;</a:t>
            </a:r>
            <a:endParaRPr lang="ru-RU" sz="3200" dirty="0"/>
          </a:p>
          <a:p>
            <a:r>
              <a:rPr lang="en-US" sz="3200" b="1" dirty="0"/>
              <a:t>  for </a:t>
            </a:r>
            <a:r>
              <a:rPr lang="en-US" sz="3200" b="1" dirty="0" err="1"/>
              <a:t>i</a:t>
            </a:r>
            <a:r>
              <a:rPr lang="en-US" sz="3200" b="1" dirty="0"/>
              <a:t> := 1 to 4 do begin</a:t>
            </a:r>
            <a:endParaRPr lang="ru-RU" sz="3200" dirty="0"/>
          </a:p>
          <a:p>
            <a:r>
              <a:rPr lang="en-US" sz="3200" b="1" dirty="0"/>
              <a:t>    read (x);</a:t>
            </a:r>
            <a:endParaRPr lang="ru-RU" sz="3200" dirty="0"/>
          </a:p>
          <a:p>
            <a:r>
              <a:rPr lang="en-US" sz="3200" b="1" dirty="0"/>
              <a:t>    if x &lt; 0 then</a:t>
            </a:r>
            <a:r>
              <a:rPr lang="ru-RU" sz="3200" b="1" dirty="0"/>
              <a:t> </a:t>
            </a:r>
            <a:r>
              <a:rPr lang="en-US" sz="3200" b="1" dirty="0"/>
              <a:t>s := x;</a:t>
            </a:r>
            <a:endParaRPr lang="ru-RU" sz="3200" dirty="0"/>
          </a:p>
          <a:p>
            <a:r>
              <a:rPr lang="en-US" sz="3200" b="1" dirty="0"/>
              <a:t>    if x &gt; mx then</a:t>
            </a:r>
            <a:r>
              <a:rPr lang="ru-RU" sz="3200" b="1" dirty="0"/>
              <a:t> </a:t>
            </a:r>
            <a:r>
              <a:rPr lang="en-US" sz="3200" b="1" dirty="0"/>
              <a:t>mx := x;</a:t>
            </a:r>
            <a:endParaRPr lang="ru-RU" sz="3200" dirty="0"/>
          </a:p>
          <a:p>
            <a:r>
              <a:rPr lang="en-US" sz="3200" b="1" dirty="0"/>
              <a:t>  end;</a:t>
            </a:r>
            <a:endParaRPr lang="ru-RU" sz="3200" dirty="0"/>
          </a:p>
          <a:p>
            <a:r>
              <a:rPr lang="en-US" sz="3200" b="1" dirty="0"/>
              <a:t>  </a:t>
            </a:r>
            <a:r>
              <a:rPr lang="en-US" sz="3200" b="1" dirty="0" err="1"/>
              <a:t>writeln</a:t>
            </a:r>
            <a:r>
              <a:rPr lang="en-US" sz="3200" b="1" dirty="0"/>
              <a:t>(s);</a:t>
            </a:r>
            <a:endParaRPr lang="ru-RU" sz="3200" dirty="0"/>
          </a:p>
          <a:p>
            <a:r>
              <a:rPr lang="ru-RU" sz="3200" b="1" dirty="0"/>
              <a:t>  </a:t>
            </a:r>
            <a:r>
              <a:rPr lang="en-US" sz="3200" b="1" dirty="0" err="1"/>
              <a:t>writeln</a:t>
            </a:r>
            <a:r>
              <a:rPr lang="en-US" sz="3200" b="1" dirty="0"/>
              <a:t>(mx)</a:t>
            </a:r>
            <a:endParaRPr lang="ru-RU" sz="3200" dirty="0"/>
          </a:p>
          <a:p>
            <a:r>
              <a:rPr lang="en-US" sz="3200" b="1" dirty="0"/>
              <a:t>end.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678811"/>
              </p:ext>
            </p:extLst>
          </p:nvPr>
        </p:nvGraphicFramePr>
        <p:xfrm>
          <a:off x="323528" y="1772816"/>
          <a:ext cx="4032448" cy="49377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62289"/>
                <a:gridCol w="962289"/>
                <a:gridCol w="1053935"/>
                <a:gridCol w="1053935"/>
              </a:tblGrid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err="1" smtClean="0"/>
                        <a:t>i</a:t>
                      </a:r>
                      <a:endParaRPr lang="ru-RU" sz="48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x</a:t>
                      </a:r>
                      <a:endParaRPr lang="ru-RU" sz="4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/>
                        <a:t>s</a:t>
                      </a:r>
                      <a:endParaRPr lang="ru-RU" sz="4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/>
                        <a:t>mx</a:t>
                      </a:r>
                      <a:endParaRPr lang="ru-RU" sz="4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2708920"/>
            <a:ext cx="549879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2708920"/>
            <a:ext cx="50405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501008"/>
            <a:ext cx="549879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3501008"/>
            <a:ext cx="576064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83768" y="2708920"/>
            <a:ext cx="50405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83768" y="3501008"/>
            <a:ext cx="576064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63888" y="2708920"/>
            <a:ext cx="50405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63888" y="3501008"/>
            <a:ext cx="50405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39552" y="4365104"/>
            <a:ext cx="549879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475656" y="4365104"/>
            <a:ext cx="576064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483768" y="4365104"/>
            <a:ext cx="576064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63888" y="4365104"/>
            <a:ext cx="50405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5157192"/>
            <a:ext cx="549879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475656" y="5157192"/>
            <a:ext cx="576064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483768" y="5157192"/>
            <a:ext cx="576064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63888" y="5157192"/>
            <a:ext cx="50405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6021288"/>
            <a:ext cx="549879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475656" y="6021288"/>
            <a:ext cx="576064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483768" y="6021288"/>
            <a:ext cx="576064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563888" y="6021288"/>
            <a:ext cx="50405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79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120680"/>
          </a:xfrm>
        </p:spPr>
        <p:txBody>
          <a:bodyPr>
            <a:noAutofit/>
          </a:bodyPr>
          <a:lstStyle/>
          <a:p>
            <a:pPr marL="354013" indent="-354013">
              <a:spcBef>
                <a:spcPts val="0"/>
              </a:spcBef>
              <a:buNone/>
            </a:pPr>
            <a:r>
              <a:rPr lang="ru-RU" dirty="0" smtClean="0"/>
              <a:t>2. </a:t>
            </a:r>
            <a:r>
              <a:rPr lang="ru-RU" b="1" dirty="0" smtClean="0"/>
              <a:t>Приведите пример </a:t>
            </a:r>
            <a:r>
              <a:rPr lang="ru-RU" dirty="0"/>
              <a:t>такой последовательности, содержащей </a:t>
            </a:r>
            <a:r>
              <a:rPr lang="ru-RU" b="1" dirty="0"/>
              <a:t>хотя бы одно неотрицательное </a:t>
            </a:r>
            <a:r>
              <a:rPr lang="ru-RU" dirty="0"/>
              <a:t>число, </a:t>
            </a:r>
            <a:r>
              <a:rPr lang="ru-RU" dirty="0" smtClean="0"/>
              <a:t>что</a:t>
            </a:r>
            <a:r>
              <a:rPr lang="en-US" dirty="0" smtClean="0"/>
              <a:t> </a:t>
            </a:r>
            <a:r>
              <a:rPr lang="ru-RU" dirty="0" smtClean="0"/>
              <a:t>программа даст </a:t>
            </a:r>
            <a:r>
              <a:rPr lang="ru-RU" b="1" dirty="0" smtClean="0">
                <a:solidFill>
                  <a:srgbClr val="FF0000"/>
                </a:solidFill>
              </a:rPr>
              <a:t>верный ответ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b="1" i="1" dirty="0" smtClean="0"/>
              <a:t>Какую </a:t>
            </a:r>
            <a:r>
              <a:rPr lang="ru-RU" b="1" i="1" dirty="0"/>
              <a:t>задачу решает написанная программа?</a:t>
            </a:r>
            <a:endParaRPr lang="en-US" b="1" i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Выводит на экран </a:t>
            </a:r>
            <a:r>
              <a:rPr lang="ru-RU" b="1" dirty="0" smtClean="0"/>
              <a:t>последнее отрицательное </a:t>
            </a:r>
            <a:r>
              <a:rPr lang="ru-RU" b="1" dirty="0" smtClean="0">
                <a:solidFill>
                  <a:srgbClr val="FF0000"/>
                </a:solidFill>
              </a:rPr>
              <a:t>число и ищет максимум.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i="1" dirty="0"/>
              <a:t>В каком диапазоне ищет </a:t>
            </a:r>
            <a:r>
              <a:rPr lang="ru-RU" b="1" i="1" dirty="0" smtClean="0"/>
              <a:t>максимум программа</a:t>
            </a:r>
            <a:r>
              <a:rPr lang="ru-RU" b="1" i="1" dirty="0"/>
              <a:t>?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Среди положительных чисел.</a:t>
            </a:r>
          </a:p>
          <a:p>
            <a:pPr marL="0" indent="0" algn="ctr">
              <a:buNone/>
            </a:pPr>
            <a:r>
              <a:rPr lang="ru-RU" b="1" dirty="0" smtClean="0"/>
              <a:t>Значит</a:t>
            </a:r>
            <a:r>
              <a:rPr lang="ru-RU" b="1" dirty="0"/>
              <a:t>, </a:t>
            </a:r>
            <a:r>
              <a:rPr lang="ru-RU" b="1" dirty="0" smtClean="0"/>
              <a:t>ответ будет верным, если в последовательности будет всего </a:t>
            </a:r>
            <a:r>
              <a:rPr lang="ru-RU" b="1" dirty="0" smtClean="0">
                <a:solidFill>
                  <a:srgbClr val="FF0000"/>
                </a:solidFill>
              </a:rPr>
              <a:t>одно число</a:t>
            </a:r>
            <a:r>
              <a:rPr lang="en-US" b="1" dirty="0" smtClean="0">
                <a:solidFill>
                  <a:srgbClr val="FF0000"/>
                </a:solidFill>
              </a:rPr>
              <a:t> &lt; 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</a:p>
          <a:p>
            <a:pPr marL="0" indent="0" algn="ctr">
              <a:buNone/>
            </a:pPr>
            <a:r>
              <a:rPr lang="ru-RU" b="1" dirty="0" smtClean="0"/>
              <a:t>Например</a:t>
            </a:r>
            <a:r>
              <a:rPr lang="ru-RU" b="1" dirty="0"/>
              <a:t>, </a:t>
            </a:r>
            <a:r>
              <a:rPr lang="en-US" b="1" dirty="0" smtClean="0"/>
              <a:t>     </a:t>
            </a:r>
            <a:r>
              <a:rPr lang="ru-RU" sz="6600" b="1" dirty="0" smtClean="0">
                <a:solidFill>
                  <a:srgbClr val="FF0000"/>
                </a:solidFill>
              </a:rPr>
              <a:t>8</a:t>
            </a:r>
            <a:r>
              <a:rPr lang="en-US" sz="6600" b="1" dirty="0" smtClean="0">
                <a:solidFill>
                  <a:srgbClr val="FF0000"/>
                </a:solidFill>
              </a:rPr>
              <a:t> 1 -</a:t>
            </a:r>
            <a:r>
              <a:rPr lang="ru-RU" sz="6600" b="1" dirty="0" smtClean="0">
                <a:solidFill>
                  <a:srgbClr val="FF0000"/>
                </a:solidFill>
              </a:rPr>
              <a:t>9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 smtClean="0">
                <a:solidFill>
                  <a:srgbClr val="FF0000"/>
                </a:solidFill>
              </a:rPr>
              <a:t>0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94294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28945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ru-RU" b="1" dirty="0" smtClean="0"/>
              <a:t>Где допущена ошибка?</a:t>
            </a:r>
          </a:p>
          <a:p>
            <a:endParaRPr lang="en-US" dirty="0" smtClean="0"/>
          </a:p>
          <a:p>
            <a:r>
              <a:rPr lang="ru-RU" dirty="0" smtClean="0"/>
              <a:t>неверное </a:t>
            </a:r>
            <a:r>
              <a:rPr lang="ru-RU" dirty="0"/>
              <a:t>начальное значение переменной </a:t>
            </a:r>
            <a:r>
              <a:rPr lang="en-US" b="1" dirty="0"/>
              <a:t>mx</a:t>
            </a:r>
            <a:r>
              <a:rPr lang="ru-RU" dirty="0"/>
              <a:t>:</a:t>
            </a: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mx</a:t>
            </a:r>
            <a:r>
              <a:rPr lang="ru-RU" sz="6000" b="1" dirty="0" smtClean="0">
                <a:solidFill>
                  <a:srgbClr val="FF0000"/>
                </a:solidFill>
              </a:rPr>
              <a:t>: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</a:rPr>
              <a:t>= </a:t>
            </a:r>
            <a:r>
              <a:rPr lang="en-US" sz="6000" b="1" dirty="0" smtClean="0">
                <a:solidFill>
                  <a:srgbClr val="FF0000"/>
                </a:solidFill>
              </a:rPr>
              <a:t>0</a:t>
            </a:r>
            <a:r>
              <a:rPr lang="ru-RU" sz="6000" b="1" dirty="0" smtClean="0">
                <a:solidFill>
                  <a:srgbClr val="FF0000"/>
                </a:solidFill>
              </a:rPr>
              <a:t>;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>
                <a:latin typeface="Cambria"/>
              </a:rPr>
              <a:t>⇨</a:t>
            </a:r>
            <a:r>
              <a:rPr lang="en-US" sz="6000" b="1" dirty="0">
                <a:solidFill>
                  <a:srgbClr val="FF0000"/>
                </a:solidFill>
              </a:rPr>
              <a:t> mx</a:t>
            </a:r>
            <a:r>
              <a:rPr lang="ru-RU" sz="6000" b="1" dirty="0">
                <a:solidFill>
                  <a:srgbClr val="FF0000"/>
                </a:solidFill>
              </a:rPr>
              <a:t>: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ru-RU" sz="6000" b="1" dirty="0">
                <a:solidFill>
                  <a:srgbClr val="FF0000"/>
                </a:solidFill>
              </a:rPr>
              <a:t>= </a:t>
            </a:r>
            <a:r>
              <a:rPr lang="en-US" sz="6000" b="1" dirty="0" smtClean="0"/>
              <a:t>-1000</a:t>
            </a:r>
            <a:r>
              <a:rPr lang="ru-RU" sz="6000" b="1" dirty="0">
                <a:solidFill>
                  <a:srgbClr val="FF0000"/>
                </a:solidFill>
              </a:rPr>
              <a:t>;</a:t>
            </a:r>
            <a:endParaRPr lang="ru-RU" sz="60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ru-RU" dirty="0" smtClean="0"/>
              <a:t>неверный </a:t>
            </a:r>
            <a:r>
              <a:rPr lang="ru-RU" dirty="0"/>
              <a:t>оператор накопления суммы</a:t>
            </a:r>
            <a:r>
              <a:rPr lang="ru-RU" dirty="0" smtClean="0"/>
              <a:t>:</a:t>
            </a:r>
            <a:endParaRPr lang="ru-RU" dirty="0"/>
          </a:p>
          <a:p>
            <a:pPr marL="0" indent="0" algn="ctr">
              <a:buNone/>
            </a:pPr>
            <a:r>
              <a:rPr lang="en-US" sz="6000" b="1" dirty="0">
                <a:solidFill>
                  <a:srgbClr val="FF0000"/>
                </a:solidFill>
              </a:rPr>
              <a:t>s</a:t>
            </a:r>
            <a:r>
              <a:rPr lang="ru-RU" sz="6000" b="1" dirty="0" smtClean="0">
                <a:solidFill>
                  <a:srgbClr val="FF0000"/>
                </a:solidFill>
              </a:rPr>
              <a:t>: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>
                <a:solidFill>
                  <a:srgbClr val="FF0000"/>
                </a:solidFill>
              </a:rPr>
              <a:t>= </a:t>
            </a:r>
            <a:r>
              <a:rPr lang="en-US" sz="6000" b="1" dirty="0" smtClean="0">
                <a:solidFill>
                  <a:srgbClr val="FF0000"/>
                </a:solidFill>
              </a:rPr>
              <a:t>x</a:t>
            </a:r>
            <a:r>
              <a:rPr lang="ru-RU" sz="6000" b="1" dirty="0" smtClean="0">
                <a:solidFill>
                  <a:srgbClr val="FF0000"/>
                </a:solidFill>
              </a:rPr>
              <a:t>;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>
                <a:latin typeface="Cambria"/>
              </a:rPr>
              <a:t>⇨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</a:rPr>
              <a:t>s</a:t>
            </a:r>
            <a:r>
              <a:rPr lang="ru-RU" sz="6000" b="1" dirty="0" smtClean="0">
                <a:solidFill>
                  <a:srgbClr val="FF0000"/>
                </a:solidFill>
              </a:rPr>
              <a:t>: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>
                <a:solidFill>
                  <a:srgbClr val="FF0000"/>
                </a:solidFill>
              </a:rPr>
              <a:t>= </a:t>
            </a:r>
            <a:r>
              <a:rPr lang="en-US" sz="6000" b="1" dirty="0" smtClean="0"/>
              <a:t>s + x</a:t>
            </a:r>
            <a:r>
              <a:rPr lang="ru-RU" sz="6000" b="1" dirty="0" smtClean="0">
                <a:solidFill>
                  <a:srgbClr val="FF0000"/>
                </a:solidFill>
              </a:rPr>
              <a:t>;</a:t>
            </a:r>
            <a:endParaRPr lang="ru-RU" sz="6000" dirty="0">
              <a:solidFill>
                <a:srgbClr val="FF0000"/>
              </a:solidFill>
            </a:endParaRPr>
          </a:p>
          <a:p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80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</a:t>
            </a:r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5724128" cy="583264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3000" dirty="0"/>
              <a:t>Дано натуральное число N, не превосходящее 10</a:t>
            </a:r>
            <a:r>
              <a:rPr lang="ru-RU" sz="3000" baseline="30000" dirty="0"/>
              <a:t>8</a:t>
            </a:r>
            <a:r>
              <a:rPr lang="ru-RU" sz="3000" dirty="0"/>
              <a:t>. Необходимо найти и вывести число, которое получится при </a:t>
            </a:r>
            <a:r>
              <a:rPr lang="ru-RU" sz="3000" b="1" dirty="0">
                <a:solidFill>
                  <a:srgbClr val="FF0000"/>
                </a:solidFill>
              </a:rPr>
              <a:t>записи N справа налево и удалении всех единиц</a:t>
            </a:r>
            <a:r>
              <a:rPr lang="ru-RU" sz="3000" dirty="0"/>
              <a:t>. Ведущие нули выводить не надо. Если в числе N нет цифр кроме единиц и нулей, необходимо вывести 0. Например, при вводе числа 1984 нужно вывести 489, а при вводе 2001 нужно вывести 2. Для решения этой задачи ученик написал такую программу: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4128" y="1119510"/>
            <a:ext cx="3384376" cy="5693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var</a:t>
            </a:r>
            <a:r>
              <a:rPr lang="en-US" sz="2800" b="1" dirty="0"/>
              <a:t> n, m: </a:t>
            </a:r>
            <a:r>
              <a:rPr lang="en-US" sz="2800" b="1" dirty="0" err="1"/>
              <a:t>longint</a:t>
            </a:r>
            <a:r>
              <a:rPr lang="en-US" sz="2800" b="1" dirty="0"/>
              <a:t>;</a:t>
            </a:r>
            <a:endParaRPr lang="ru-RU" sz="2800" dirty="0"/>
          </a:p>
          <a:p>
            <a:r>
              <a:rPr lang="en-US" sz="2800" b="1" dirty="0"/>
              <a:t>d: integer;</a:t>
            </a:r>
            <a:endParaRPr lang="ru-RU" sz="2800" dirty="0"/>
          </a:p>
          <a:p>
            <a:r>
              <a:rPr lang="en-US" sz="2800" b="1" dirty="0"/>
              <a:t>begin</a:t>
            </a:r>
            <a:endParaRPr lang="ru-RU" sz="2800" dirty="0"/>
          </a:p>
          <a:p>
            <a:r>
              <a:rPr lang="en-US" sz="2800" b="1" dirty="0"/>
              <a:t>  read(n);</a:t>
            </a:r>
            <a:endParaRPr lang="ru-RU" sz="2800" dirty="0"/>
          </a:p>
          <a:p>
            <a:r>
              <a:rPr lang="en-US" sz="2800" b="1" dirty="0"/>
              <a:t>  m := 0;</a:t>
            </a:r>
            <a:endParaRPr lang="ru-RU" sz="2800" dirty="0"/>
          </a:p>
          <a:p>
            <a:r>
              <a:rPr lang="en-US" sz="2800" b="1" dirty="0"/>
              <a:t>  while n&gt;=1 do begin</a:t>
            </a:r>
            <a:endParaRPr lang="ru-RU" sz="2800" dirty="0"/>
          </a:p>
          <a:p>
            <a:r>
              <a:rPr lang="en-US" sz="2800" b="1" dirty="0"/>
              <a:t>    d := n mod 10;</a:t>
            </a:r>
            <a:endParaRPr lang="ru-RU" sz="2800" dirty="0"/>
          </a:p>
          <a:p>
            <a:r>
              <a:rPr lang="en-US" sz="2800" b="1" dirty="0"/>
              <a:t>    if d &gt; 1 </a:t>
            </a:r>
            <a:r>
              <a:rPr lang="en-US" sz="2800" b="1" dirty="0" smtClean="0"/>
              <a:t>then</a:t>
            </a:r>
            <a:endParaRPr lang="ru-RU" sz="2800" dirty="0"/>
          </a:p>
          <a:p>
            <a:r>
              <a:rPr lang="en-US" sz="2800" b="1" dirty="0"/>
              <a:t>      m := 10*d + m;</a:t>
            </a:r>
            <a:endParaRPr lang="ru-RU" sz="2800" dirty="0"/>
          </a:p>
          <a:p>
            <a:r>
              <a:rPr lang="en-US" sz="2800" b="1" dirty="0" smtClean="0"/>
              <a:t>  </a:t>
            </a:r>
            <a:r>
              <a:rPr lang="ru-RU" sz="2800" b="1" dirty="0" smtClean="0"/>
              <a:t>  </a:t>
            </a:r>
            <a:r>
              <a:rPr lang="en-US" sz="2800" b="1" dirty="0"/>
              <a:t>n:= (n – d) div 10;</a:t>
            </a:r>
            <a:endParaRPr lang="ru-RU" sz="2800" dirty="0"/>
          </a:p>
          <a:p>
            <a:r>
              <a:rPr lang="en-US" sz="2800" b="1" dirty="0"/>
              <a:t>  end;</a:t>
            </a:r>
            <a:endParaRPr lang="ru-RU" sz="2800" dirty="0"/>
          </a:p>
          <a:p>
            <a:r>
              <a:rPr lang="ru-RU" sz="2800" b="1" dirty="0"/>
              <a:t>  </a:t>
            </a:r>
            <a:r>
              <a:rPr lang="en-US" sz="2800" b="1" dirty="0"/>
              <a:t>write(m);</a:t>
            </a:r>
            <a:endParaRPr lang="ru-RU" sz="2800" dirty="0"/>
          </a:p>
          <a:p>
            <a:r>
              <a:rPr lang="en-US" sz="2800" b="1" dirty="0"/>
              <a:t>end.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7717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задания С1 (24)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3614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 smtClean="0"/>
              <a:t>Дана программа. Необходимо выполнить следующие действия: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Указать </a:t>
            </a:r>
            <a:r>
              <a:rPr lang="ru-RU" sz="2800" b="1" dirty="0">
                <a:solidFill>
                  <a:srgbClr val="FF0000"/>
                </a:solidFill>
              </a:rPr>
              <a:t>результат программы </a:t>
            </a:r>
            <a:r>
              <a:rPr lang="ru-RU" sz="2800" dirty="0"/>
              <a:t>при данном </a:t>
            </a:r>
            <a:r>
              <a:rPr lang="ru-RU" sz="2800" dirty="0" smtClean="0"/>
              <a:t>вводе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Указать пример ввода, при котором программа выводит </a:t>
            </a:r>
            <a:r>
              <a:rPr lang="ru-RU" sz="2800" b="1" dirty="0">
                <a:solidFill>
                  <a:srgbClr val="FF0000"/>
                </a:solidFill>
              </a:rPr>
              <a:t>верный </a:t>
            </a:r>
            <a:r>
              <a:rPr lang="ru-RU" sz="2800" b="1" dirty="0" smtClean="0">
                <a:solidFill>
                  <a:srgbClr val="FF0000"/>
                </a:solidFill>
              </a:rPr>
              <a:t>ответ</a:t>
            </a:r>
            <a:endParaRPr lang="ru-RU" sz="2600" b="1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b="1" dirty="0">
                <a:solidFill>
                  <a:srgbClr val="FF0000"/>
                </a:solidFill>
              </a:rPr>
              <a:t>Найти и исправить ошибки </a:t>
            </a:r>
            <a:r>
              <a:rPr lang="ru-RU" sz="2800" dirty="0"/>
              <a:t>в </a:t>
            </a:r>
            <a:r>
              <a:rPr lang="ru-RU" sz="2800" dirty="0" smtClean="0"/>
              <a:t>программе.</a:t>
            </a:r>
            <a:r>
              <a:rPr lang="en-US" sz="2800" dirty="0" smtClean="0"/>
              <a:t> </a:t>
            </a:r>
            <a:r>
              <a:rPr lang="ru-RU" sz="2600" dirty="0" smtClean="0"/>
              <a:t>Для </a:t>
            </a:r>
            <a:r>
              <a:rPr lang="ru-RU" sz="2600" dirty="0"/>
              <a:t>каждой ошибки:</a:t>
            </a:r>
          </a:p>
          <a:p>
            <a:pPr marL="892175"/>
            <a:r>
              <a:rPr lang="ru-RU" sz="2600" dirty="0" smtClean="0"/>
              <a:t>выпишите </a:t>
            </a:r>
            <a:r>
              <a:rPr lang="ru-RU" sz="2600" dirty="0"/>
              <a:t>строку, в которой сделана ошибка</a:t>
            </a:r>
            <a:r>
              <a:rPr lang="ru-RU" sz="2600" dirty="0" smtClean="0"/>
              <a:t>;</a:t>
            </a:r>
          </a:p>
          <a:p>
            <a:pPr marL="892175"/>
            <a:r>
              <a:rPr lang="ru-RU" sz="2600" dirty="0" smtClean="0"/>
              <a:t>укажите</a:t>
            </a:r>
            <a:r>
              <a:rPr lang="ru-RU" sz="2600" dirty="0"/>
              <a:t>, как исправить ошибку, </a:t>
            </a:r>
            <a:r>
              <a:rPr lang="ru-RU" sz="2600" dirty="0" err="1"/>
              <a:t>т.е</a:t>
            </a:r>
            <a:r>
              <a:rPr lang="ru-RU" sz="2600" dirty="0"/>
              <a:t> приведите правильный вариант строки. </a:t>
            </a:r>
          </a:p>
        </p:txBody>
      </p:sp>
    </p:spTree>
    <p:extLst>
      <p:ext uri="{BB962C8B-B14F-4D97-AF65-F5344CB8AC3E}">
        <p14:creationId xmlns:p14="http://schemas.microsoft.com/office/powerpoint/2010/main" val="21661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</a:t>
            </a:r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Последовательно выполните следующее.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Напишите</a:t>
            </a:r>
            <a:r>
              <a:rPr lang="ru-RU" dirty="0"/>
              <a:t>, что выведет эта программа при вводе числа </a:t>
            </a:r>
            <a:r>
              <a:rPr lang="ru-RU" b="1" dirty="0">
                <a:solidFill>
                  <a:srgbClr val="FF0000"/>
                </a:solidFill>
              </a:rPr>
              <a:t>1984</a:t>
            </a:r>
            <a:r>
              <a:rPr lang="ru-RU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Приведите пример числа, при вводе которого программа выдаст верный ответ.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Найдите все ошибки в этой программе (их может быть одна или несколько). Для каждой ошибки: выпишите строку, в которой сделана ошибка, и приведите правильный </a:t>
            </a:r>
            <a:r>
              <a:rPr lang="ru-RU" dirty="0" smtClean="0"/>
              <a:t>вариант</a:t>
            </a:r>
            <a:r>
              <a:rPr lang="en-US" dirty="0" smtClean="0"/>
              <a:t> </a:t>
            </a:r>
            <a:r>
              <a:rPr lang="ru-RU" dirty="0" smtClean="0"/>
              <a:t>строки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551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</a:t>
            </a:r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Что выведет программа</a:t>
            </a:r>
            <a:br>
              <a:rPr lang="ru-RU" dirty="0" smtClean="0"/>
            </a:br>
            <a:r>
              <a:rPr lang="ru-RU" dirty="0" smtClean="0"/>
              <a:t>при </a:t>
            </a:r>
            <a:r>
              <a:rPr lang="ru-RU" dirty="0"/>
              <a:t>вводе </a:t>
            </a:r>
            <a:r>
              <a:rPr lang="ru-RU" dirty="0" smtClean="0"/>
              <a:t>числа </a:t>
            </a:r>
            <a:r>
              <a:rPr lang="ru-RU" b="1" dirty="0" smtClean="0">
                <a:solidFill>
                  <a:srgbClr val="FF0000"/>
                </a:solidFill>
              </a:rPr>
              <a:t>1984</a:t>
            </a:r>
            <a:endParaRPr lang="ru-RU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746115"/>
            <a:ext cx="4536504" cy="60939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b="1" dirty="0" err="1"/>
              <a:t>var</a:t>
            </a:r>
            <a:r>
              <a:rPr lang="en-US" sz="3000" b="1" dirty="0"/>
              <a:t> n, m: </a:t>
            </a:r>
            <a:r>
              <a:rPr lang="en-US" sz="3000" b="1" dirty="0" err="1"/>
              <a:t>longint</a:t>
            </a:r>
            <a:r>
              <a:rPr lang="en-US" sz="3000" b="1" dirty="0"/>
              <a:t>;</a:t>
            </a:r>
            <a:endParaRPr lang="ru-RU" sz="3000" dirty="0"/>
          </a:p>
          <a:p>
            <a:r>
              <a:rPr lang="en-US" sz="3000" b="1" dirty="0"/>
              <a:t>d: integer;</a:t>
            </a:r>
            <a:endParaRPr lang="ru-RU" sz="3000" dirty="0"/>
          </a:p>
          <a:p>
            <a:r>
              <a:rPr lang="en-US" sz="3000" b="1" dirty="0"/>
              <a:t>begin</a:t>
            </a:r>
            <a:endParaRPr lang="ru-RU" sz="3000" dirty="0"/>
          </a:p>
          <a:p>
            <a:r>
              <a:rPr lang="en-US" sz="3000" b="1" dirty="0"/>
              <a:t>  read(n);</a:t>
            </a:r>
            <a:endParaRPr lang="ru-RU" sz="3000" dirty="0"/>
          </a:p>
          <a:p>
            <a:r>
              <a:rPr lang="en-US" sz="3000" b="1" dirty="0"/>
              <a:t>  m := 0;</a:t>
            </a:r>
            <a:endParaRPr lang="ru-RU" sz="3000" dirty="0"/>
          </a:p>
          <a:p>
            <a:r>
              <a:rPr lang="en-US" sz="3000" b="1" dirty="0"/>
              <a:t>  while n&gt;=1 do begin</a:t>
            </a:r>
            <a:endParaRPr lang="ru-RU" sz="3000" dirty="0"/>
          </a:p>
          <a:p>
            <a:r>
              <a:rPr lang="en-US" sz="3000" b="1" dirty="0"/>
              <a:t>    d := n mod 10;</a:t>
            </a:r>
            <a:endParaRPr lang="ru-RU" sz="3000" dirty="0"/>
          </a:p>
          <a:p>
            <a:r>
              <a:rPr lang="en-US" sz="3000" b="1" dirty="0"/>
              <a:t>    if d &gt; 1 then</a:t>
            </a:r>
            <a:endParaRPr lang="ru-RU" sz="3000" dirty="0"/>
          </a:p>
          <a:p>
            <a:r>
              <a:rPr lang="en-US" sz="3000" b="1" dirty="0"/>
              <a:t>      m := 10*d + m;</a:t>
            </a:r>
            <a:endParaRPr lang="ru-RU" sz="3000" dirty="0"/>
          </a:p>
          <a:p>
            <a:r>
              <a:rPr lang="en-US" sz="3000" b="1" dirty="0"/>
              <a:t>  </a:t>
            </a:r>
            <a:r>
              <a:rPr lang="ru-RU" sz="3000" b="1" dirty="0"/>
              <a:t>  </a:t>
            </a:r>
            <a:r>
              <a:rPr lang="en-US" sz="3000" b="1" dirty="0"/>
              <a:t>n:= (n – d) div 10;</a:t>
            </a:r>
            <a:endParaRPr lang="ru-RU" sz="3000" dirty="0"/>
          </a:p>
          <a:p>
            <a:r>
              <a:rPr lang="en-US" sz="3000" b="1" dirty="0"/>
              <a:t>  end;</a:t>
            </a:r>
            <a:endParaRPr lang="ru-RU" sz="3000" dirty="0"/>
          </a:p>
          <a:p>
            <a:r>
              <a:rPr lang="ru-RU" sz="3000" b="1" dirty="0"/>
              <a:t>  </a:t>
            </a:r>
            <a:r>
              <a:rPr lang="en-US" sz="3000" b="1" dirty="0"/>
              <a:t>write(m);</a:t>
            </a:r>
            <a:endParaRPr lang="ru-RU" sz="3000" dirty="0"/>
          </a:p>
          <a:p>
            <a:r>
              <a:rPr lang="en-US" sz="3000" b="1" dirty="0"/>
              <a:t>end.</a:t>
            </a:r>
            <a:endParaRPr lang="ru-RU" sz="3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907997"/>
              </p:ext>
            </p:extLst>
          </p:nvPr>
        </p:nvGraphicFramePr>
        <p:xfrm>
          <a:off x="323528" y="1772816"/>
          <a:ext cx="4032448" cy="41148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302791"/>
                <a:gridCol w="1302791"/>
                <a:gridCol w="1426866"/>
              </a:tblGrid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d</a:t>
                      </a:r>
                      <a:endParaRPr lang="ru-RU" sz="48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m</a:t>
                      </a:r>
                      <a:endParaRPr lang="ru-RU" sz="4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/>
                        <a:t>n</a:t>
                      </a:r>
                      <a:endParaRPr lang="ru-RU" sz="4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1984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198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0000"/>
                          </a:solidFill>
                        </a:rPr>
                        <a:t>210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1560" y="2708920"/>
            <a:ext cx="549879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2708920"/>
            <a:ext cx="882098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501008"/>
            <a:ext cx="549879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3501008"/>
            <a:ext cx="1008112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59832" y="2708920"/>
            <a:ext cx="122413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3501008"/>
            <a:ext cx="1080120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1560" y="4365104"/>
            <a:ext cx="549879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763688" y="4365104"/>
            <a:ext cx="1008112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059832" y="4365104"/>
            <a:ext cx="1008112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1560" y="5157192"/>
            <a:ext cx="549879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763688" y="5157192"/>
            <a:ext cx="1008112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059832" y="5157192"/>
            <a:ext cx="1008112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4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</a:t>
            </a:r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120680"/>
          </a:xfrm>
        </p:spPr>
        <p:txBody>
          <a:bodyPr>
            <a:noAutofit/>
          </a:bodyPr>
          <a:lstStyle/>
          <a:p>
            <a:pPr marL="354013" indent="-354013">
              <a:spcBef>
                <a:spcPts val="0"/>
              </a:spcBef>
              <a:buNone/>
            </a:pPr>
            <a:r>
              <a:rPr lang="ru-RU" dirty="0" smtClean="0"/>
              <a:t>2. </a:t>
            </a:r>
            <a:r>
              <a:rPr lang="ru-RU" b="1" dirty="0" smtClean="0"/>
              <a:t>Приведите пример </a:t>
            </a:r>
            <a:r>
              <a:rPr lang="ru-RU" dirty="0" smtClean="0"/>
              <a:t>числа,</a:t>
            </a:r>
            <a:r>
              <a:rPr lang="en-US" dirty="0" smtClean="0"/>
              <a:t> </a:t>
            </a:r>
            <a:r>
              <a:rPr lang="ru-RU" dirty="0"/>
              <a:t>при вводе которого</a:t>
            </a:r>
            <a:r>
              <a:rPr lang="en-US" dirty="0" smtClean="0"/>
              <a:t> </a:t>
            </a:r>
            <a:r>
              <a:rPr lang="ru-RU" dirty="0" smtClean="0"/>
              <a:t>программа даст </a:t>
            </a:r>
            <a:r>
              <a:rPr lang="ru-RU" b="1" dirty="0" smtClean="0">
                <a:solidFill>
                  <a:srgbClr val="FF0000"/>
                </a:solidFill>
              </a:rPr>
              <a:t>верный ответ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b="1" i="1" dirty="0" smtClean="0"/>
              <a:t>Какую </a:t>
            </a:r>
            <a:r>
              <a:rPr lang="ru-RU" b="1" i="1" dirty="0"/>
              <a:t>задачу решает написанная программа?</a:t>
            </a:r>
            <a:endParaRPr lang="en-US" b="1" i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Выводит на экран </a:t>
            </a:r>
            <a:r>
              <a:rPr lang="ru-RU" b="1" dirty="0" smtClean="0"/>
              <a:t>сумму цифр, больших 1, умноженную на 10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i="1" dirty="0" smtClean="0"/>
              <a:t>Какая цифра обязательно должна быть в исходном числе?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В </a:t>
            </a:r>
            <a:r>
              <a:rPr lang="ru-RU" dirty="0"/>
              <a:t>числе обязательно должен быть </a:t>
            </a:r>
            <a:r>
              <a:rPr lang="ru-RU" b="1" dirty="0">
                <a:solidFill>
                  <a:srgbClr val="FF0000"/>
                </a:solidFill>
              </a:rPr>
              <a:t>ноль</a:t>
            </a:r>
            <a:r>
              <a:rPr lang="ru-RU" dirty="0"/>
              <a:t>, причём он должен быть самой старшей цифрой, если отбросить все </a:t>
            </a:r>
            <a:r>
              <a:rPr lang="ru-RU" dirty="0" smtClean="0"/>
              <a:t>единицы. Тогда </a:t>
            </a:r>
            <a:r>
              <a:rPr lang="ru-RU" dirty="0"/>
              <a:t>старшая цифра исходного числа – </a:t>
            </a:r>
            <a:r>
              <a:rPr lang="ru-RU" dirty="0" smtClean="0"/>
              <a:t>единица, и не одна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/>
              <a:t>Например</a:t>
            </a:r>
            <a:r>
              <a:rPr lang="ru-RU" b="1" dirty="0"/>
              <a:t>, </a:t>
            </a:r>
            <a:r>
              <a:rPr lang="en-US" b="1" dirty="0" smtClean="0"/>
              <a:t>     </a:t>
            </a:r>
            <a:r>
              <a:rPr lang="ru-RU" sz="6600" b="1" dirty="0" smtClean="0">
                <a:solidFill>
                  <a:srgbClr val="FF0000"/>
                </a:solidFill>
              </a:rPr>
              <a:t>1107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84420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</a:t>
            </a:r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28945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ru-RU" b="1" dirty="0" smtClean="0"/>
              <a:t>Где допущена ошибка?</a:t>
            </a:r>
          </a:p>
          <a:p>
            <a:r>
              <a:rPr lang="ru-RU" dirty="0" smtClean="0"/>
              <a:t>неверно накапливается итоговое число:</a:t>
            </a:r>
            <a:endParaRPr lang="ru-RU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m</a:t>
            </a:r>
            <a:r>
              <a:rPr lang="ru-RU" sz="6000" b="1" dirty="0" smtClean="0">
                <a:solidFill>
                  <a:srgbClr val="FF0000"/>
                </a:solidFill>
              </a:rPr>
              <a:t>:=1</a:t>
            </a:r>
            <a:r>
              <a:rPr lang="en-US" sz="6000" b="1" dirty="0" smtClean="0">
                <a:solidFill>
                  <a:srgbClr val="FF0000"/>
                </a:solidFill>
              </a:rPr>
              <a:t>0</a:t>
            </a:r>
            <a:r>
              <a:rPr lang="ru-RU" sz="6000" b="1" dirty="0" smtClean="0">
                <a:solidFill>
                  <a:srgbClr val="FF0000"/>
                </a:solidFill>
              </a:rPr>
              <a:t>*</a:t>
            </a:r>
            <a:r>
              <a:rPr lang="en-US" sz="6000" b="1" dirty="0" err="1" smtClean="0">
                <a:solidFill>
                  <a:srgbClr val="FF0000"/>
                </a:solidFill>
              </a:rPr>
              <a:t>d+m</a:t>
            </a:r>
            <a:r>
              <a:rPr lang="ru-RU" sz="6000" b="1" dirty="0" smtClean="0">
                <a:solidFill>
                  <a:srgbClr val="FF0000"/>
                </a:solidFill>
              </a:rPr>
              <a:t>;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smtClean="0">
                <a:latin typeface="Cambria"/>
              </a:rPr>
              <a:t>⇨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m</a:t>
            </a:r>
            <a:r>
              <a:rPr lang="ru-RU" sz="6000" b="1" dirty="0">
                <a:solidFill>
                  <a:srgbClr val="FF0000"/>
                </a:solidFill>
              </a:rPr>
              <a:t>:=1</a:t>
            </a:r>
            <a:r>
              <a:rPr lang="en-US" sz="6000" b="1" dirty="0">
                <a:solidFill>
                  <a:srgbClr val="FF0000"/>
                </a:solidFill>
              </a:rPr>
              <a:t>0</a:t>
            </a:r>
            <a:r>
              <a:rPr lang="ru-RU" sz="6000" b="1" dirty="0" smtClean="0">
                <a:solidFill>
                  <a:srgbClr val="FF0000"/>
                </a:solidFill>
              </a:rPr>
              <a:t>*</a:t>
            </a:r>
            <a:r>
              <a:rPr lang="en-US" sz="6000" b="1" dirty="0" err="1" smtClean="0"/>
              <a:t>m</a:t>
            </a:r>
            <a:r>
              <a:rPr lang="en-US" sz="6000" b="1" dirty="0" err="1" smtClean="0">
                <a:solidFill>
                  <a:srgbClr val="FF0000"/>
                </a:solidFill>
              </a:rPr>
              <a:t>+</a:t>
            </a:r>
            <a:r>
              <a:rPr lang="en-US" sz="6000" b="1" dirty="0" err="1" smtClean="0"/>
              <a:t>d</a:t>
            </a:r>
            <a:r>
              <a:rPr lang="ru-RU" sz="6000" b="1" dirty="0" smtClean="0">
                <a:solidFill>
                  <a:srgbClr val="FF0000"/>
                </a:solidFill>
              </a:rPr>
              <a:t>;</a:t>
            </a:r>
            <a:endParaRPr lang="ru-RU" sz="60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ru-RU" dirty="0" smtClean="0"/>
              <a:t>неверное условие отбрасывания единиц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6000" b="1" dirty="0" err="1">
                <a:solidFill>
                  <a:srgbClr val="FF0000"/>
                </a:solidFill>
              </a:rPr>
              <a:t>if</a:t>
            </a:r>
            <a:r>
              <a:rPr lang="ru-RU" sz="6000" b="1" dirty="0">
                <a:solidFill>
                  <a:srgbClr val="FF0000"/>
                </a:solidFill>
              </a:rPr>
              <a:t> d &gt; 1 </a:t>
            </a:r>
            <a:r>
              <a:rPr lang="ru-RU" sz="6000" b="1" dirty="0" err="1" smtClean="0">
                <a:solidFill>
                  <a:srgbClr val="FF0000"/>
                </a:solidFill>
              </a:rPr>
              <a:t>then</a:t>
            </a:r>
            <a:r>
              <a:rPr lang="en-US" sz="6000" b="1" dirty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</a:rPr>
              <a:t>… </a:t>
            </a:r>
            <a:r>
              <a:rPr lang="en-US" sz="6600" b="1" dirty="0" smtClean="0">
                <a:latin typeface="Cambria"/>
              </a:rPr>
              <a:t>⇨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6000" b="1" dirty="0" err="1" smtClean="0">
                <a:solidFill>
                  <a:srgbClr val="FF0000"/>
                </a:solidFill>
              </a:rPr>
              <a:t>if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>
                <a:solidFill>
                  <a:srgbClr val="FF0000"/>
                </a:solidFill>
              </a:rPr>
              <a:t>d </a:t>
            </a:r>
            <a:r>
              <a:rPr lang="en-US" sz="6000" b="1" dirty="0" smtClean="0"/>
              <a:t>&lt;</a:t>
            </a:r>
            <a:r>
              <a:rPr lang="ru-RU" sz="6000" b="1" dirty="0" smtClean="0"/>
              <a:t>&gt;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ru-RU" sz="6000" b="1" dirty="0">
                <a:solidFill>
                  <a:srgbClr val="FF0000"/>
                </a:solidFill>
              </a:rPr>
              <a:t>1 </a:t>
            </a:r>
            <a:r>
              <a:rPr lang="ru-RU" sz="6000" b="1" dirty="0" err="1" smtClean="0">
                <a:solidFill>
                  <a:srgbClr val="FF0000"/>
                </a:solidFill>
              </a:rPr>
              <a:t>then</a:t>
            </a:r>
            <a:r>
              <a:rPr lang="en-US" sz="6000" b="1" dirty="0" smtClean="0">
                <a:solidFill>
                  <a:srgbClr val="FF0000"/>
                </a:solidFill>
              </a:rPr>
              <a:t> … </a:t>
            </a:r>
            <a:endParaRPr lang="ru-RU" dirty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86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Особенности </a:t>
            </a:r>
            <a:r>
              <a:rPr lang="ru-RU" dirty="0" smtClean="0"/>
              <a:t>выполнения </a:t>
            </a:r>
            <a:r>
              <a:rPr lang="ru-RU" dirty="0" smtClean="0"/>
              <a:t>С2(25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Необходимо правильно </a:t>
            </a:r>
            <a:r>
              <a:rPr lang="ru-RU" sz="2400" b="1" dirty="0" smtClean="0">
                <a:solidFill>
                  <a:srgbClr val="FF0000"/>
                </a:solidFill>
              </a:rPr>
              <a:t>инициализировать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(присваивать начальные значения) </a:t>
            </a:r>
            <a:r>
              <a:rPr lang="ru-RU" sz="2400" b="1" dirty="0" smtClean="0">
                <a:solidFill>
                  <a:srgbClr val="FF0000"/>
                </a:solidFill>
              </a:rPr>
              <a:t>ВСЕ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переменные</a:t>
            </a:r>
          </a:p>
          <a:p>
            <a:r>
              <a:rPr lang="ru-RU" sz="2400" dirty="0" smtClean="0"/>
              <a:t>Запрещено использовать </a:t>
            </a:r>
            <a:r>
              <a:rPr lang="ru-RU" sz="2400" b="1" dirty="0" smtClean="0">
                <a:solidFill>
                  <a:srgbClr val="FF0000"/>
                </a:solidFill>
              </a:rPr>
              <a:t>переменные, не указанные </a:t>
            </a:r>
            <a:r>
              <a:rPr lang="ru-RU" sz="2400" dirty="0" smtClean="0"/>
              <a:t>в описании программы</a:t>
            </a:r>
          </a:p>
          <a:p>
            <a:r>
              <a:rPr lang="ru-RU" sz="2400" dirty="0" smtClean="0"/>
              <a:t>Необходимо </a:t>
            </a:r>
            <a:r>
              <a:rPr lang="ru-RU" sz="2400" dirty="0" smtClean="0"/>
              <a:t>обязательно </a:t>
            </a:r>
            <a:r>
              <a:rPr lang="ru-RU" sz="2400" b="1" dirty="0" smtClean="0">
                <a:solidFill>
                  <a:srgbClr val="FF0000"/>
                </a:solidFill>
              </a:rPr>
              <a:t>выводить ответ</a:t>
            </a:r>
          </a:p>
          <a:p>
            <a:r>
              <a:rPr lang="ru-RU" sz="2400" dirty="0" smtClean="0"/>
              <a:t>Программа должна обрабатывать случай, когда </a:t>
            </a:r>
            <a:r>
              <a:rPr lang="ru-RU" sz="2400" b="1" dirty="0" smtClean="0">
                <a:solidFill>
                  <a:srgbClr val="FF0000"/>
                </a:solidFill>
              </a:rPr>
              <a:t>искомого числа нет в массиве </a:t>
            </a:r>
            <a:r>
              <a:rPr lang="ru-RU" sz="2400" dirty="0" smtClean="0"/>
              <a:t>(если иное не указано)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Эффективность </a:t>
            </a:r>
            <a:r>
              <a:rPr lang="ru-RU" sz="2400" b="1" dirty="0" smtClean="0">
                <a:solidFill>
                  <a:srgbClr val="FF0000"/>
                </a:solidFill>
              </a:rPr>
              <a:t>алгоритма не оценивается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Цель задания: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/>
              <a:t>Обработка массива (написать программу из 10-15 строк на языке программирования или алгоритм на естественном языке).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40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алгоритмические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FF0000"/>
                </a:solidFill>
              </a:rPr>
              <a:t>Нахождение минимума и максимума </a:t>
            </a:r>
            <a:r>
              <a:rPr lang="ru-RU" sz="3000" dirty="0" smtClean="0"/>
              <a:t>двух, трех, четырех данных чисел</a:t>
            </a:r>
            <a:r>
              <a:rPr lang="en-US" sz="3000" dirty="0" smtClean="0"/>
              <a:t> </a:t>
            </a:r>
            <a:r>
              <a:rPr lang="ru-RU" sz="3000" dirty="0" smtClean="0"/>
              <a:t>без использования массивов и циклов.</a:t>
            </a:r>
          </a:p>
          <a:p>
            <a:r>
              <a:rPr lang="ru-RU" sz="3000" b="1" dirty="0" smtClean="0">
                <a:solidFill>
                  <a:srgbClr val="FF0000"/>
                </a:solidFill>
              </a:rPr>
              <a:t>Нахождение всех корней </a:t>
            </a:r>
            <a:r>
              <a:rPr lang="ru-RU" sz="3000" dirty="0" smtClean="0"/>
              <a:t>заданного </a:t>
            </a:r>
            <a:r>
              <a:rPr lang="ru-RU" sz="3000" b="1" dirty="0" smtClean="0">
                <a:solidFill>
                  <a:srgbClr val="FF0000"/>
                </a:solidFill>
              </a:rPr>
              <a:t>квадратного уравнения.</a:t>
            </a:r>
          </a:p>
          <a:p>
            <a:r>
              <a:rPr lang="ru-RU" sz="3000" b="1" dirty="0" smtClean="0">
                <a:solidFill>
                  <a:srgbClr val="FF0000"/>
                </a:solidFill>
              </a:rPr>
              <a:t>Запись натурального числа в позиционной системе </a:t>
            </a:r>
            <a:r>
              <a:rPr lang="ru-RU" sz="3000" dirty="0" smtClean="0"/>
              <a:t>с основанием,</a:t>
            </a:r>
            <a:r>
              <a:rPr lang="en-US" sz="3000" dirty="0" smtClean="0"/>
              <a:t> </a:t>
            </a:r>
            <a:r>
              <a:rPr lang="ru-RU" sz="3000" dirty="0" smtClean="0"/>
              <a:t>меньшим или равным 10. Обработка и преобразование такой записи</a:t>
            </a:r>
            <a:r>
              <a:rPr lang="en-US" sz="3000" dirty="0" smtClean="0"/>
              <a:t> </a:t>
            </a:r>
            <a:r>
              <a:rPr lang="ru-RU" sz="3000" dirty="0" smtClean="0"/>
              <a:t>числа.</a:t>
            </a:r>
          </a:p>
          <a:p>
            <a:r>
              <a:rPr lang="ru-RU" sz="3000" b="1" dirty="0" smtClean="0">
                <a:solidFill>
                  <a:srgbClr val="FF0000"/>
                </a:solidFill>
              </a:rPr>
              <a:t>Нахождение сумм, произведений элементов </a:t>
            </a:r>
            <a:r>
              <a:rPr lang="ru-RU" sz="3000" dirty="0" smtClean="0"/>
              <a:t>данной конечной числовой</a:t>
            </a:r>
            <a:r>
              <a:rPr lang="en-US" sz="3000" dirty="0" smtClean="0"/>
              <a:t> </a:t>
            </a:r>
            <a:r>
              <a:rPr lang="ru-RU" sz="3000" dirty="0" smtClean="0"/>
              <a:t>последовательности (или массива).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44746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Возможные алгоритмические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Использование цикла для решения простых </a:t>
            </a:r>
            <a:r>
              <a:rPr lang="ru-RU" b="1" dirty="0" smtClean="0">
                <a:solidFill>
                  <a:srgbClr val="FF0000"/>
                </a:solidFill>
              </a:rPr>
              <a:t>переборных задач </a:t>
            </a:r>
            <a:r>
              <a:rPr lang="ru-RU" dirty="0" smtClean="0"/>
              <a:t>(поиск</a:t>
            </a:r>
            <a:r>
              <a:rPr lang="en-US" dirty="0" smtClean="0"/>
              <a:t> </a:t>
            </a:r>
            <a:r>
              <a:rPr lang="ru-RU" dirty="0" smtClean="0"/>
              <a:t>наименьшего простого делителя данного натурального числа, проверка</a:t>
            </a:r>
            <a:r>
              <a:rPr lang="en-US" dirty="0" smtClean="0"/>
              <a:t> </a:t>
            </a:r>
            <a:r>
              <a:rPr lang="ru-RU" dirty="0" smtClean="0"/>
              <a:t>числа на простоту и т.д.).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Заполнение элементов одномерного и двумерного массивов</a:t>
            </a:r>
            <a:r>
              <a:rPr lang="ru-RU" dirty="0" smtClean="0"/>
              <a:t> по</a:t>
            </a:r>
            <a:r>
              <a:rPr lang="en-US" dirty="0" smtClean="0"/>
              <a:t> </a:t>
            </a:r>
            <a:r>
              <a:rPr lang="ru-RU" dirty="0" smtClean="0"/>
              <a:t>заданным правилам.</a:t>
            </a:r>
          </a:p>
          <a:p>
            <a:r>
              <a:rPr lang="ru-RU" dirty="0" smtClean="0"/>
              <a:t>Операции с элементами массива. </a:t>
            </a:r>
            <a:r>
              <a:rPr lang="ru-RU" b="1" dirty="0" smtClean="0">
                <a:solidFill>
                  <a:srgbClr val="FF0000"/>
                </a:solidFill>
              </a:rPr>
              <a:t>Линейный поиск элемента</a:t>
            </a:r>
            <a:r>
              <a:rPr lang="ru-RU" dirty="0" smtClean="0"/>
              <a:t>. Вставка и</a:t>
            </a:r>
            <a:r>
              <a:rPr lang="en-US" dirty="0" smtClean="0"/>
              <a:t> </a:t>
            </a:r>
            <a:r>
              <a:rPr lang="ru-RU" dirty="0" smtClean="0"/>
              <a:t>удаление элементов в массиве. </a:t>
            </a:r>
            <a:r>
              <a:rPr lang="ru-RU" b="1" dirty="0" smtClean="0">
                <a:solidFill>
                  <a:srgbClr val="FF0000"/>
                </a:solidFill>
              </a:rPr>
              <a:t>Перестановка элементов данного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массива </a:t>
            </a:r>
            <a:r>
              <a:rPr lang="ru-RU" dirty="0" smtClean="0"/>
              <a:t>в обратном порядке. Суммирование элементов массива.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Проверка соответствия элементов массива </a:t>
            </a:r>
            <a:r>
              <a:rPr lang="ru-RU" dirty="0" smtClean="0"/>
              <a:t>некоторому </a:t>
            </a:r>
            <a:r>
              <a:rPr lang="ru-RU" b="1" dirty="0" smtClean="0">
                <a:solidFill>
                  <a:srgbClr val="FF0000"/>
                </a:solidFill>
              </a:rPr>
              <a:t>условию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8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Возможные алгоритмические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Нахождение второго по величине </a:t>
            </a:r>
            <a:r>
              <a:rPr lang="ru-RU" dirty="0" smtClean="0"/>
              <a:t>(второго максимального или второго</a:t>
            </a:r>
            <a:r>
              <a:rPr lang="en-US" dirty="0" smtClean="0"/>
              <a:t> </a:t>
            </a:r>
            <a:r>
              <a:rPr lang="ru-RU" dirty="0" smtClean="0"/>
              <a:t>минимального) значения в данном массиве за однократный просмотр</a:t>
            </a:r>
            <a:r>
              <a:rPr lang="en-US" dirty="0" smtClean="0"/>
              <a:t> </a:t>
            </a:r>
            <a:r>
              <a:rPr lang="ru-RU" dirty="0" smtClean="0"/>
              <a:t>массива.</a:t>
            </a:r>
            <a:endParaRPr lang="en-US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Нахождение минимального (максимального) </a:t>
            </a:r>
            <a:r>
              <a:rPr lang="ru-RU" dirty="0" smtClean="0"/>
              <a:t>значения в данном</a:t>
            </a:r>
            <a:r>
              <a:rPr lang="en-US" dirty="0" smtClean="0"/>
              <a:t> </a:t>
            </a:r>
            <a:r>
              <a:rPr lang="ru-RU" dirty="0" smtClean="0"/>
              <a:t>массиве и количества элементов, равных ему, за однократный</a:t>
            </a:r>
            <a:r>
              <a:rPr lang="en-US" dirty="0" smtClean="0"/>
              <a:t> </a:t>
            </a:r>
            <a:r>
              <a:rPr lang="ru-RU" dirty="0" smtClean="0"/>
              <a:t>просмотр массива.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Операции с элементами массива</a:t>
            </a:r>
            <a:r>
              <a:rPr lang="ru-RU" dirty="0" smtClean="0"/>
              <a:t>, отобранных по некоторому условию</a:t>
            </a:r>
            <a:r>
              <a:rPr lang="en-US" dirty="0" smtClean="0"/>
              <a:t> </a:t>
            </a:r>
            <a:r>
              <a:rPr lang="ru-RU" dirty="0" smtClean="0"/>
              <a:t>(например, нахождение минимального четного элемента в массиве,</a:t>
            </a:r>
            <a:r>
              <a:rPr lang="en-US" dirty="0" smtClean="0"/>
              <a:t> </a:t>
            </a:r>
            <a:r>
              <a:rPr lang="ru-RU" dirty="0" smtClean="0"/>
              <a:t>нахождение количества и суммы всех четных элементов в массиве).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Сортировка массива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9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Возможные алгоритмические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FF0000"/>
                </a:solidFill>
              </a:rPr>
              <a:t>Слияние двух упорядоченных массивов </a:t>
            </a:r>
            <a:r>
              <a:rPr lang="ru-RU" sz="3000" dirty="0" smtClean="0"/>
              <a:t>в один без использования</a:t>
            </a:r>
            <a:r>
              <a:rPr lang="en-US" sz="3000" dirty="0" smtClean="0"/>
              <a:t> </a:t>
            </a:r>
            <a:r>
              <a:rPr lang="ru-RU" sz="3000" dirty="0" smtClean="0"/>
              <a:t>сортировки.</a:t>
            </a:r>
          </a:p>
          <a:p>
            <a:r>
              <a:rPr lang="ru-RU" sz="3000" b="1" dirty="0" smtClean="0">
                <a:solidFill>
                  <a:srgbClr val="FF0000"/>
                </a:solidFill>
              </a:rPr>
              <a:t>Обработка отдельных символов данной строки</a:t>
            </a:r>
            <a:r>
              <a:rPr lang="ru-RU" sz="3000" dirty="0" smtClean="0"/>
              <a:t>. Подсчет частоты</a:t>
            </a:r>
            <a:r>
              <a:rPr lang="en-US" sz="3000" dirty="0" smtClean="0"/>
              <a:t> </a:t>
            </a:r>
            <a:r>
              <a:rPr lang="ru-RU" sz="3000" dirty="0" smtClean="0"/>
              <a:t>появления символа в строке.</a:t>
            </a:r>
          </a:p>
          <a:p>
            <a:r>
              <a:rPr lang="ru-RU" sz="3000" b="1" dirty="0" smtClean="0">
                <a:solidFill>
                  <a:srgbClr val="FF0000"/>
                </a:solidFill>
              </a:rPr>
              <a:t>Работа с подстроками данной строки </a:t>
            </a:r>
            <a:r>
              <a:rPr lang="ru-RU" sz="3000" dirty="0" smtClean="0"/>
              <a:t>с разбиением на слова по</a:t>
            </a:r>
            <a:r>
              <a:rPr lang="en-US" sz="3000" dirty="0" smtClean="0"/>
              <a:t> </a:t>
            </a:r>
            <a:r>
              <a:rPr lang="ru-RU" sz="3000" dirty="0" smtClean="0"/>
              <a:t>пробельным символам. </a:t>
            </a:r>
            <a:r>
              <a:rPr lang="ru-RU" sz="3000" b="1" dirty="0" smtClean="0">
                <a:solidFill>
                  <a:srgbClr val="FF0000"/>
                </a:solidFill>
              </a:rPr>
              <a:t>Поиск подстроки внутри данной строки</a:t>
            </a:r>
            <a:r>
              <a:rPr lang="ru-RU" sz="3000" dirty="0" smtClean="0"/>
              <a:t>, замена</a:t>
            </a:r>
            <a:r>
              <a:rPr lang="en-US" sz="3000" dirty="0" smtClean="0"/>
              <a:t> </a:t>
            </a:r>
            <a:r>
              <a:rPr lang="ru-RU" sz="3000" dirty="0" smtClean="0"/>
              <a:t>найденной подстроки на другую строку.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4698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Особенности решения заданий С2(25)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Вначале опишите решение на русском языке</a:t>
            </a:r>
          </a:p>
          <a:p>
            <a:r>
              <a:rPr lang="ru-RU" sz="2400" dirty="0" smtClean="0"/>
              <a:t>Проверяйте выход индекса за границы массива</a:t>
            </a:r>
            <a:endParaRPr lang="en-US" sz="2400" dirty="0" smtClean="0"/>
          </a:p>
          <a:p>
            <a:endParaRPr lang="en-US" sz="2400" dirty="0"/>
          </a:p>
          <a:p>
            <a:endParaRPr lang="ru-RU" sz="2400" dirty="0" smtClean="0"/>
          </a:p>
          <a:p>
            <a:r>
              <a:rPr lang="ru-RU" sz="2400" dirty="0" smtClean="0"/>
              <a:t>Верно присваивайте начальное значение, особенно в случае поиска произведения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ru-RU" sz="2400" dirty="0" smtClean="0"/>
              <a:t>Верно определяйте начальные значения переменных поиска </a:t>
            </a:r>
            <a:r>
              <a:rPr lang="en-US" sz="2400" b="1" dirty="0" smtClean="0"/>
              <a:t>max</a:t>
            </a:r>
            <a:r>
              <a:rPr lang="ru-RU" sz="2400" dirty="0" smtClean="0"/>
              <a:t> и </a:t>
            </a:r>
            <a:r>
              <a:rPr lang="en-US" sz="2400" b="1" dirty="0" smtClean="0"/>
              <a:t>min</a:t>
            </a:r>
            <a:r>
              <a:rPr lang="ru-RU" sz="2400" b="1" dirty="0" smtClean="0"/>
              <a:t>:</a:t>
            </a:r>
          </a:p>
          <a:p>
            <a:pPr marL="720725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min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назначить </a:t>
            </a:r>
            <a:r>
              <a:rPr lang="ru-RU" sz="2400" b="1" dirty="0" smtClean="0">
                <a:solidFill>
                  <a:srgbClr val="FF0000"/>
                </a:solidFill>
              </a:rPr>
              <a:t>запредельное максимальное </a:t>
            </a:r>
            <a:r>
              <a:rPr lang="ru-RU" sz="2400" dirty="0" smtClean="0"/>
              <a:t>или первый элемент </a:t>
            </a:r>
            <a:r>
              <a:rPr lang="ru-RU" sz="2400" dirty="0" smtClean="0"/>
              <a:t>массива</a:t>
            </a:r>
            <a:r>
              <a:rPr lang="en-US" sz="2400" dirty="0"/>
              <a:t> </a:t>
            </a:r>
            <a:r>
              <a:rPr lang="ru-RU" sz="2400" dirty="0" smtClean="0"/>
              <a:t>и наоборот для </a:t>
            </a:r>
            <a:r>
              <a:rPr lang="en-US" sz="2400" b="1" dirty="0" smtClean="0">
                <a:solidFill>
                  <a:srgbClr val="FF0000"/>
                </a:solidFill>
              </a:rPr>
              <a:t>max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1700808"/>
            <a:ext cx="4824536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i:=1 to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begin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a[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a[i+1] then …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3356992"/>
            <a:ext cx="4824536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:=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i:=1 to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begin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p:=p*i;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66270" y="1715096"/>
            <a:ext cx="432048" cy="477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3374583"/>
            <a:ext cx="432048" cy="477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627784" y="3374583"/>
            <a:ext cx="144016" cy="47705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90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4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4536504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/>
              <a:t>Требовалось написать программу, которая вводит с клавиатуры натуральное число N, не превышающее 10</a:t>
            </a:r>
            <a:r>
              <a:rPr lang="ru-RU" sz="2600" baseline="30000" dirty="0"/>
              <a:t>9</a:t>
            </a:r>
            <a:r>
              <a:rPr lang="ru-RU" sz="2600" dirty="0"/>
              <a:t>, и выводит </a:t>
            </a:r>
            <a:r>
              <a:rPr lang="ru-RU" sz="2600" b="1" dirty="0">
                <a:solidFill>
                  <a:srgbClr val="FF0000"/>
                </a:solidFill>
              </a:rPr>
              <a:t>сумму чётных цифр в десятичной записи этого числа </a:t>
            </a:r>
            <a:r>
              <a:rPr lang="ru-RU" sz="2600" dirty="0"/>
              <a:t>или 0, если чётных цифр нет. Программист торопился и написал программу неправильно. Вот она:</a:t>
            </a:r>
            <a:endParaRPr lang="ru-RU" sz="2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788024" y="831478"/>
            <a:ext cx="4176464" cy="5693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N: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longint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integer;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readln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 := 0;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while N &gt; 1 do begin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mod 2 = 0 then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:=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mod 10;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	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:= N div 10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590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С2(25)-1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 smtClean="0"/>
              <a:t>Дан </a:t>
            </a:r>
            <a:r>
              <a:rPr lang="ru-RU" sz="3000" dirty="0"/>
              <a:t>целочисленный массив из 20 элементов. Элементы массива могут принимать целые значения от –10 000 до </a:t>
            </a:r>
            <a:r>
              <a:rPr lang="ru-RU" sz="3000" dirty="0" smtClean="0"/>
              <a:t>10000 </a:t>
            </a:r>
            <a:r>
              <a:rPr lang="ru-RU" sz="3000" dirty="0"/>
              <a:t>включительно. Опишите на естественном языке или на одном из языков программирования алгоритм, позволяющий найти и вывести </a:t>
            </a:r>
            <a:r>
              <a:rPr lang="ru-RU" sz="3000" b="1" dirty="0" smtClean="0">
                <a:solidFill>
                  <a:srgbClr val="FF0000"/>
                </a:solidFill>
              </a:rPr>
              <a:t>количество</a:t>
            </a:r>
            <a:br>
              <a:rPr lang="ru-RU" sz="3000" b="1" dirty="0" smtClean="0">
                <a:solidFill>
                  <a:srgbClr val="FF0000"/>
                </a:solidFill>
              </a:rPr>
            </a:br>
            <a:r>
              <a:rPr lang="ru-RU" sz="3000" b="1" dirty="0" smtClean="0">
                <a:solidFill>
                  <a:srgbClr val="FF0000"/>
                </a:solidFill>
              </a:rPr>
              <a:t>пар </a:t>
            </a:r>
            <a:r>
              <a:rPr lang="ru-RU" sz="3000" b="1" dirty="0">
                <a:solidFill>
                  <a:srgbClr val="FF0000"/>
                </a:solidFill>
              </a:rPr>
              <a:t>элементов массива</a:t>
            </a:r>
            <a:r>
              <a:rPr lang="ru-RU" sz="3000" b="1" dirty="0" smtClean="0">
                <a:solidFill>
                  <a:srgbClr val="FF0000"/>
                </a:solidFill>
              </a:rPr>
              <a:t>,</a:t>
            </a:r>
            <a:br>
              <a:rPr lang="ru-RU" sz="3000" b="1" dirty="0" smtClean="0">
                <a:solidFill>
                  <a:srgbClr val="FF0000"/>
                </a:solidFill>
              </a:rPr>
            </a:br>
            <a:r>
              <a:rPr lang="ru-RU" sz="3000" b="1" dirty="0" smtClean="0">
                <a:solidFill>
                  <a:srgbClr val="FF0000"/>
                </a:solidFill>
              </a:rPr>
              <a:t>сумма </a:t>
            </a:r>
            <a:r>
              <a:rPr lang="ru-RU" sz="3000" b="1" dirty="0">
                <a:solidFill>
                  <a:srgbClr val="FF0000"/>
                </a:solidFill>
              </a:rPr>
              <a:t>которых </a:t>
            </a:r>
            <a:r>
              <a:rPr lang="ru-RU" sz="3000" b="1" dirty="0" smtClean="0">
                <a:solidFill>
                  <a:srgbClr val="FF0000"/>
                </a:solidFill>
              </a:rPr>
              <a:t>нечётна</a:t>
            </a:r>
            <a:br>
              <a:rPr lang="ru-RU" sz="3000" b="1" dirty="0" smtClean="0">
                <a:solidFill>
                  <a:srgbClr val="FF0000"/>
                </a:solidFill>
              </a:rPr>
            </a:br>
            <a:r>
              <a:rPr lang="ru-RU" sz="3000" b="1" dirty="0" smtClean="0">
                <a:solidFill>
                  <a:srgbClr val="FF0000"/>
                </a:solidFill>
              </a:rPr>
              <a:t>и </a:t>
            </a:r>
            <a:r>
              <a:rPr lang="ru-RU" sz="3000" b="1" dirty="0">
                <a:solidFill>
                  <a:srgbClr val="FF0000"/>
                </a:solidFill>
              </a:rPr>
              <a:t>положительна</a:t>
            </a:r>
            <a:r>
              <a:rPr lang="ru-RU" sz="3000" dirty="0"/>
              <a:t>. </a:t>
            </a:r>
            <a:r>
              <a:rPr lang="ru-RU" sz="3000" dirty="0" smtClean="0"/>
              <a:t>Под</a:t>
            </a:r>
            <a:br>
              <a:rPr lang="ru-RU" sz="3000" dirty="0" smtClean="0"/>
            </a:br>
            <a:r>
              <a:rPr lang="ru-RU" sz="3000" dirty="0" smtClean="0"/>
              <a:t>парой подразумевается</a:t>
            </a:r>
            <a:br>
              <a:rPr lang="ru-RU" sz="3000" dirty="0" smtClean="0"/>
            </a:br>
            <a:r>
              <a:rPr lang="ru-RU" sz="3000" dirty="0" smtClean="0"/>
              <a:t>два </a:t>
            </a:r>
            <a:r>
              <a:rPr lang="ru-RU" sz="3000" dirty="0"/>
              <a:t>подряд </a:t>
            </a:r>
            <a:r>
              <a:rPr lang="ru-RU" sz="3000" dirty="0" smtClean="0"/>
              <a:t>идущих</a:t>
            </a:r>
            <a:br>
              <a:rPr lang="ru-RU" sz="3000" dirty="0" smtClean="0"/>
            </a:br>
            <a:r>
              <a:rPr lang="ru-RU" sz="3000" dirty="0" smtClean="0"/>
              <a:t>элемента </a:t>
            </a:r>
            <a:r>
              <a:rPr lang="ru-RU" sz="3000" dirty="0"/>
              <a:t>массива</a:t>
            </a:r>
            <a:r>
              <a:rPr lang="ru-RU" sz="3000" dirty="0" smtClean="0"/>
              <a:t>.</a:t>
            </a:r>
            <a:endParaRPr lang="ru-RU" sz="3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3201938"/>
            <a:ext cx="4432498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 = 20;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a: array [1..N] of integer;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j, k: integer;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for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:= 1 to N do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readln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(a[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]);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...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18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9506" y="836712"/>
            <a:ext cx="8196919" cy="58169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 = 20;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a: array [1..N] of integer;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j, k: integer;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for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:= 1 to 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readln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(a[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]);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С2(25)-1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984753"/>
            <a:ext cx="7528842" cy="31085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:= 0;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i:=1 to N-1 do begin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j := a[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]+a[i+1];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if (j &gt; 0) and (j mod 2 &lt;&gt; 0) then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k := k + 1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writeln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(k);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415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С2(25)-3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800" dirty="0"/>
              <a:t>Дан массив, содержащий неотрицательные целые числа, не превышающие 10 000. Необходимо вывести: </a:t>
            </a:r>
          </a:p>
          <a:p>
            <a:pPr marL="720725" indent="-354013"/>
            <a:r>
              <a:rPr lang="ru-RU" sz="2800" b="1" dirty="0" smtClean="0">
                <a:solidFill>
                  <a:srgbClr val="FF0000"/>
                </a:solidFill>
              </a:rPr>
              <a:t>минимальный </a:t>
            </a:r>
            <a:r>
              <a:rPr lang="ru-RU" sz="2800" b="1" dirty="0">
                <a:solidFill>
                  <a:srgbClr val="FF0000"/>
                </a:solidFill>
              </a:rPr>
              <a:t>чётный элемент</a:t>
            </a:r>
            <a:r>
              <a:rPr lang="ru-RU" sz="2800" dirty="0"/>
              <a:t>, если количество чётных элементов не больше, чем нечётных;</a:t>
            </a:r>
          </a:p>
          <a:p>
            <a:pPr marL="720725" indent="-354013"/>
            <a:r>
              <a:rPr lang="ru-RU" sz="2800" b="1" dirty="0" smtClean="0">
                <a:solidFill>
                  <a:srgbClr val="FF0000"/>
                </a:solidFill>
              </a:rPr>
              <a:t>минимальный </a:t>
            </a:r>
            <a:r>
              <a:rPr lang="ru-RU" sz="2800" b="1" dirty="0">
                <a:solidFill>
                  <a:srgbClr val="FF0000"/>
                </a:solidFill>
              </a:rPr>
              <a:t>нечётный элемент</a:t>
            </a:r>
            <a:r>
              <a:rPr lang="ru-RU" sz="2800" dirty="0"/>
              <a:t>, если количество нечётных </a:t>
            </a:r>
            <a:r>
              <a:rPr lang="ru-RU" sz="2800" dirty="0" smtClean="0"/>
              <a:t>элементов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меньше</a:t>
            </a:r>
            <a:r>
              <a:rPr lang="ru-RU" sz="2800" dirty="0"/>
              <a:t>, чем чётных.</a:t>
            </a:r>
          </a:p>
          <a:p>
            <a:pPr marL="0" indent="0">
              <a:buNone/>
            </a:pPr>
            <a:r>
              <a:rPr lang="ru-RU" sz="2800" i="1" dirty="0"/>
              <a:t>Например, для массива из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шести элементов</a:t>
            </a:r>
            <a:r>
              <a:rPr lang="ru-RU" sz="2800" i="1" dirty="0"/>
              <a:t>, равных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соответственно </a:t>
            </a:r>
            <a:br>
              <a:rPr lang="ru-RU" sz="2800" i="1" dirty="0" smtClean="0"/>
            </a:br>
            <a:r>
              <a:rPr lang="ru-RU" sz="2800" b="1" i="1" dirty="0" smtClean="0">
                <a:solidFill>
                  <a:srgbClr val="FF0000"/>
                </a:solidFill>
              </a:rPr>
              <a:t>4</a:t>
            </a:r>
            <a:r>
              <a:rPr lang="ru-RU" sz="2800" b="1" i="1" dirty="0">
                <a:solidFill>
                  <a:srgbClr val="FF0000"/>
                </a:solidFill>
              </a:rPr>
              <a:t>, 6, 12, 17, 9, 8, </a:t>
            </a:r>
            <a:r>
              <a:rPr lang="ru-RU" sz="2800" i="1" dirty="0" smtClean="0"/>
              <a:t>ответом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ru-RU" sz="2800" i="1" dirty="0" smtClean="0"/>
              <a:t>будет</a:t>
            </a:r>
            <a:r>
              <a:rPr lang="en-US" sz="2800" i="1" dirty="0" smtClean="0"/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9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6497" y="3212976"/>
            <a:ext cx="4392488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N=2000;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a: array [1..N] of integer;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j, k, m: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longint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for i:=1 to N do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readln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(a[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]);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63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С2(25)-3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800" b="1" i="1" dirty="0" smtClean="0"/>
              <a:t>Какие значения нам нужно подсчитать?</a:t>
            </a:r>
            <a:endParaRPr lang="ru-RU" sz="2800" b="1" i="1" dirty="0"/>
          </a:p>
          <a:p>
            <a:pPr marL="720725"/>
            <a:r>
              <a:rPr lang="ru-RU" sz="2800" dirty="0" smtClean="0"/>
              <a:t>количество </a:t>
            </a:r>
            <a:r>
              <a:rPr lang="ru-RU" sz="2800" dirty="0"/>
              <a:t>чётных элементов;</a:t>
            </a:r>
          </a:p>
          <a:p>
            <a:pPr marL="720725"/>
            <a:r>
              <a:rPr lang="ru-RU" sz="2800" dirty="0" smtClean="0"/>
              <a:t>количество </a:t>
            </a:r>
            <a:r>
              <a:rPr lang="ru-RU" sz="2800" dirty="0"/>
              <a:t>нечётных элементов;</a:t>
            </a:r>
          </a:p>
          <a:p>
            <a:pPr marL="720725"/>
            <a:r>
              <a:rPr lang="ru-RU" sz="2800" dirty="0" smtClean="0"/>
              <a:t>максимальный </a:t>
            </a:r>
            <a:r>
              <a:rPr lang="ru-RU" sz="2800" dirty="0"/>
              <a:t>чётный элемент;</a:t>
            </a:r>
          </a:p>
          <a:p>
            <a:pPr marL="720725"/>
            <a:r>
              <a:rPr lang="ru-RU" sz="2800" dirty="0" smtClean="0"/>
              <a:t>максимальный </a:t>
            </a:r>
            <a:r>
              <a:rPr lang="ru-RU" sz="2800" dirty="0"/>
              <a:t>нечётный элемент;</a:t>
            </a:r>
          </a:p>
          <a:p>
            <a:pPr marL="0" indent="0">
              <a:buNone/>
            </a:pPr>
            <a:r>
              <a:rPr lang="ru-RU" sz="2800" b="1" i="1" dirty="0" smtClean="0"/>
              <a:t>Как посчитать нечетные, используя 1 переменную?</a:t>
            </a:r>
          </a:p>
          <a:p>
            <a:pPr marL="354013" indent="0">
              <a:buNone/>
            </a:pPr>
            <a:r>
              <a:rPr lang="ru-RU" sz="2800" dirty="0" smtClean="0"/>
              <a:t>Количество </a:t>
            </a:r>
            <a:r>
              <a:rPr lang="ru-RU" sz="2800" dirty="0"/>
              <a:t>нечётных будет равно </a:t>
            </a:r>
            <a:r>
              <a:rPr lang="ru-RU" sz="2800" b="1" dirty="0" smtClean="0">
                <a:solidFill>
                  <a:srgbClr val="FF0000"/>
                </a:solidFill>
              </a:rPr>
              <a:t>«N - количество чётных»</a:t>
            </a:r>
            <a:r>
              <a:rPr lang="ru-RU" sz="2800" dirty="0" smtClean="0"/>
              <a:t>. Значит достаточно найти четные элементы.</a:t>
            </a:r>
            <a:endParaRPr lang="ru-RU" sz="2800" dirty="0"/>
          </a:p>
          <a:p>
            <a:pPr marL="0" indent="0">
              <a:buNone/>
            </a:pPr>
            <a:r>
              <a:rPr lang="ru-RU" sz="2800" b="1" i="1" dirty="0" smtClean="0"/>
              <a:t>Чему равны нач. значения переменных максимума?</a:t>
            </a:r>
          </a:p>
          <a:p>
            <a:pPr marL="354013" indent="0">
              <a:buNone/>
            </a:pPr>
            <a:r>
              <a:rPr lang="ru-RU" sz="2800" dirty="0" smtClean="0"/>
              <a:t>Поскольку </a:t>
            </a:r>
            <a:r>
              <a:rPr lang="ru-RU" sz="2800" dirty="0"/>
              <a:t>по условию все элементы неотрицательны, начальные значения для поиска максимальных элементов можно взять </a:t>
            </a:r>
            <a:r>
              <a:rPr lang="ru-RU" sz="2800" b="1" dirty="0">
                <a:solidFill>
                  <a:srgbClr val="FF0000"/>
                </a:solidFill>
              </a:rPr>
              <a:t>равными </a:t>
            </a:r>
            <a:r>
              <a:rPr lang="ru-RU" sz="2800" b="1" dirty="0" smtClean="0">
                <a:solidFill>
                  <a:srgbClr val="FF0000"/>
                </a:solidFill>
              </a:rPr>
              <a:t>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8184" y="1484784"/>
            <a:ext cx="27656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Итого 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5 переменных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05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С2(25)-3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836712"/>
            <a:ext cx="8896994" cy="61247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:= 0;  </a:t>
            </a:r>
            <a:r>
              <a:rPr lang="ru-RU" sz="2800" dirty="0">
                <a:solidFill>
                  <a:srgbClr val="FF0000"/>
                </a:solidFill>
              </a:rPr>
              <a:t>{ количество чётных }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:=-1; </a:t>
            </a:r>
            <a:r>
              <a:rPr lang="ru-RU" sz="2800" dirty="0">
                <a:solidFill>
                  <a:srgbClr val="FF0000"/>
                </a:solidFill>
              </a:rPr>
              <a:t>{ максимальный чётный }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:=-1; </a:t>
            </a:r>
            <a:r>
              <a:rPr lang="ru-RU" sz="2800" dirty="0">
                <a:solidFill>
                  <a:srgbClr val="FF0000"/>
                </a:solidFill>
              </a:rPr>
              <a:t>{ максимальный нечётный }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i:=1 to N do begin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if a[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mod 2 = 0 then begin </a:t>
            </a:r>
            <a:r>
              <a:rPr lang="en-US" sz="2800" dirty="0">
                <a:solidFill>
                  <a:srgbClr val="FF0000"/>
                </a:solidFill>
              </a:rPr>
              <a:t>{ </a:t>
            </a:r>
            <a:r>
              <a:rPr lang="ru-RU" sz="2800" dirty="0">
                <a:solidFill>
                  <a:srgbClr val="FF0000"/>
                </a:solidFill>
              </a:rPr>
              <a:t>если чётный</a:t>
            </a:r>
            <a:r>
              <a:rPr lang="en-US" sz="2800" dirty="0">
                <a:solidFill>
                  <a:srgbClr val="FF0000"/>
                </a:solidFill>
              </a:rPr>
              <a:t> } 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j:= j + 1;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if a[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&gt; k then k:=a[i];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end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else </a:t>
            </a:r>
            <a:r>
              <a:rPr lang="en-US" sz="2800" dirty="0">
                <a:solidFill>
                  <a:srgbClr val="FF0000"/>
                </a:solidFill>
              </a:rPr>
              <a:t>{ </a:t>
            </a:r>
            <a:r>
              <a:rPr lang="ru-RU" sz="2800" dirty="0">
                <a:solidFill>
                  <a:srgbClr val="FF0000"/>
                </a:solidFill>
              </a:rPr>
              <a:t>если нечётный</a:t>
            </a:r>
            <a:r>
              <a:rPr lang="en-US" sz="2800" dirty="0">
                <a:solidFill>
                  <a:srgbClr val="FF0000"/>
                </a:solidFill>
              </a:rPr>
              <a:t> }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if a[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&gt; m then m:=a[i];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j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&gt;=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then </a:t>
            </a:r>
            <a:r>
              <a:rPr lang="ru-RU" sz="2800" dirty="0">
                <a:solidFill>
                  <a:srgbClr val="FF0000"/>
                </a:solidFill>
              </a:rPr>
              <a:t>{ если чётных больше }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writeln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(k)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writeln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</a:t>
            </a:r>
            <a:r>
              <a:rPr lang="ru-RU" sz="2800" dirty="0">
                <a:solidFill>
                  <a:srgbClr val="FF0000"/>
                </a:solidFill>
              </a:rPr>
              <a:t>{ если нечётных больше }</a:t>
            </a:r>
          </a:p>
        </p:txBody>
      </p:sp>
    </p:spTree>
    <p:extLst>
      <p:ext uri="{BB962C8B-B14F-4D97-AF65-F5344CB8AC3E}">
        <p14:creationId xmlns:p14="http://schemas.microsoft.com/office/powerpoint/2010/main" val="69108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С2(25)-4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Дан целочисленный квадратный массив 10 х 10. Опишите на русском языке или на одном из языков программирования алгоритм вычисления </a:t>
            </a:r>
            <a:r>
              <a:rPr lang="ru-RU" b="1" dirty="0">
                <a:solidFill>
                  <a:srgbClr val="FF0000"/>
                </a:solidFill>
              </a:rPr>
              <a:t>суммы максимальных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элементов </a:t>
            </a:r>
            <a:r>
              <a:rPr lang="ru-RU" b="1" dirty="0">
                <a:solidFill>
                  <a:srgbClr val="FF0000"/>
                </a:solidFill>
              </a:rPr>
              <a:t>из каждой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строки</a:t>
            </a:r>
            <a:r>
              <a:rPr lang="ru-RU" dirty="0"/>
              <a:t>. </a:t>
            </a:r>
            <a:r>
              <a:rPr lang="ru-RU" dirty="0" smtClean="0"/>
              <a:t>Напечатать</a:t>
            </a:r>
            <a:br>
              <a:rPr lang="ru-RU" dirty="0" smtClean="0"/>
            </a:br>
            <a:r>
              <a:rPr lang="ru-RU" dirty="0" smtClean="0"/>
              <a:t>значение </a:t>
            </a:r>
            <a:r>
              <a:rPr lang="ru-RU" dirty="0"/>
              <a:t>этой суммы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Предполагается</a:t>
            </a:r>
            <a:r>
              <a:rPr lang="ru-RU" dirty="0"/>
              <a:t>, что 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каждой </a:t>
            </a:r>
            <a:r>
              <a:rPr lang="ru-RU" dirty="0"/>
              <a:t>строке такой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элемент</a:t>
            </a:r>
            <a:br>
              <a:rPr lang="ru-RU" dirty="0" smtClean="0"/>
            </a:br>
            <a:r>
              <a:rPr lang="ru-RU" dirty="0" smtClean="0"/>
              <a:t>единственный.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15966" y="2853511"/>
            <a:ext cx="4864546" cy="40318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N=10;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A: array[1..N,1..N] of integer;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k, max, Sum: integer;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 ввод матрицы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}</a:t>
            </a: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…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36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С2(25)-4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Обращение к элементам матрицы происходит через вложенные циклы</a:t>
            </a:r>
            <a:r>
              <a:rPr lang="en-US" dirty="0" smtClean="0"/>
              <a:t>. </a:t>
            </a:r>
            <a:r>
              <a:rPr lang="ru-RU" dirty="0" smtClean="0"/>
              <a:t>Распечатаем матрицу: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2497383"/>
            <a:ext cx="4144466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i:=1 to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do begin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j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:=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5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write(a[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,j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],’   ‘);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writeln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();      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923711"/>
              </p:ext>
            </p:extLst>
          </p:nvPr>
        </p:nvGraphicFramePr>
        <p:xfrm>
          <a:off x="683928" y="2457192"/>
          <a:ext cx="3240000" cy="27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0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9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8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8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9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ru-RU" sz="2800" b="1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55936" y="3033256"/>
            <a:ext cx="43204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59992" y="3033256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05323" y="3045956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40112" y="3033256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16176" y="3033256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39282" y="3036431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5936" y="3596620"/>
            <a:ext cx="43204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59992" y="359662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805323" y="360932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40112" y="359662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916176" y="359662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439282" y="3599795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5936" y="4115906"/>
            <a:ext cx="43204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259992" y="4115906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805323" y="4128606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340112" y="4115906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916176" y="4115906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439282" y="4119081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55936" y="4676740"/>
            <a:ext cx="43204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259992" y="467674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805323" y="468944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340112" y="467674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916176" y="467674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439282" y="4679915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259992" y="2498988"/>
            <a:ext cx="43204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805323" y="2511688"/>
            <a:ext cx="43204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340112" y="2498988"/>
            <a:ext cx="43204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916176" y="2498988"/>
            <a:ext cx="43204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439282" y="2502163"/>
            <a:ext cx="43204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124088" y="1916832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j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07504" y="3899882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i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2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0"/>
                            </p:stCondLst>
                            <p:childTnLst>
                              <p:par>
                                <p:cTn id="10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8500"/>
                            </p:stCondLst>
                            <p:childTnLst>
                              <p:par>
                                <p:cTn id="1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000"/>
                            </p:stCondLst>
                            <p:childTnLst>
                              <p:par>
                                <p:cTn id="1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9500"/>
                            </p:stCondLst>
                            <p:childTnLst>
                              <p:par>
                                <p:cTn id="13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С2(25)-4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764704"/>
            <a:ext cx="8896994" cy="61247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N=10;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A: array[1..N,1..N] of integer;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k, max, Sum: integer;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 ввод матрицы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}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 := 0;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i:=1 to N do begin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:=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,1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];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элемент строки считаем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max}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for k:=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проходим по оставш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ейся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строке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if A[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i,k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&gt; max then max := A[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i,k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Sum := Sum + max;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writeln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(Sum);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917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Особенности оценивания С4(27)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Отсутствие описания работы алгоритма на естественном языке </a:t>
            </a:r>
            <a:r>
              <a:rPr lang="ru-RU" sz="2800" b="1" dirty="0" smtClean="0">
                <a:solidFill>
                  <a:srgbClr val="FF0000"/>
                </a:solidFill>
              </a:rPr>
              <a:t>не уменьшает баллы</a:t>
            </a:r>
            <a:r>
              <a:rPr lang="ru-RU" sz="2800" dirty="0" smtClean="0"/>
              <a:t>, но облегчит работу эксперту</a:t>
            </a:r>
            <a:endParaRPr lang="en-US" sz="2800" dirty="0" smtClean="0"/>
          </a:p>
          <a:p>
            <a:r>
              <a:rPr lang="ru-RU" sz="2800" dirty="0" smtClean="0"/>
              <a:t>Систематически </a:t>
            </a:r>
            <a:r>
              <a:rPr lang="ru-RU" sz="2800" dirty="0" smtClean="0"/>
              <a:t>повторяющаяся (до 5 раз) </a:t>
            </a:r>
            <a:r>
              <a:rPr lang="ru-RU" sz="2800" b="1" dirty="0" smtClean="0">
                <a:solidFill>
                  <a:srgbClr val="FF0000"/>
                </a:solidFill>
              </a:rPr>
              <a:t>ошибка принимается за одну</a:t>
            </a:r>
          </a:p>
          <a:p>
            <a:r>
              <a:rPr lang="ru-RU" sz="2800" dirty="0" smtClean="0"/>
              <a:t>Задание С4 (27) </a:t>
            </a:r>
            <a:r>
              <a:rPr lang="ru-RU" sz="2800" dirty="0" smtClean="0"/>
              <a:t>разбито </a:t>
            </a:r>
            <a:r>
              <a:rPr lang="ru-RU" sz="2800" dirty="0" smtClean="0"/>
              <a:t>на часть А и часть В. </a:t>
            </a:r>
            <a:br>
              <a:rPr lang="ru-RU" sz="2800" dirty="0" smtClean="0"/>
            </a:br>
            <a:r>
              <a:rPr lang="ru-RU" sz="2800" dirty="0" smtClean="0"/>
              <a:t>В части 27А необходимо написать </a:t>
            </a:r>
            <a:r>
              <a:rPr lang="ru-RU" sz="2800" b="1" dirty="0" smtClean="0">
                <a:solidFill>
                  <a:srgbClr val="FF0000"/>
                </a:solidFill>
              </a:rPr>
              <a:t>неэффективную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программу. В части 27В – </a:t>
            </a:r>
            <a:r>
              <a:rPr lang="ru-RU" sz="2800" b="1" dirty="0" smtClean="0">
                <a:solidFill>
                  <a:srgbClr val="FF0000"/>
                </a:solidFill>
              </a:rPr>
              <a:t>эффективную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В случае, если часть 27В не является эффективной, она </a:t>
            </a:r>
            <a:r>
              <a:rPr lang="ru-RU" sz="2800" b="1" dirty="0" smtClean="0">
                <a:solidFill>
                  <a:srgbClr val="FF0000"/>
                </a:solidFill>
              </a:rPr>
              <a:t>не будет засчитана </a:t>
            </a:r>
            <a:r>
              <a:rPr lang="ru-RU" sz="2800" dirty="0" smtClean="0"/>
              <a:t>как неэффективная в части 27А</a:t>
            </a:r>
          </a:p>
          <a:p>
            <a:r>
              <a:rPr lang="ru-RU" sz="2800" b="1" dirty="0" smtClean="0"/>
              <a:t>Эффективность оценивается</a:t>
            </a:r>
            <a:r>
              <a:rPr lang="ru-RU" sz="2800" dirty="0" smtClean="0"/>
              <a:t> по времени и по памяти (или хотя бы по одной из этих характеристик).</a:t>
            </a:r>
          </a:p>
        </p:txBody>
      </p:sp>
    </p:spTree>
    <p:extLst>
      <p:ext uri="{BB962C8B-B14F-4D97-AF65-F5344CB8AC3E}">
        <p14:creationId xmlns:p14="http://schemas.microsoft.com/office/powerpoint/2010/main" val="42412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С4(27)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800" dirty="0"/>
              <a:t>Для заданной последовательности неотрицательных целых чисел необходимо найти</a:t>
            </a:r>
            <a:r>
              <a:rPr lang="ru-RU" sz="2800" b="1" dirty="0">
                <a:solidFill>
                  <a:srgbClr val="FF0000"/>
                </a:solidFill>
              </a:rPr>
              <a:t> максимальное произведение двух её элементов</a:t>
            </a:r>
            <a:r>
              <a:rPr lang="ru-RU" sz="2800" dirty="0"/>
              <a:t>, номера которых различаются не менее чем на 8. Значение каждого элемента последовательности не превышает 1000. Количество элементов последовательности не превышает 10000.</a:t>
            </a:r>
          </a:p>
          <a:p>
            <a:pPr marL="0" indent="0">
              <a:buNone/>
            </a:pPr>
            <a:r>
              <a:rPr lang="ru-RU" sz="2800" b="1" dirty="0"/>
              <a:t>Задача А (2 балла). </a:t>
            </a:r>
            <a:r>
              <a:rPr lang="ru-RU" sz="2800" dirty="0"/>
              <a:t>Напишите на любом языке программирования программу для решения поставленной задачи, в которой входные данные будут </a:t>
            </a:r>
            <a:r>
              <a:rPr lang="ru-RU" sz="2800" dirty="0" smtClean="0"/>
              <a:t>запоминаться в </a:t>
            </a:r>
            <a:r>
              <a:rPr lang="ru-RU" sz="2800" dirty="0"/>
              <a:t>массиве, после чего будут проверены все возможные пары элементов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701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/>
              <a:t>Последовательно выполните следующее.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Напишите</a:t>
            </a:r>
            <a:r>
              <a:rPr lang="ru-RU" sz="2600" dirty="0"/>
              <a:t>, что выведет эта программа при вводе числа </a:t>
            </a:r>
            <a:r>
              <a:rPr lang="ru-RU" sz="2600" b="1" dirty="0">
                <a:solidFill>
                  <a:srgbClr val="FF0000"/>
                </a:solidFill>
              </a:rPr>
              <a:t>1984</a:t>
            </a:r>
            <a:r>
              <a:rPr lang="ru-RU" sz="26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Приведите </a:t>
            </a:r>
            <a:r>
              <a:rPr lang="ru-RU" sz="2600" dirty="0"/>
              <a:t>пример числа, при вводе которого программа выдаст </a:t>
            </a:r>
            <a:r>
              <a:rPr lang="ru-RU" sz="2600" b="1" dirty="0">
                <a:solidFill>
                  <a:srgbClr val="FF0000"/>
                </a:solidFill>
              </a:rPr>
              <a:t>верный ответ</a:t>
            </a:r>
            <a:r>
              <a:rPr lang="ru-RU" sz="26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b="1" dirty="0" smtClean="0">
                <a:solidFill>
                  <a:srgbClr val="FF0000"/>
                </a:solidFill>
              </a:rPr>
              <a:t>Найдите</a:t>
            </a:r>
            <a:r>
              <a:rPr lang="ru-RU" sz="2600" dirty="0" smtClean="0">
                <a:solidFill>
                  <a:srgbClr val="FF0000"/>
                </a:solidFill>
              </a:rPr>
              <a:t> </a:t>
            </a:r>
            <a:r>
              <a:rPr lang="ru-RU" sz="2600" dirty="0"/>
              <a:t>в программе все </a:t>
            </a:r>
            <a:r>
              <a:rPr lang="ru-RU" sz="2600" b="1" dirty="0" smtClean="0">
                <a:solidFill>
                  <a:srgbClr val="FF0000"/>
                </a:solidFill>
              </a:rPr>
              <a:t>ошибки</a:t>
            </a:r>
            <a:r>
              <a:rPr lang="ru-RU" sz="26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Для </a:t>
            </a:r>
            <a:r>
              <a:rPr lang="ru-RU" sz="2600" dirty="0"/>
              <a:t>каждой ошибки выпишите строку, в которой она допущена, и приведите эту же строку в исправленном виде.</a:t>
            </a:r>
          </a:p>
          <a:p>
            <a:r>
              <a:rPr lang="ru-RU" sz="2400" i="1" dirty="0"/>
              <a:t>Обратите внимание: вам нужно </a:t>
            </a:r>
            <a:r>
              <a:rPr lang="ru-RU" sz="2400" b="1" i="1" dirty="0"/>
              <a:t>исправить приведённую программу</a:t>
            </a:r>
            <a:r>
              <a:rPr lang="ru-RU" sz="2400" i="1" dirty="0"/>
              <a:t>, а не написать свою. Вы можете только заменять ошибочные строки, но не можете удалять строки или добавлять новые. Заменять следует только ошибочные строки: за исправления, внесённые в строки, не содержащие ошибок, баллы будут снижаться</a:t>
            </a:r>
            <a:endParaRPr lang="ru-RU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585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С4(27)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800" dirty="0"/>
              <a:t>Для заданной последовательности неотрицательных целых чисел необходимо найти </a:t>
            </a:r>
            <a:r>
              <a:rPr lang="ru-RU" sz="2800" b="1" dirty="0">
                <a:solidFill>
                  <a:srgbClr val="FF0000"/>
                </a:solidFill>
              </a:rPr>
              <a:t>максимальное произведение двух её элементов</a:t>
            </a:r>
            <a:r>
              <a:rPr lang="ru-RU" sz="2800" dirty="0"/>
              <a:t>, номера которых различаются не менее чем на 8. Значение каждого элемента последовательности не превышает 1000. Количество элементов последовательности не превышает 10000.</a:t>
            </a:r>
          </a:p>
          <a:p>
            <a:pPr marL="0" indent="0">
              <a:buNone/>
            </a:pPr>
            <a:r>
              <a:rPr lang="ru-RU" sz="2800" b="1" dirty="0" smtClean="0"/>
              <a:t>Задача </a:t>
            </a:r>
            <a:r>
              <a:rPr lang="ru-RU" sz="2800" b="1" dirty="0"/>
              <a:t>Б (4 балла). </a:t>
            </a:r>
            <a:r>
              <a:rPr lang="ru-RU" sz="2800" dirty="0"/>
              <a:t>Напишите программу для решения поставленной задачи, которая будет эффективна как по времени, так и по памяти (или хотя бы по одной из </a:t>
            </a:r>
            <a:r>
              <a:rPr lang="ru-RU" sz="2800" dirty="0" smtClean="0"/>
              <a:t>этих характеристик).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2308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С4(27)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3384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Программа </a:t>
            </a:r>
            <a:r>
              <a:rPr lang="ru-RU" sz="2800" dirty="0"/>
              <a:t>считается </a:t>
            </a:r>
            <a:r>
              <a:rPr lang="ru-RU" sz="2800" b="1" dirty="0">
                <a:solidFill>
                  <a:srgbClr val="FF0000"/>
                </a:solidFill>
              </a:rPr>
              <a:t>эффективной по времени</a:t>
            </a:r>
            <a:r>
              <a:rPr lang="ru-RU" sz="2800" dirty="0"/>
              <a:t>, если время работы программы пропорционально количеству элементов последовательности </a:t>
            </a:r>
            <a:r>
              <a:rPr lang="ru-RU" sz="2800" i="1" dirty="0"/>
              <a:t>N</a:t>
            </a:r>
            <a:r>
              <a:rPr lang="ru-RU" sz="2800" dirty="0"/>
              <a:t>, т.е. при увеличении </a:t>
            </a:r>
            <a:r>
              <a:rPr lang="ru-RU" sz="2800" i="1" dirty="0"/>
              <a:t>N</a:t>
            </a:r>
            <a:r>
              <a:rPr lang="ru-RU" sz="2800" dirty="0"/>
              <a:t> в </a:t>
            </a:r>
            <a:r>
              <a:rPr lang="ru-RU" sz="2800" i="1" dirty="0"/>
              <a:t>k</a:t>
            </a:r>
            <a:r>
              <a:rPr lang="ru-RU" sz="2800" dirty="0"/>
              <a:t> раз время работы программы должно увеличиваться не более чем в </a:t>
            </a:r>
            <a:r>
              <a:rPr lang="ru-RU" sz="2800" i="1" dirty="0"/>
              <a:t>k</a:t>
            </a:r>
            <a:r>
              <a:rPr lang="ru-RU" sz="2800" dirty="0"/>
              <a:t> раз. </a:t>
            </a:r>
            <a:endParaRPr lang="en-US" sz="2800" dirty="0" smtClean="0"/>
          </a:p>
          <a:p>
            <a:pPr marL="0" indent="0">
              <a:buNone/>
            </a:pPr>
            <a:r>
              <a:rPr lang="ru-RU" sz="2800" dirty="0" smtClean="0"/>
              <a:t>Программа </a:t>
            </a:r>
            <a:r>
              <a:rPr lang="ru-RU" sz="2800" dirty="0"/>
              <a:t>считается </a:t>
            </a:r>
            <a:r>
              <a:rPr lang="ru-RU" sz="2800" b="1" dirty="0">
                <a:solidFill>
                  <a:srgbClr val="FF0000"/>
                </a:solidFill>
              </a:rPr>
              <a:t>эффективной по памяти</a:t>
            </a:r>
            <a:r>
              <a:rPr lang="ru-RU" sz="2800" dirty="0"/>
              <a:t>, если размер памяти, использованной в программе для хранения данных, не зависит от числа</a:t>
            </a:r>
            <a:r>
              <a:rPr lang="ru-RU" sz="2800" i="1" dirty="0"/>
              <a:t> N </a:t>
            </a:r>
            <a:r>
              <a:rPr lang="ru-RU" sz="2800" dirty="0"/>
              <a:t>и не превышает 1 килобайта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3315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7504" y="836712"/>
            <a:ext cx="6192688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Входные данные представлены следующим образом. </a:t>
            </a:r>
            <a:endParaRPr lang="en-US" sz="2800" dirty="0" smtClean="0"/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В </a:t>
            </a:r>
            <a:r>
              <a:rPr lang="ru-RU" sz="2800" b="1" dirty="0">
                <a:solidFill>
                  <a:srgbClr val="FF0000"/>
                </a:solidFill>
              </a:rPr>
              <a:t>первой строке задаётся число </a:t>
            </a:r>
            <a:r>
              <a:rPr lang="ru-RU" sz="2800" b="1" i="1" dirty="0">
                <a:solidFill>
                  <a:srgbClr val="FF0000"/>
                </a:solidFill>
              </a:rPr>
              <a:t>N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– общее количество элементов последовательности. Гарантируется, что </a:t>
            </a:r>
            <a:r>
              <a:rPr lang="ru-RU" sz="2800" i="1" dirty="0"/>
              <a:t>N </a:t>
            </a:r>
            <a:r>
              <a:rPr lang="ru-RU" sz="2800" dirty="0"/>
              <a:t>&gt; 8. </a:t>
            </a:r>
            <a:endParaRPr lang="en-US" sz="2800" dirty="0" smtClean="0"/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В </a:t>
            </a:r>
            <a:r>
              <a:rPr lang="ru-RU" sz="2800" b="1" dirty="0">
                <a:solidFill>
                  <a:srgbClr val="FF0000"/>
                </a:solidFill>
              </a:rPr>
              <a:t>каждой из следующих </a:t>
            </a:r>
            <a:r>
              <a:rPr lang="ru-RU" sz="2800" b="1" i="1" dirty="0">
                <a:solidFill>
                  <a:srgbClr val="FF0000"/>
                </a:solidFill>
              </a:rPr>
              <a:t>N</a:t>
            </a:r>
            <a:r>
              <a:rPr lang="ru-RU" sz="2800" b="1" dirty="0">
                <a:solidFill>
                  <a:srgbClr val="FF0000"/>
                </a:solidFill>
              </a:rPr>
              <a:t> строк</a:t>
            </a:r>
            <a:r>
              <a:rPr lang="ru-RU" sz="2800" dirty="0"/>
              <a:t> задаётся одно неотрицательное целое число – очередной элемент последовательности. </a:t>
            </a:r>
          </a:p>
          <a:p>
            <a:pPr marL="0" indent="0">
              <a:buNone/>
            </a:pPr>
            <a:r>
              <a:rPr lang="ru-RU" sz="2800" dirty="0"/>
              <a:t>Программа должна вывести одно число – описанное в условии произведение.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С4(27)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919674"/>
              </p:ext>
            </p:extLst>
          </p:nvPr>
        </p:nvGraphicFramePr>
        <p:xfrm>
          <a:off x="6765418" y="980728"/>
          <a:ext cx="227107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333"/>
                <a:gridCol w="126174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Вход</a:t>
                      </a:r>
                      <a:endParaRPr lang="ru-RU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Выход</a:t>
                      </a:r>
                      <a:endParaRPr lang="ru-RU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100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45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55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245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35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25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10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13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10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26</a:t>
                      </a:r>
                      <a:endParaRPr lang="ru-RU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2600 </a:t>
                      </a:r>
                    </a:p>
                    <a:p>
                      <a:endParaRPr lang="ru-RU" sz="2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179512" y="4077072"/>
            <a:ext cx="8784976" cy="2780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12360" y="1556792"/>
            <a:ext cx="93610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96808" y="1976684"/>
            <a:ext cx="86409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100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03314" y="5805264"/>
            <a:ext cx="86409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26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1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С4(27)-1</a:t>
            </a:r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800" b="1" dirty="0" smtClean="0"/>
              <a:t>Задача </a:t>
            </a:r>
            <a:r>
              <a:rPr lang="ru-RU" sz="2800" b="1" dirty="0"/>
              <a:t>А</a:t>
            </a:r>
            <a:r>
              <a:rPr lang="ru-RU" sz="2800" dirty="0"/>
              <a:t>. Сначала выделяем массив на максимальное возможное количество элементов (по условию – </a:t>
            </a:r>
            <a:r>
              <a:rPr lang="ru-RU" sz="2800" dirty="0" smtClean="0"/>
              <a:t>10000), читаем </a:t>
            </a:r>
            <a:r>
              <a:rPr lang="ru-RU" sz="2800" dirty="0"/>
              <a:t>все данные в </a:t>
            </a:r>
            <a:r>
              <a:rPr lang="ru-RU" sz="2800" dirty="0" smtClean="0"/>
              <a:t>массив: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420888"/>
            <a:ext cx="8896994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a: array[1..10000] of integer;</a:t>
            </a:r>
          </a:p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N,i:integer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readln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(N);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i:=1 to N do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]);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64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С4(27)-1</a:t>
            </a:r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-36512" y="836712"/>
            <a:ext cx="7272808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Теперь </a:t>
            </a:r>
            <a:r>
              <a:rPr lang="ru-RU" sz="2800" dirty="0"/>
              <a:t>в двойном цикле  (по </a:t>
            </a:r>
            <a:r>
              <a:rPr lang="ru-RU" sz="2800" dirty="0" smtClean="0"/>
              <a:t>переменным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err="1" smtClean="0"/>
              <a:t>i</a:t>
            </a:r>
            <a:r>
              <a:rPr lang="ru-RU" sz="2800" dirty="0" smtClean="0"/>
              <a:t> </a:t>
            </a:r>
            <a:r>
              <a:rPr lang="ru-RU" sz="2800" dirty="0"/>
              <a:t>и </a:t>
            </a:r>
            <a:r>
              <a:rPr lang="en-US" sz="2800" b="1" dirty="0"/>
              <a:t>j</a:t>
            </a:r>
            <a:r>
              <a:rPr lang="ru-RU" sz="2800" dirty="0"/>
              <a:t>) нужно рассмотреть все </a:t>
            </a:r>
            <a:r>
              <a:rPr lang="ru-RU" sz="2800" dirty="0" smtClean="0"/>
              <a:t>возможные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пары </a:t>
            </a:r>
            <a:r>
              <a:rPr lang="ru-RU" sz="2800" dirty="0"/>
              <a:t>элементов (</a:t>
            </a:r>
            <a:r>
              <a:rPr lang="en-US" sz="2800" b="1" dirty="0"/>
              <a:t>a[</a:t>
            </a:r>
            <a:r>
              <a:rPr lang="en-US" sz="2800" b="1" dirty="0" err="1"/>
              <a:t>i</a:t>
            </a:r>
            <a:r>
              <a:rPr lang="en-US" sz="2800" b="1" dirty="0"/>
              <a:t>]</a:t>
            </a:r>
            <a:r>
              <a:rPr lang="ru-RU" sz="2800" dirty="0"/>
              <a:t>,</a:t>
            </a:r>
            <a:r>
              <a:rPr lang="en-US" sz="2800" b="1" dirty="0"/>
              <a:t>a[j]</a:t>
            </a:r>
            <a:r>
              <a:rPr lang="ru-RU" sz="2800" dirty="0"/>
              <a:t>), такие что </a:t>
            </a:r>
            <a:r>
              <a:rPr lang="en-US" b="1" dirty="0">
                <a:solidFill>
                  <a:srgbClr val="FF0000"/>
                </a:solidFill>
              </a:rPr>
              <a:t>j-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  <a:sym typeface="Symbol"/>
              </a:rPr>
              <a:t></a:t>
            </a:r>
            <a:r>
              <a:rPr lang="ru-RU" b="1" dirty="0">
                <a:solidFill>
                  <a:srgbClr val="FF0000"/>
                </a:solidFill>
              </a:rPr>
              <a:t> 8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marL="0" indent="0">
              <a:buNone/>
            </a:pPr>
            <a:r>
              <a:rPr lang="ru-RU" sz="2800" dirty="0" smtClean="0"/>
              <a:t>Поэтому </a:t>
            </a:r>
            <a:r>
              <a:rPr lang="ru-RU" sz="2800" dirty="0"/>
              <a:t>при выбранном значении </a:t>
            </a:r>
            <a:r>
              <a:rPr lang="ru-RU" sz="2800" dirty="0" smtClean="0"/>
              <a:t>меньшего </a:t>
            </a:r>
            <a:r>
              <a:rPr lang="ru-RU" sz="2800" dirty="0"/>
              <a:t>индекса </a:t>
            </a:r>
            <a:r>
              <a:rPr lang="en-US" sz="2800" b="1" dirty="0" err="1">
                <a:solidFill>
                  <a:srgbClr val="FF0000"/>
                </a:solidFill>
              </a:rPr>
              <a:t>i</a:t>
            </a:r>
            <a:r>
              <a:rPr lang="ru-RU" sz="2800" dirty="0"/>
              <a:t> второй индекс, </a:t>
            </a:r>
            <a:r>
              <a:rPr lang="en-US" sz="2800" b="1" dirty="0">
                <a:solidFill>
                  <a:srgbClr val="FF0000"/>
                </a:solidFill>
              </a:rPr>
              <a:t>j</a:t>
            </a:r>
            <a:r>
              <a:rPr lang="ru-RU" sz="2800" dirty="0"/>
              <a:t>, будет изменяться от </a:t>
            </a:r>
            <a:r>
              <a:rPr lang="en-US" sz="2800" b="1" dirty="0"/>
              <a:t>i+8</a:t>
            </a:r>
            <a:r>
              <a:rPr lang="ru-RU" sz="2800" dirty="0"/>
              <a:t> до </a:t>
            </a:r>
            <a:r>
              <a:rPr lang="en-US" sz="2800" b="1" dirty="0"/>
              <a:t>N</a:t>
            </a:r>
            <a:r>
              <a:rPr lang="ru-RU" sz="2800" dirty="0"/>
              <a:t>. В свою очередь, меньший индекс (</a:t>
            </a:r>
            <a:r>
              <a:rPr lang="en-US" sz="2800" b="1" dirty="0" err="1"/>
              <a:t>i</a:t>
            </a:r>
            <a:r>
              <a:rPr lang="ru-RU" sz="2800" dirty="0"/>
              <a:t>) будет изменяться от 1 до </a:t>
            </a:r>
            <a:r>
              <a:rPr lang="en-US" sz="2800" b="1" dirty="0"/>
              <a:t>N-8</a:t>
            </a:r>
            <a:r>
              <a:rPr lang="ru-RU" sz="2800" dirty="0" smtClean="0"/>
              <a:t>: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</a:t>
            </a:r>
            <a:r>
              <a:rPr lang="ru-RU" sz="2800" b="1" dirty="0" smtClean="0">
                <a:solidFill>
                  <a:srgbClr val="FF0000"/>
                </a:solidFill>
              </a:rPr>
              <a:t>Такое решение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   </a:t>
            </a:r>
            <a:r>
              <a:rPr lang="ru-RU" sz="2800" b="1" dirty="0" smtClean="0">
                <a:solidFill>
                  <a:srgbClr val="FF0000"/>
                </a:solidFill>
              </a:rPr>
              <a:t>«стоит</a:t>
            </a:r>
            <a:r>
              <a:rPr lang="ru-RU" sz="2800" b="1" dirty="0">
                <a:solidFill>
                  <a:srgbClr val="FF0000"/>
                </a:solidFill>
              </a:rPr>
              <a:t>» 2 балла</a:t>
            </a:r>
          </a:p>
          <a:p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4086552"/>
            <a:ext cx="396044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max:= 0;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i:= 1 to N-8 do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for j:= i+8 to N do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if a[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]*a[j] &gt; max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max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:= a[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]*a[j];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writeln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(max)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33461"/>
              </p:ext>
            </p:extLst>
          </p:nvPr>
        </p:nvGraphicFramePr>
        <p:xfrm>
          <a:off x="7596336" y="764704"/>
          <a:ext cx="89408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080"/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245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072766"/>
              </p:ext>
            </p:extLst>
          </p:nvPr>
        </p:nvGraphicFramePr>
        <p:xfrm>
          <a:off x="7020272" y="764704"/>
          <a:ext cx="48133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330"/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84386"/>
              </p:ext>
            </p:extLst>
          </p:nvPr>
        </p:nvGraphicFramePr>
        <p:xfrm>
          <a:off x="8532440" y="4691196"/>
          <a:ext cx="687705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705"/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020272" y="540254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j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04448" y="1484784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i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20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С4(27)-1</a:t>
            </a:r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7504" y="836712"/>
            <a:ext cx="7056784" cy="590465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2800" b="1" dirty="0" smtClean="0"/>
              <a:t>Задача </a:t>
            </a:r>
            <a:r>
              <a:rPr lang="en-US" sz="2800" b="1" dirty="0" smtClean="0"/>
              <a:t>B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b="1" i="1" dirty="0" smtClean="0">
                <a:solidFill>
                  <a:srgbClr val="FF0000"/>
                </a:solidFill>
              </a:rPr>
              <a:t>Можно </a:t>
            </a:r>
            <a:r>
              <a:rPr lang="ru-RU" sz="2800" b="1" i="1" dirty="0">
                <a:solidFill>
                  <a:srgbClr val="FF0000"/>
                </a:solidFill>
              </a:rPr>
              <a:t>ли не перебирать все пары?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ru-RU" sz="2800" dirty="0" smtClean="0"/>
              <a:t>Рассмотрим </a:t>
            </a:r>
            <a:r>
              <a:rPr lang="ru-RU" sz="2800" dirty="0"/>
              <a:t>все пары, в которых второй элемент – это элемент с номером </a:t>
            </a:r>
            <a:r>
              <a:rPr lang="en-US" sz="2800" b="1" dirty="0"/>
              <a:t>j</a:t>
            </a:r>
            <a:r>
              <a:rPr lang="ru-RU" sz="2800" dirty="0"/>
              <a:t>: (</a:t>
            </a:r>
            <a:r>
              <a:rPr lang="en-US" sz="2800" b="1" dirty="0"/>
              <a:t>a[</a:t>
            </a:r>
            <a:r>
              <a:rPr lang="en-US" sz="2800" b="1" dirty="0" err="1"/>
              <a:t>i</a:t>
            </a:r>
            <a:r>
              <a:rPr lang="en-US" sz="2800" b="1" dirty="0"/>
              <a:t>]</a:t>
            </a:r>
            <a:r>
              <a:rPr lang="ru-RU" sz="2800" dirty="0"/>
              <a:t>,</a:t>
            </a:r>
            <a:r>
              <a:rPr lang="en-US" sz="2800" b="1" dirty="0"/>
              <a:t>a[j]</a:t>
            </a:r>
            <a:r>
              <a:rPr lang="ru-RU" sz="2800" dirty="0" smtClean="0"/>
              <a:t>).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2800" dirty="0" smtClean="0"/>
              <a:t>Поскольку </a:t>
            </a:r>
            <a:r>
              <a:rPr lang="ru-RU" sz="2800" dirty="0"/>
              <a:t>все числа неотрицательны, из всех таких пар максимальное произведение имеет пара (</a:t>
            </a:r>
            <a:r>
              <a:rPr lang="en-US" sz="2800" b="1" dirty="0"/>
              <a:t>m</a:t>
            </a:r>
            <a:r>
              <a:rPr lang="ru-RU" sz="2800" dirty="0"/>
              <a:t>,</a:t>
            </a:r>
            <a:r>
              <a:rPr lang="en-US" sz="2800" b="1" dirty="0"/>
              <a:t>a[j]</a:t>
            </a:r>
            <a:r>
              <a:rPr lang="ru-RU" sz="2800" dirty="0"/>
              <a:t>), где </a:t>
            </a:r>
            <a:r>
              <a:rPr lang="en-US" sz="2800" b="1" dirty="0"/>
              <a:t>m</a:t>
            </a:r>
            <a:r>
              <a:rPr lang="en-US" sz="2800" dirty="0"/>
              <a:t> </a:t>
            </a:r>
            <a:r>
              <a:rPr lang="ru-RU" sz="2800" dirty="0"/>
              <a:t>– максимальное из чисел </a:t>
            </a:r>
            <a:r>
              <a:rPr lang="en-US" sz="2800" b="1" dirty="0"/>
              <a:t>a[1]</a:t>
            </a:r>
            <a:r>
              <a:rPr lang="ru-RU" sz="2800" dirty="0"/>
              <a:t>, …, </a:t>
            </a:r>
            <a:r>
              <a:rPr lang="en-US" sz="2800" b="1" dirty="0"/>
              <a:t>a[j-8]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ru-RU" sz="2800" dirty="0" smtClean="0"/>
              <a:t>Такой </a:t>
            </a:r>
            <a:r>
              <a:rPr lang="ru-RU" sz="2800" dirty="0"/>
              <a:t>максимум можно искать постепенно, добавляя в зону поиска следующий элемент массива, </a:t>
            </a:r>
            <a:r>
              <a:rPr lang="en-US" sz="2800" b="1" dirty="0"/>
              <a:t>a[j-8]</a:t>
            </a:r>
            <a:r>
              <a:rPr lang="ru-RU" sz="2800" dirty="0"/>
              <a:t>, при рассмотрении нового значения </a:t>
            </a:r>
            <a:r>
              <a:rPr lang="en-US" sz="2800" b="1" dirty="0"/>
              <a:t>j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836174"/>
              </p:ext>
            </p:extLst>
          </p:nvPr>
        </p:nvGraphicFramePr>
        <p:xfrm>
          <a:off x="7596336" y="764704"/>
          <a:ext cx="89408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080"/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245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548805"/>
              </p:ext>
            </p:extLst>
          </p:nvPr>
        </p:nvGraphicFramePr>
        <p:xfrm>
          <a:off x="7020272" y="764704"/>
          <a:ext cx="48133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330"/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125489"/>
              </p:ext>
            </p:extLst>
          </p:nvPr>
        </p:nvGraphicFramePr>
        <p:xfrm>
          <a:off x="8532440" y="4691196"/>
          <a:ext cx="687705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705"/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020272" y="540254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j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604448" y="1484784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m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11328" y="836712"/>
            <a:ext cx="864096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611328" y="4740002"/>
            <a:ext cx="864096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611328" y="836712"/>
            <a:ext cx="864096" cy="936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611328" y="5229200"/>
            <a:ext cx="864096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611328" y="836712"/>
            <a:ext cx="864096" cy="14264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611328" y="5733226"/>
            <a:ext cx="864096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611328" y="836712"/>
            <a:ext cx="864096" cy="19064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611328" y="6233854"/>
            <a:ext cx="864096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95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" grpId="0" animBg="1"/>
      <p:bldP spid="3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782117" y="2434189"/>
            <a:ext cx="1008112" cy="4187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2117" y="2852936"/>
            <a:ext cx="1008112" cy="4187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82117" y="5863971"/>
            <a:ext cx="1008112" cy="4187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82117" y="6298587"/>
            <a:ext cx="1008112" cy="41874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459046"/>
              </p:ext>
            </p:extLst>
          </p:nvPr>
        </p:nvGraphicFramePr>
        <p:xfrm>
          <a:off x="6156176" y="1437848"/>
          <a:ext cx="2896871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793"/>
                <a:gridCol w="1009333"/>
                <a:gridCol w="126174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Вход</a:t>
                      </a:r>
                      <a:endParaRPr lang="ru-RU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Выход</a:t>
                      </a:r>
                      <a:endParaRPr lang="ru-RU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10</a:t>
                      </a:r>
                      <a:endParaRPr lang="ru-RU" sz="2800" dirty="0" smtClean="0"/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100</a:t>
                      </a:r>
                      <a:endParaRPr lang="ru-RU" sz="2800" dirty="0" smtClean="0"/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45</a:t>
                      </a:r>
                      <a:endParaRPr lang="ru-RU" sz="2800" dirty="0" smtClean="0"/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55</a:t>
                      </a:r>
                      <a:endParaRPr lang="ru-RU" sz="2800" dirty="0" smtClean="0"/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245</a:t>
                      </a:r>
                      <a:endParaRPr lang="ru-RU" sz="2800" dirty="0" smtClean="0"/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35</a:t>
                      </a:r>
                      <a:endParaRPr lang="ru-RU" sz="2800" dirty="0" smtClean="0"/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25</a:t>
                      </a:r>
                      <a:endParaRPr lang="ru-RU" sz="2800" dirty="0" smtClean="0"/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10</a:t>
                      </a:r>
                      <a:endParaRPr lang="ru-RU" sz="2800" dirty="0" smtClean="0"/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13</a:t>
                      </a:r>
                      <a:endParaRPr lang="ru-RU" sz="2800" dirty="0" smtClean="0"/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10</a:t>
                      </a:r>
                      <a:endParaRPr lang="ru-RU" sz="2800" dirty="0" smtClean="0"/>
                    </a:p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26</a:t>
                      </a:r>
                      <a:endParaRPr lang="ru-RU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b="1" dirty="0" smtClean="0"/>
                        <a:t>2600 </a:t>
                      </a:r>
                      <a:endParaRPr lang="ru-RU" sz="2800" dirty="0" smtClean="0"/>
                    </a:p>
                    <a:p>
                      <a:endParaRPr lang="ru-RU" sz="2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С4(27)-1</a:t>
            </a:r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Р</a:t>
            </a:r>
            <a:r>
              <a:rPr lang="ru-RU" sz="2800" b="1" dirty="0" smtClean="0">
                <a:solidFill>
                  <a:srgbClr val="FF0000"/>
                </a:solidFill>
              </a:rPr>
              <a:t>ешение </a:t>
            </a:r>
            <a:r>
              <a:rPr lang="ru-RU" sz="2800" b="1" dirty="0">
                <a:solidFill>
                  <a:srgbClr val="FF0000"/>
                </a:solidFill>
              </a:rPr>
              <a:t>на 3 балла </a:t>
            </a:r>
            <a:r>
              <a:rPr lang="ru-RU" sz="2800" dirty="0"/>
              <a:t>(неэффективное по памяти, потому что все данные хранятся в массиве</a:t>
            </a:r>
            <a:r>
              <a:rPr lang="ru-RU" sz="2800" dirty="0" smtClean="0"/>
              <a:t>):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772816"/>
            <a:ext cx="5832648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readln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j:=1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(a[j]);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:= 0;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m:= 0;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j:= 9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a[j-8] &gt; m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 := a[j-8];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m*a[j] &gt;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:= m*a[j];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    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writeln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6672" y="6165304"/>
            <a:ext cx="2592288" cy="609933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m=100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95836" y="6165304"/>
            <a:ext cx="2592288" cy="609933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max=1000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95836" y="6165304"/>
            <a:ext cx="2592288" cy="609933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max=2600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25249" y="2016275"/>
            <a:ext cx="1174259" cy="4453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6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4" grpId="0" animBg="1"/>
      <p:bldP spid="14" grpId="0" animBg="1"/>
      <p:bldP spid="14" grpId="1" animBg="1"/>
      <p:bldP spid="15" grpId="0" animBg="1"/>
      <p:bldP spid="1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С4(27)-1В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Улучшим программу по памяти –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будем хранить ВСЕ числа в массиве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Читаем </a:t>
            </a:r>
            <a:r>
              <a:rPr lang="ru-RU" sz="2800" dirty="0"/>
              <a:t>первые 8 чисел в </a:t>
            </a:r>
            <a:r>
              <a:rPr lang="ru-RU" sz="2800" dirty="0" smtClean="0"/>
              <a:t>массив, а затем</a:t>
            </a:r>
            <a:br>
              <a:rPr lang="ru-RU" sz="2800" dirty="0" smtClean="0"/>
            </a:br>
            <a:r>
              <a:rPr lang="ru-RU" sz="2800" dirty="0" smtClean="0"/>
              <a:t>читаем остальные </a:t>
            </a:r>
            <a:r>
              <a:rPr lang="ru-RU" sz="2800" dirty="0"/>
              <a:t>данные (по </a:t>
            </a:r>
            <a:r>
              <a:rPr lang="ru-RU" sz="2800" dirty="0" smtClean="0"/>
              <a:t>одному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числу</a:t>
            </a:r>
            <a:r>
              <a:rPr lang="ru-RU" sz="2800" dirty="0" smtClean="0"/>
              <a:t>):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3126447"/>
            <a:ext cx="3960440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i:=1 to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read(a[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]);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j:=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N do begin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read(x);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{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обработка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end;    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522723"/>
              </p:ext>
            </p:extLst>
          </p:nvPr>
        </p:nvGraphicFramePr>
        <p:xfrm>
          <a:off x="172646" y="5610874"/>
          <a:ext cx="6127548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5157"/>
                <a:gridCol w="665157"/>
                <a:gridCol w="810302"/>
                <a:gridCol w="635326"/>
                <a:gridCol w="635326"/>
                <a:gridCol w="810302"/>
                <a:gridCol w="635326"/>
                <a:gridCol w="635326"/>
                <a:gridCol w="6353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i</a:t>
                      </a:r>
                      <a:endParaRPr lang="ru-RU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</a:t>
                      </a:r>
                      <a:endParaRPr lang="ru-RU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</a:t>
                      </a:r>
                      <a:endParaRPr lang="ru-RU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</a:t>
                      </a:r>
                      <a:endParaRPr lang="ru-RU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A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245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Правая круглая скобка 7"/>
          <p:cNvSpPr/>
          <p:nvPr/>
        </p:nvSpPr>
        <p:spPr>
          <a:xfrm rot="16200000" flipV="1">
            <a:off x="7304892" y="5301208"/>
            <a:ext cx="72008" cy="1656184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9" name="TextBox 8"/>
          <p:cNvSpPr txBox="1"/>
          <p:nvPr/>
        </p:nvSpPr>
        <p:spPr>
          <a:xfrm>
            <a:off x="7107499" y="5467037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X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37444" y="6084585"/>
            <a:ext cx="1806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13  10  26</a:t>
            </a:r>
            <a:endParaRPr lang="ru-RU" sz="32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411447"/>
              </p:ext>
            </p:extLst>
          </p:nvPr>
        </p:nvGraphicFramePr>
        <p:xfrm>
          <a:off x="6548010" y="789816"/>
          <a:ext cx="255816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118"/>
                <a:gridCol w="890778"/>
                <a:gridCol w="110826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Вход</a:t>
                      </a:r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Выход</a:t>
                      </a:r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1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2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3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4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5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6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7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8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9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10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11</a:t>
                      </a:r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400" b="1" dirty="0" smtClean="0"/>
                        <a:t>10</a:t>
                      </a:r>
                      <a:endParaRPr lang="ru-RU" sz="2400" dirty="0" smtClean="0"/>
                    </a:p>
                    <a:p>
                      <a:pPr marL="0" indent="0">
                        <a:buNone/>
                      </a:pPr>
                      <a:r>
                        <a:rPr lang="ru-RU" sz="2400" b="1" dirty="0" smtClean="0"/>
                        <a:t>100</a:t>
                      </a:r>
                      <a:endParaRPr lang="ru-RU" sz="2400" dirty="0" smtClean="0"/>
                    </a:p>
                    <a:p>
                      <a:pPr marL="0" indent="0">
                        <a:buNone/>
                      </a:pPr>
                      <a:r>
                        <a:rPr lang="ru-RU" sz="2400" b="1" dirty="0" smtClean="0"/>
                        <a:t>45</a:t>
                      </a:r>
                      <a:endParaRPr lang="ru-RU" sz="2400" dirty="0" smtClean="0"/>
                    </a:p>
                    <a:p>
                      <a:pPr marL="0" indent="0">
                        <a:buNone/>
                      </a:pPr>
                      <a:r>
                        <a:rPr lang="ru-RU" sz="2400" b="1" dirty="0" smtClean="0"/>
                        <a:t>55</a:t>
                      </a:r>
                      <a:endParaRPr lang="ru-RU" sz="2400" dirty="0" smtClean="0"/>
                    </a:p>
                    <a:p>
                      <a:pPr marL="0" indent="0">
                        <a:buNone/>
                      </a:pPr>
                      <a:r>
                        <a:rPr lang="ru-RU" sz="2400" b="1" dirty="0" smtClean="0"/>
                        <a:t>245</a:t>
                      </a:r>
                      <a:endParaRPr lang="ru-RU" sz="2400" dirty="0" smtClean="0"/>
                    </a:p>
                    <a:p>
                      <a:pPr marL="0" indent="0">
                        <a:buNone/>
                      </a:pPr>
                      <a:r>
                        <a:rPr lang="ru-RU" sz="2400" b="1" dirty="0" smtClean="0"/>
                        <a:t>35</a:t>
                      </a:r>
                      <a:endParaRPr lang="ru-RU" sz="2400" dirty="0" smtClean="0"/>
                    </a:p>
                    <a:p>
                      <a:pPr marL="0" indent="0">
                        <a:buNone/>
                      </a:pPr>
                      <a:r>
                        <a:rPr lang="ru-RU" sz="2400" b="1" dirty="0" smtClean="0"/>
                        <a:t>25</a:t>
                      </a:r>
                      <a:endParaRPr lang="ru-RU" sz="2400" dirty="0" smtClean="0"/>
                    </a:p>
                    <a:p>
                      <a:pPr marL="0" indent="0">
                        <a:buNone/>
                      </a:pPr>
                      <a:r>
                        <a:rPr lang="ru-RU" sz="2400" b="1" dirty="0" smtClean="0"/>
                        <a:t>10</a:t>
                      </a:r>
                      <a:endParaRPr lang="ru-RU" sz="2400" dirty="0" smtClean="0"/>
                    </a:p>
                    <a:p>
                      <a:pPr marL="0" indent="0">
                        <a:buNone/>
                      </a:pPr>
                      <a:r>
                        <a:rPr lang="ru-RU" sz="2400" b="1" dirty="0" smtClean="0"/>
                        <a:t>13</a:t>
                      </a:r>
                      <a:endParaRPr lang="ru-RU" sz="2400" dirty="0" smtClean="0"/>
                    </a:p>
                    <a:p>
                      <a:pPr marL="0" indent="0">
                        <a:buNone/>
                      </a:pPr>
                      <a:r>
                        <a:rPr lang="ru-RU" sz="2400" b="1" dirty="0" smtClean="0"/>
                        <a:t>10</a:t>
                      </a:r>
                      <a:endParaRPr lang="ru-RU" sz="2400" dirty="0" smtClean="0"/>
                    </a:p>
                    <a:p>
                      <a:pPr marL="0" indent="0">
                        <a:buNone/>
                      </a:pPr>
                      <a:r>
                        <a:rPr lang="ru-RU" sz="2400" b="1" dirty="0" smtClean="0"/>
                        <a:t>26</a:t>
                      </a:r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400" b="1" dirty="0" smtClean="0"/>
                        <a:t>2600 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6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194472"/>
              </p:ext>
            </p:extLst>
          </p:nvPr>
        </p:nvGraphicFramePr>
        <p:xfrm>
          <a:off x="455798" y="6090240"/>
          <a:ext cx="6478916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000"/>
                <a:gridCol w="713105"/>
                <a:gridCol w="806767"/>
                <a:gridCol w="625793"/>
                <a:gridCol w="713105"/>
                <a:gridCol w="806767"/>
                <a:gridCol w="625793"/>
                <a:gridCol w="625793"/>
                <a:gridCol w="625793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нов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100</a:t>
                      </a:r>
                      <a:endParaRPr lang="ru-RU" sz="24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45</a:t>
                      </a:r>
                      <a:endParaRPr lang="ru-RU" sz="24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55</a:t>
                      </a:r>
                      <a:endParaRPr lang="ru-RU" sz="24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245</a:t>
                      </a:r>
                      <a:endParaRPr lang="ru-RU" sz="24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35</a:t>
                      </a:r>
                      <a:endParaRPr lang="ru-RU" sz="24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25</a:t>
                      </a:r>
                      <a:endParaRPr lang="ru-RU" sz="24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10</a:t>
                      </a:r>
                      <a:endParaRPr lang="ru-RU" sz="24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13</a:t>
                      </a:r>
                      <a:endParaRPr lang="ru-RU" sz="24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С4(27)-1В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Код обработки введенного значения </a:t>
            </a:r>
            <a:r>
              <a:rPr lang="en-US" sz="2800" b="1" dirty="0" smtClean="0"/>
              <a:t>x</a:t>
            </a:r>
            <a:r>
              <a:rPr lang="ru-RU" sz="2800" b="1" dirty="0" smtClean="0"/>
              <a:t>: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r>
              <a:rPr lang="ru-RU" sz="2800" dirty="0"/>
              <a:t>После этого значение </a:t>
            </a:r>
            <a:r>
              <a:rPr lang="en-US" sz="2800" b="1" dirty="0"/>
              <a:t>a[1]</a:t>
            </a:r>
            <a:r>
              <a:rPr lang="ru-RU" sz="2800" dirty="0"/>
              <a:t> нам уже не нужно, мы сдвигаем весь массив влево на 1 элемент и записываем в конец массива только что полученное значение </a:t>
            </a:r>
            <a:r>
              <a:rPr lang="en-US" sz="2800" b="1" dirty="0"/>
              <a:t>x</a:t>
            </a:r>
            <a:r>
              <a:rPr lang="ru-RU" sz="2800" dirty="0"/>
              <a:t>:</a:t>
            </a:r>
          </a:p>
          <a:p>
            <a:pPr marL="0" indent="0">
              <a:buNone/>
            </a:pPr>
            <a:endParaRPr lang="en-US" sz="28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412776"/>
            <a:ext cx="889699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a[1] &gt; m then m := a[1];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m*x &gt; max then max := m*x;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717032"/>
            <a:ext cx="889699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i:=1 to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a[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]:=a[i+1];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[8]:=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837548"/>
              </p:ext>
            </p:extLst>
          </p:nvPr>
        </p:nvGraphicFramePr>
        <p:xfrm>
          <a:off x="455798" y="4938041"/>
          <a:ext cx="6478916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000"/>
                <a:gridCol w="713105"/>
                <a:gridCol w="806767"/>
                <a:gridCol w="625793"/>
                <a:gridCol w="713105"/>
                <a:gridCol w="806767"/>
                <a:gridCol w="625793"/>
                <a:gridCol w="625793"/>
                <a:gridCol w="6257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j</a:t>
                      </a:r>
                      <a:endParaRPr lang="ru-RU" sz="2400" b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1</a:t>
                      </a:r>
                      <a:endParaRPr lang="ru-RU" sz="2400" b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2</a:t>
                      </a:r>
                      <a:endParaRPr lang="ru-RU" sz="2400" b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3</a:t>
                      </a:r>
                      <a:endParaRPr lang="ru-RU" sz="2400" b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4</a:t>
                      </a:r>
                      <a:endParaRPr lang="ru-RU" sz="2400" b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5</a:t>
                      </a:r>
                      <a:endParaRPr lang="ru-RU" sz="2400" b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6</a:t>
                      </a:r>
                      <a:endParaRPr lang="ru-RU" sz="2400" b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7</a:t>
                      </a:r>
                      <a:endParaRPr lang="ru-RU" sz="2400" b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8</a:t>
                      </a:r>
                      <a:endParaRPr lang="ru-RU" sz="2400" b="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A</a:t>
                      </a:r>
                      <a:endParaRPr lang="ru-RU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ru-RU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45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55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245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35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25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</a:t>
                      </a:r>
                      <a:endParaRPr lang="ru-RU" sz="28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flipH="1">
            <a:off x="1835696" y="5805264"/>
            <a:ext cx="576064" cy="47205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авая круглая скобка 12"/>
          <p:cNvSpPr/>
          <p:nvPr/>
        </p:nvSpPr>
        <p:spPr>
          <a:xfrm rot="5400000">
            <a:off x="8156752" y="5160580"/>
            <a:ext cx="72008" cy="1656184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029891" y="604648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x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306937" y="5373216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ru-RU" sz="2800" b="1" dirty="0" smtClean="0"/>
              <a:t>  10  26  </a:t>
            </a:r>
            <a:endParaRPr lang="ru-RU" sz="2800" b="1" dirty="0"/>
          </a:p>
        </p:txBody>
      </p:sp>
      <p:cxnSp>
        <p:nvCxnSpPr>
          <p:cNvPr id="16" name="Прямая со стрелкой 15"/>
          <p:cNvCxnSpPr>
            <a:stCxn id="15" idx="1"/>
          </p:cNvCxnSpPr>
          <p:nvPr/>
        </p:nvCxnSpPr>
        <p:spPr>
          <a:xfrm flipH="1">
            <a:off x="6732240" y="5634826"/>
            <a:ext cx="574697" cy="5304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2627784" y="5805264"/>
            <a:ext cx="576064" cy="47205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5508104" y="5805264"/>
            <a:ext cx="576064" cy="47205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26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С4(27)-1В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Решение на 4 балла: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412776"/>
            <a:ext cx="8896994" cy="52629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ввод 8 элементов массива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:= 0;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m:= 0;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j:= 9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a[1] &gt; m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 := a[1];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m*x &gt;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:= m*x;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i:=1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a[i]:=a[i+1];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a[8]:=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   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writeln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20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28945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Напишите</a:t>
            </a:r>
            <a:r>
              <a:rPr lang="ru-RU" sz="2600" dirty="0"/>
              <a:t>, что выведет эта программа при вводе числа </a:t>
            </a:r>
            <a:r>
              <a:rPr lang="ru-RU" sz="2600" b="1" dirty="0">
                <a:solidFill>
                  <a:srgbClr val="FF0000"/>
                </a:solidFill>
              </a:rPr>
              <a:t>1984</a:t>
            </a:r>
            <a:r>
              <a:rPr lang="ru-RU" sz="2600" dirty="0" smtClean="0"/>
              <a:t>.</a:t>
            </a:r>
            <a:endParaRPr lang="ru-RU" sz="2400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707904" y="1135479"/>
            <a:ext cx="5328592" cy="58939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N: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longint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integer;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readln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 := 0;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while N &gt; 1 do begin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mod 2 = 0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:=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mod 10;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	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:= N div 10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719197"/>
              </p:ext>
            </p:extLst>
          </p:nvPr>
        </p:nvGraphicFramePr>
        <p:xfrm>
          <a:off x="323528" y="1556792"/>
          <a:ext cx="3024336" cy="49377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224136"/>
                <a:gridCol w="1800200"/>
              </a:tblGrid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S</a:t>
                      </a:r>
                      <a:endParaRPr lang="ru-RU" sz="48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N</a:t>
                      </a:r>
                      <a:endParaRPr lang="ru-RU" sz="4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0</a:t>
                      </a:r>
                      <a:endParaRPr lang="ru-RU" sz="48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1984</a:t>
                      </a:r>
                      <a:endParaRPr lang="ru-RU" sz="4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4</a:t>
                      </a:r>
                      <a:endParaRPr lang="ru-RU" sz="48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198</a:t>
                      </a:r>
                      <a:endParaRPr lang="ru-RU" sz="4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8</a:t>
                      </a:r>
                      <a:endParaRPr lang="ru-RU" sz="48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19</a:t>
                      </a:r>
                      <a:endParaRPr lang="ru-RU" sz="4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8</a:t>
                      </a:r>
                      <a:endParaRPr lang="ru-RU" sz="48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1</a:t>
                      </a:r>
                      <a:endParaRPr lang="ru-RU" sz="4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4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0</a:t>
                      </a:r>
                      <a:endParaRPr lang="ru-RU" sz="48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2492896"/>
            <a:ext cx="86409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2492896"/>
            <a:ext cx="1440160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284984"/>
            <a:ext cx="86409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3284984"/>
            <a:ext cx="1440160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149080"/>
            <a:ext cx="86409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691680" y="4149080"/>
            <a:ext cx="1440160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4941168"/>
            <a:ext cx="86409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91680" y="4941168"/>
            <a:ext cx="1440160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5805264"/>
            <a:ext cx="864096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5805264"/>
            <a:ext cx="1440160" cy="5760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1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289451"/>
          </a:xfrm>
        </p:spPr>
        <p:txBody>
          <a:bodyPr>
            <a:noAutofit/>
          </a:bodyPr>
          <a:lstStyle/>
          <a:p>
            <a:pPr marL="354013" indent="-354013">
              <a:spcBef>
                <a:spcPts val="0"/>
              </a:spcBef>
              <a:buNone/>
            </a:pPr>
            <a:r>
              <a:rPr lang="ru-RU" dirty="0" smtClean="0"/>
              <a:t>2. </a:t>
            </a:r>
            <a:r>
              <a:rPr lang="ru-RU" b="1" dirty="0" smtClean="0"/>
              <a:t>Приведите </a:t>
            </a:r>
            <a:r>
              <a:rPr lang="ru-RU" b="1" dirty="0"/>
              <a:t>пример </a:t>
            </a:r>
            <a:r>
              <a:rPr lang="ru-RU" dirty="0"/>
              <a:t>числа, при вводе которого программа выдаст </a:t>
            </a:r>
            <a:r>
              <a:rPr lang="ru-RU" b="1" dirty="0">
                <a:solidFill>
                  <a:srgbClr val="FF0000"/>
                </a:solidFill>
              </a:rPr>
              <a:t>верный ответ</a:t>
            </a:r>
            <a:r>
              <a:rPr lang="ru-RU" dirty="0" smtClean="0"/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i="1" dirty="0" smtClean="0"/>
              <a:t>Какую задачу решает написанная программа?</a:t>
            </a:r>
            <a:endParaRPr lang="en-US" b="1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Запоминает в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ru-RU" b="1" dirty="0" smtClean="0">
                <a:solidFill>
                  <a:srgbClr val="FF0000"/>
                </a:solidFill>
              </a:rPr>
              <a:t> четные цифры числа.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/>
              <a:t>Так как отбрасывание цифр идет справа-налево, запомнена будет </a:t>
            </a:r>
            <a:r>
              <a:rPr lang="ru-RU" b="1" dirty="0" smtClean="0">
                <a:solidFill>
                  <a:srgbClr val="FF0000"/>
                </a:solidFill>
              </a:rPr>
              <a:t>первая четная цифра числа.</a:t>
            </a:r>
          </a:p>
          <a:p>
            <a:pPr marL="0" indent="0" algn="ctr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Исходное назначение программы: </a:t>
            </a:r>
            <a:r>
              <a:rPr lang="ru-RU" i="1" dirty="0" smtClean="0"/>
              <a:t>вывести </a:t>
            </a:r>
            <a:r>
              <a:rPr lang="ru-RU" b="1" i="1" dirty="0">
                <a:solidFill>
                  <a:srgbClr val="FF0000"/>
                </a:solidFill>
              </a:rPr>
              <a:t>сумму чётных цифр в десятичной записи </a:t>
            </a:r>
            <a:r>
              <a:rPr lang="ru-RU" b="1" i="1" dirty="0" smtClean="0">
                <a:solidFill>
                  <a:srgbClr val="FF0000"/>
                </a:solidFill>
              </a:rPr>
              <a:t>числа.</a:t>
            </a:r>
          </a:p>
          <a:p>
            <a:pPr marL="0" indent="0" algn="ctr">
              <a:buNone/>
            </a:pPr>
            <a:r>
              <a:rPr lang="ru-RU" b="1" dirty="0" smtClean="0"/>
              <a:t>Значит, находим такое число, в котором </a:t>
            </a:r>
            <a:r>
              <a:rPr lang="ru-RU" b="1" dirty="0" smtClean="0">
                <a:solidFill>
                  <a:srgbClr val="FF0000"/>
                </a:solidFill>
              </a:rPr>
              <a:t>сумма четных цифр равна первой четной цифре. </a:t>
            </a:r>
            <a:r>
              <a:rPr lang="ru-RU" b="1" dirty="0" smtClean="0"/>
              <a:t>Например, </a:t>
            </a:r>
            <a:r>
              <a:rPr lang="ru-RU" sz="6600" b="1" dirty="0" smtClean="0">
                <a:solidFill>
                  <a:srgbClr val="FF0000"/>
                </a:solidFill>
              </a:rPr>
              <a:t>1890</a:t>
            </a:r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290745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289451"/>
          </a:xfrm>
        </p:spPr>
        <p:txBody>
          <a:bodyPr>
            <a:noAutofit/>
          </a:bodyPr>
          <a:lstStyle/>
          <a:p>
            <a:pPr marL="354013" indent="-354013">
              <a:buNone/>
            </a:pPr>
            <a:r>
              <a:rPr lang="ru-RU" dirty="0" smtClean="0"/>
              <a:t>2. </a:t>
            </a:r>
            <a:r>
              <a:rPr lang="ru-RU" b="1" dirty="0" smtClean="0"/>
              <a:t>Приведите </a:t>
            </a:r>
            <a:r>
              <a:rPr lang="ru-RU" b="1" dirty="0"/>
              <a:t>пример </a:t>
            </a:r>
            <a:r>
              <a:rPr lang="ru-RU" dirty="0"/>
              <a:t>числа, при вводе которого программа выдаст </a:t>
            </a:r>
            <a:r>
              <a:rPr lang="ru-RU" b="1" dirty="0">
                <a:solidFill>
                  <a:srgbClr val="FF0000"/>
                </a:solidFill>
              </a:rPr>
              <a:t>верный ответ</a:t>
            </a:r>
            <a:r>
              <a:rPr lang="ru-RU" dirty="0" smtClean="0"/>
              <a:t>.</a:t>
            </a:r>
          </a:p>
          <a:p>
            <a:pPr marL="0" indent="11113" algn="ctr">
              <a:buNone/>
            </a:pPr>
            <a:endParaRPr lang="en-US" b="1" dirty="0" smtClean="0"/>
          </a:p>
          <a:p>
            <a:pPr marL="0" indent="11113" algn="ctr">
              <a:buNone/>
            </a:pPr>
            <a:r>
              <a:rPr lang="ru-RU" b="1" dirty="0" smtClean="0"/>
              <a:t>Это </a:t>
            </a:r>
            <a:r>
              <a:rPr lang="ru-RU" b="1" dirty="0"/>
              <a:t>возможно, если в </a:t>
            </a:r>
            <a:r>
              <a:rPr lang="ru-RU" b="1" dirty="0" smtClean="0"/>
              <a:t>числе:</a:t>
            </a:r>
            <a:endParaRPr lang="ru-RU" b="1" dirty="0"/>
          </a:p>
          <a:p>
            <a:pPr marL="446088" indent="-354013"/>
            <a:r>
              <a:rPr lang="ru-RU" b="1" dirty="0">
                <a:solidFill>
                  <a:srgbClr val="FF0000"/>
                </a:solidFill>
              </a:rPr>
              <a:t>нет чётных цифр </a:t>
            </a:r>
            <a:r>
              <a:rPr lang="ru-RU" dirty="0"/>
              <a:t>(сумма останется равной 0)</a:t>
            </a:r>
          </a:p>
          <a:p>
            <a:pPr marL="446088" indent="-354013"/>
            <a:r>
              <a:rPr lang="ru-RU" b="1" dirty="0">
                <a:solidFill>
                  <a:srgbClr val="FF0000"/>
                </a:solidFill>
              </a:rPr>
              <a:t>все чётные цифры – нули </a:t>
            </a:r>
          </a:p>
          <a:p>
            <a:pPr marL="446088" indent="-354013"/>
            <a:r>
              <a:rPr lang="ru-RU" b="1" dirty="0">
                <a:solidFill>
                  <a:srgbClr val="FF0000"/>
                </a:solidFill>
              </a:rPr>
              <a:t>одна чётная </a:t>
            </a:r>
            <a:r>
              <a:rPr lang="ru-RU" dirty="0"/>
              <a:t>цифра</a:t>
            </a:r>
          </a:p>
          <a:p>
            <a:pPr marL="446088" indent="-354013"/>
            <a:r>
              <a:rPr lang="ru-RU" b="1" dirty="0">
                <a:solidFill>
                  <a:srgbClr val="FF0000"/>
                </a:solidFill>
              </a:rPr>
              <a:t>одна ненулевая чётная цифра</a:t>
            </a:r>
            <a:r>
              <a:rPr lang="ru-RU" dirty="0"/>
              <a:t>, а нули стоят после неё (нули не меняют суммы!) </a:t>
            </a:r>
          </a:p>
          <a:p>
            <a:pPr marL="354013" indent="-354013">
              <a:buNone/>
            </a:pPr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132712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заданий С1(24)-1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28945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ru-RU" b="1" dirty="0" smtClean="0"/>
              <a:t>Где допущена ошибка?</a:t>
            </a:r>
          </a:p>
          <a:p>
            <a:pPr marL="0" indent="0">
              <a:buNone/>
            </a:pPr>
            <a:r>
              <a:rPr lang="ru-RU" dirty="0" smtClean="0"/>
              <a:t>     Ошибка </a:t>
            </a:r>
            <a:r>
              <a:rPr lang="ru-RU" dirty="0"/>
              <a:t>допущена в строке </a:t>
            </a:r>
            <a:endParaRPr lang="en-US" dirty="0" smtClean="0"/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s </a:t>
            </a:r>
            <a:r>
              <a:rPr lang="ru-RU" sz="4800" b="1" dirty="0">
                <a:solidFill>
                  <a:srgbClr val="FF0000"/>
                </a:solidFill>
              </a:rPr>
              <a:t>:= N </a:t>
            </a:r>
            <a:r>
              <a:rPr lang="ru-RU" sz="4800" b="1" dirty="0" err="1">
                <a:solidFill>
                  <a:srgbClr val="FF0000"/>
                </a:solidFill>
              </a:rPr>
              <a:t>mod</a:t>
            </a:r>
            <a:r>
              <a:rPr lang="ru-RU" sz="4800" b="1" dirty="0">
                <a:solidFill>
                  <a:srgbClr val="FF0000"/>
                </a:solidFill>
              </a:rPr>
              <a:t> 10;</a:t>
            </a:r>
            <a:endParaRPr lang="ru-RU" sz="4800" dirty="0">
              <a:solidFill>
                <a:srgbClr val="FF0000"/>
              </a:solidFill>
            </a:endParaRPr>
          </a:p>
          <a:p>
            <a:pPr marL="446088" indent="-92075">
              <a:buNone/>
            </a:pPr>
            <a:endParaRPr lang="en-US" dirty="0" smtClean="0"/>
          </a:p>
          <a:p>
            <a:pPr marL="446088" indent="-92075">
              <a:buNone/>
            </a:pPr>
            <a:r>
              <a:rPr lang="ru-RU" dirty="0" smtClean="0"/>
              <a:t>Для накопления суммы цифр эта </a:t>
            </a:r>
            <a:r>
              <a:rPr lang="ru-RU" dirty="0"/>
              <a:t>строка </a:t>
            </a:r>
            <a:r>
              <a:rPr lang="ru-RU" dirty="0" smtClean="0"/>
              <a:t>должна выглядеть </a:t>
            </a:r>
            <a:r>
              <a:rPr lang="ru-RU" dirty="0"/>
              <a:t>так</a:t>
            </a:r>
          </a:p>
          <a:p>
            <a:pPr marL="0" indent="0" algn="ctr">
              <a:buNone/>
            </a:pPr>
            <a:r>
              <a:rPr lang="ru-RU" sz="4800" b="1" dirty="0">
                <a:solidFill>
                  <a:srgbClr val="FF0000"/>
                </a:solidFill>
              </a:rPr>
              <a:t>   </a:t>
            </a:r>
            <a:r>
              <a:rPr lang="en-US" sz="4800" b="1" dirty="0">
                <a:solidFill>
                  <a:srgbClr val="FF0000"/>
                </a:solidFill>
              </a:rPr>
              <a:t>s</a:t>
            </a:r>
            <a:r>
              <a:rPr lang="ru-RU" sz="4800" b="1" dirty="0">
                <a:solidFill>
                  <a:srgbClr val="FF0000"/>
                </a:solidFill>
              </a:rPr>
              <a:t> := </a:t>
            </a:r>
            <a:r>
              <a:rPr lang="en-US" sz="4800" b="1" dirty="0">
                <a:solidFill>
                  <a:srgbClr val="FF0000"/>
                </a:solidFill>
              </a:rPr>
              <a:t>s</a:t>
            </a:r>
            <a:r>
              <a:rPr lang="ru-RU" sz="4800" b="1" dirty="0">
                <a:solidFill>
                  <a:srgbClr val="FF0000"/>
                </a:solidFill>
              </a:rPr>
              <a:t> + </a:t>
            </a:r>
            <a:r>
              <a:rPr lang="en-US" sz="4800" b="1" dirty="0">
                <a:solidFill>
                  <a:srgbClr val="FF0000"/>
                </a:solidFill>
              </a:rPr>
              <a:t>N mod</a:t>
            </a:r>
            <a:r>
              <a:rPr lang="ru-RU" sz="4800" b="1" dirty="0">
                <a:solidFill>
                  <a:srgbClr val="FF0000"/>
                </a:solidFill>
              </a:rPr>
              <a:t> 10;</a:t>
            </a:r>
            <a:endParaRPr lang="ru-RU" sz="4800" dirty="0">
              <a:solidFill>
                <a:srgbClr val="FF0000"/>
              </a:solidFill>
            </a:endParaRPr>
          </a:p>
          <a:p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3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3829</TotalTime>
  <Words>4201</Words>
  <Application>Microsoft Office PowerPoint</Application>
  <PresentationFormat>Экран (4:3)</PresentationFormat>
  <Paragraphs>829</Paragraphs>
  <Slides>59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0" baseType="lpstr">
      <vt:lpstr>Тема Office</vt:lpstr>
      <vt:lpstr>«Методика решения заданий высокого уровня сложности по теории алгоритмов и программированию в рамках подготовки учащихся к итоговой аттестации по информатике»</vt:lpstr>
      <vt:lpstr>Особенности заданий - 2016</vt:lpstr>
      <vt:lpstr>Структура задания С1 (24)</vt:lpstr>
      <vt:lpstr>Решение заданий С1(24)-1</vt:lpstr>
      <vt:lpstr>Решение заданий С1(24)-1</vt:lpstr>
      <vt:lpstr>Решение заданий С1(24)-1</vt:lpstr>
      <vt:lpstr>Решение заданий С1(24)-1</vt:lpstr>
      <vt:lpstr>Решение заданий С1(24)-1</vt:lpstr>
      <vt:lpstr>Решение заданий С1(24)-1</vt:lpstr>
      <vt:lpstr>Решение заданий С1(24)-2</vt:lpstr>
      <vt:lpstr>Решение заданий С1(24)-2</vt:lpstr>
      <vt:lpstr>Решение заданий С1(24)-2</vt:lpstr>
      <vt:lpstr>Решение заданий С1(24)-2</vt:lpstr>
      <vt:lpstr>Решение заданий С1(24)-2</vt:lpstr>
      <vt:lpstr>Решение заданий С1(24)-3</vt:lpstr>
      <vt:lpstr>Решение заданий С1(24)-3</vt:lpstr>
      <vt:lpstr>Решение заданий С1(24)-3</vt:lpstr>
      <vt:lpstr>Решение заданий С1(24)-3</vt:lpstr>
      <vt:lpstr>Решение заданий С1(24)-3</vt:lpstr>
      <vt:lpstr>Решение заданий С1(24)-3</vt:lpstr>
      <vt:lpstr>Решение заданий С1(24)-3</vt:lpstr>
      <vt:lpstr>Решение заданий С1(24)-3</vt:lpstr>
      <vt:lpstr>Решение заданий С1(24)-3</vt:lpstr>
      <vt:lpstr>Решение заданий С1(24)-4</vt:lpstr>
      <vt:lpstr>Решение заданий С1(24)-4</vt:lpstr>
      <vt:lpstr>Решение заданий С1(24)-4</vt:lpstr>
      <vt:lpstr>Решение заданий С1(24)-4</vt:lpstr>
      <vt:lpstr>Решение заданий С1(24)-4</vt:lpstr>
      <vt:lpstr>Решение заданий С1(24)-5</vt:lpstr>
      <vt:lpstr>Решение заданий С1(24)-5</vt:lpstr>
      <vt:lpstr>Решение заданий С1(24)-5</vt:lpstr>
      <vt:lpstr>Решение заданий С1(24)-5</vt:lpstr>
      <vt:lpstr>Решение заданий С1(24)-5</vt:lpstr>
      <vt:lpstr>Особенности выполнения С2(25)</vt:lpstr>
      <vt:lpstr>Возможные алгоритмические задачи</vt:lpstr>
      <vt:lpstr>Возможные алгоритмические задачи</vt:lpstr>
      <vt:lpstr>Возможные алгоритмические задачи</vt:lpstr>
      <vt:lpstr>Возможные алгоритмические задачи</vt:lpstr>
      <vt:lpstr>Особенности решения заданий С2(25)</vt:lpstr>
      <vt:lpstr>Решение заданий С2(25)-1</vt:lpstr>
      <vt:lpstr>Решение заданий С2(25)-1</vt:lpstr>
      <vt:lpstr>Решение заданий С2(25)-3</vt:lpstr>
      <vt:lpstr>Решение заданий С2(25)-3</vt:lpstr>
      <vt:lpstr>Решение заданий С2(25)-3</vt:lpstr>
      <vt:lpstr>Решение заданий С2(25)-4</vt:lpstr>
      <vt:lpstr>Решение заданий С2(25)-4</vt:lpstr>
      <vt:lpstr>Решение заданий С2(25)-4</vt:lpstr>
      <vt:lpstr>Особенности оценивания С4(27)</vt:lpstr>
      <vt:lpstr>Решение заданий С4(27)</vt:lpstr>
      <vt:lpstr>Решение заданий С4(27)</vt:lpstr>
      <vt:lpstr>Решение заданий С4(27)</vt:lpstr>
      <vt:lpstr>Решение заданий С4(27)</vt:lpstr>
      <vt:lpstr>Решение заданий С4(27)-1A</vt:lpstr>
      <vt:lpstr>Решение заданий С4(27)-1A</vt:lpstr>
      <vt:lpstr>Решение заданий С4(27)-1B</vt:lpstr>
      <vt:lpstr>Решение заданий С4(27)-1B</vt:lpstr>
      <vt:lpstr>Решение заданий С4(27)-1В</vt:lpstr>
      <vt:lpstr>Решение заданий С4(27)-1В</vt:lpstr>
      <vt:lpstr>Решение заданий С4(27)-1В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Маруся</dc:creator>
  <cp:lastModifiedBy>Мария Кравцова</cp:lastModifiedBy>
  <cp:revision>215</cp:revision>
  <cp:lastPrinted>2016-03-24T07:03:16Z</cp:lastPrinted>
  <dcterms:created xsi:type="dcterms:W3CDTF">2015-03-25T17:21:27Z</dcterms:created>
  <dcterms:modified xsi:type="dcterms:W3CDTF">2017-03-28T06:46:34Z</dcterms:modified>
</cp:coreProperties>
</file>